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Lst>
  <p:notesMasterIdLst>
    <p:notesMasterId r:id="rId61"/>
  </p:notesMasterIdLst>
  <p:handoutMasterIdLst>
    <p:handoutMasterId r:id="rId62"/>
  </p:handoutMasterIdLst>
  <p:sldIdLst>
    <p:sldId id="341" r:id="rId3"/>
    <p:sldId id="343" r:id="rId4"/>
    <p:sldId id="344" r:id="rId5"/>
    <p:sldId id="345" r:id="rId6"/>
    <p:sldId id="346" r:id="rId7"/>
    <p:sldId id="394" r:id="rId8"/>
    <p:sldId id="347" r:id="rId9"/>
    <p:sldId id="395" r:id="rId10"/>
    <p:sldId id="396" r:id="rId11"/>
    <p:sldId id="397" r:id="rId12"/>
    <p:sldId id="353" r:id="rId13"/>
    <p:sldId id="354" r:id="rId14"/>
    <p:sldId id="355" r:id="rId15"/>
    <p:sldId id="360" r:id="rId16"/>
    <p:sldId id="348" r:id="rId17"/>
    <p:sldId id="350" r:id="rId18"/>
    <p:sldId id="351" r:id="rId19"/>
    <p:sldId id="352" r:id="rId20"/>
    <p:sldId id="356" r:id="rId21"/>
    <p:sldId id="358" r:id="rId22"/>
    <p:sldId id="357" r:id="rId23"/>
    <p:sldId id="398" r:id="rId24"/>
    <p:sldId id="359" r:id="rId25"/>
    <p:sldId id="361" r:id="rId26"/>
    <p:sldId id="362" r:id="rId27"/>
    <p:sldId id="373" r:id="rId28"/>
    <p:sldId id="363" r:id="rId29"/>
    <p:sldId id="364" r:id="rId30"/>
    <p:sldId id="366" r:id="rId31"/>
    <p:sldId id="376" r:id="rId32"/>
    <p:sldId id="377" r:id="rId33"/>
    <p:sldId id="399" r:id="rId34"/>
    <p:sldId id="367" r:id="rId35"/>
    <p:sldId id="368" r:id="rId36"/>
    <p:sldId id="369" r:id="rId37"/>
    <p:sldId id="370" r:id="rId38"/>
    <p:sldId id="371" r:id="rId39"/>
    <p:sldId id="372" r:id="rId40"/>
    <p:sldId id="374" r:id="rId41"/>
    <p:sldId id="375" r:id="rId42"/>
    <p:sldId id="378" r:id="rId43"/>
    <p:sldId id="379" r:id="rId44"/>
    <p:sldId id="381" r:id="rId45"/>
    <p:sldId id="382" r:id="rId46"/>
    <p:sldId id="383" r:id="rId47"/>
    <p:sldId id="384" r:id="rId48"/>
    <p:sldId id="386" r:id="rId49"/>
    <p:sldId id="387" r:id="rId50"/>
    <p:sldId id="390" r:id="rId51"/>
    <p:sldId id="391" r:id="rId52"/>
    <p:sldId id="392" r:id="rId53"/>
    <p:sldId id="393" r:id="rId54"/>
    <p:sldId id="400" r:id="rId55"/>
    <p:sldId id="459" r:id="rId56"/>
    <p:sldId id="460" r:id="rId57"/>
    <p:sldId id="461" r:id="rId58"/>
    <p:sldId id="401" r:id="rId59"/>
    <p:sldId id="305" r:id="rId60"/>
  </p:sldIdLst>
  <p:sldSz cx="12192000" cy="6858000"/>
  <p:notesSz cx="9144000" cy="6858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65564"/>
    <a:srgbClr val="405965"/>
    <a:srgbClr val="9D3CC7"/>
    <a:srgbClr val="0D7BDD"/>
    <a:srgbClr val="DCDCDC"/>
    <a:srgbClr val="FFDE32"/>
    <a:srgbClr val="5434B9"/>
    <a:srgbClr val="D58E26"/>
    <a:srgbClr val="4EB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36" autoAdjust="0"/>
    <p:restoredTop sz="95256" autoAdjust="0"/>
  </p:normalViewPr>
  <p:slideViewPr>
    <p:cSldViewPr snapToGrid="0">
      <p:cViewPr varScale="1">
        <p:scale>
          <a:sx n="82" d="100"/>
          <a:sy n="82" d="100"/>
        </p:scale>
        <p:origin x="442" y="72"/>
      </p:cViewPr>
      <p:guideLst/>
    </p:cSldViewPr>
  </p:slideViewPr>
  <p:notesTextViewPr>
    <p:cViewPr>
      <p:scale>
        <a:sx n="3" d="2"/>
        <a:sy n="3" d="2"/>
      </p:scale>
      <p:origin x="0" y="0"/>
    </p:cViewPr>
  </p:notesTextViewPr>
  <p:notesViewPr>
    <p:cSldViewPr snapToGrid="0" showGuides="1">
      <p:cViewPr varScale="1">
        <p:scale>
          <a:sx n="112" d="100"/>
          <a:sy n="112" d="100"/>
        </p:scale>
        <p:origin x="102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487ED961-B482-4E81-A362-1C1F5E8E86B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17AB7ED1-89BE-4B18-B86C-81F095E1AB54}"/>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C0B3653-640E-4280-8988-DC693E34E170}" type="datetimeFigureOut">
              <a:rPr lang="pt-BR" smtClean="0"/>
              <a:t>20/12/2022</a:t>
            </a:fld>
            <a:endParaRPr lang="pt-BR"/>
          </a:p>
        </p:txBody>
      </p:sp>
      <p:sp>
        <p:nvSpPr>
          <p:cNvPr id="4" name="Espaço Reservado para Rodapé 3">
            <a:extLst>
              <a:ext uri="{FF2B5EF4-FFF2-40B4-BE49-F238E27FC236}">
                <a16:creationId xmlns:a16="http://schemas.microsoft.com/office/drawing/2014/main" id="{CACF57A3-9C73-4524-A8D7-5C1BB5D0419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72B37BC3-2E51-430F-8E88-2826A838E5D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6D940DE-CB39-4FF4-B5C3-841FBA843B6D}" type="slidenum">
              <a:rPr lang="pt-BR" smtClean="0"/>
              <a:t>‹nº›</a:t>
            </a:fld>
            <a:endParaRPr lang="pt-BR"/>
          </a:p>
        </p:txBody>
      </p:sp>
    </p:spTree>
    <p:extLst>
      <p:ext uri="{BB962C8B-B14F-4D97-AF65-F5344CB8AC3E}">
        <p14:creationId xmlns:p14="http://schemas.microsoft.com/office/powerpoint/2010/main" val="719584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C56AD46-5A72-45DF-8D0E-ED70AC621229}" type="datetimeFigureOut">
              <a:rPr lang="pt-BR" smtClean="0"/>
              <a:t>20/12/2022</a:t>
            </a:fld>
            <a:endParaRPr lang="pt-BR"/>
          </a:p>
        </p:txBody>
      </p:sp>
      <p:sp>
        <p:nvSpPr>
          <p:cNvPr id="4" name="Espaço Reservado para Imagem de Slide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AA3E039-16C4-4602-927D-7D7E82400FD2}" type="slidenum">
              <a:rPr lang="pt-BR" smtClean="0"/>
              <a:t>‹nº›</a:t>
            </a:fld>
            <a:endParaRPr lang="pt-BR"/>
          </a:p>
        </p:txBody>
      </p:sp>
    </p:spTree>
    <p:extLst>
      <p:ext uri="{BB962C8B-B14F-4D97-AF65-F5344CB8AC3E}">
        <p14:creationId xmlns:p14="http://schemas.microsoft.com/office/powerpoint/2010/main" val="323985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da Apresent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166A9-D18B-4E74-9518-FD4D8CA231F8}"/>
              </a:ext>
            </a:extLst>
          </p:cNvPr>
          <p:cNvSpPr>
            <a:spLocks noGrp="1"/>
          </p:cNvSpPr>
          <p:nvPr>
            <p:ph type="ctrTitle" hasCustomPrompt="1"/>
          </p:nvPr>
        </p:nvSpPr>
        <p:spPr>
          <a:xfrm>
            <a:off x="1524000" y="1122363"/>
            <a:ext cx="9144000" cy="2387600"/>
          </a:xfrm>
        </p:spPr>
        <p:txBody>
          <a:bodyPr anchor="b"/>
          <a:lstStyle>
            <a:lvl1pPr algn="ctr">
              <a:lnSpc>
                <a:spcPct val="100000"/>
              </a:lnSpc>
              <a:defRPr sz="6000">
                <a:solidFill>
                  <a:srgbClr val="4EBA65"/>
                </a:solidFill>
              </a:defRPr>
            </a:lvl1pPr>
          </a:lstStyle>
          <a:p>
            <a:r>
              <a:rPr lang="pt-BR" dirty="0"/>
              <a:t>Clique para adicionar o título da apresentação</a:t>
            </a:r>
          </a:p>
        </p:txBody>
      </p:sp>
      <p:sp>
        <p:nvSpPr>
          <p:cNvPr id="3" name="Subtítulo 2">
            <a:extLst>
              <a:ext uri="{FF2B5EF4-FFF2-40B4-BE49-F238E27FC236}">
                <a16:creationId xmlns:a16="http://schemas.microsoft.com/office/drawing/2014/main" id="{6A721EE9-2BF2-475B-B987-21797A4700C7}"/>
              </a:ext>
            </a:extLst>
          </p:cNvPr>
          <p:cNvSpPr>
            <a:spLocks noGrp="1"/>
          </p:cNvSpPr>
          <p:nvPr>
            <p:ph type="subTitle" idx="1" hasCustomPrompt="1"/>
          </p:nvPr>
        </p:nvSpPr>
        <p:spPr>
          <a:xfrm>
            <a:off x="1524000" y="3602038"/>
            <a:ext cx="9144000" cy="1655762"/>
          </a:xfrm>
        </p:spPr>
        <p:txBody>
          <a:bodyPr/>
          <a:lstStyle>
            <a:lvl1pPr marL="0" indent="0" algn="ctr">
              <a:lnSpc>
                <a:spcPct val="100000"/>
              </a:lnSpc>
              <a:buNone/>
              <a:defRPr sz="2400" b="1">
                <a:solidFill>
                  <a:srgbClr val="FFDE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adicionar o subtítulo da apresentação</a:t>
            </a:r>
          </a:p>
        </p:txBody>
      </p:sp>
      <p:sp>
        <p:nvSpPr>
          <p:cNvPr id="4" name="Espaço Reservado para Data 3">
            <a:extLst>
              <a:ext uri="{FF2B5EF4-FFF2-40B4-BE49-F238E27FC236}">
                <a16:creationId xmlns:a16="http://schemas.microsoft.com/office/drawing/2014/main" id="{10130833-8AC5-4102-815E-10B3C2D84331}"/>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6BF0AE7F-A818-4FD1-B6B5-73AE946ED8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94E3355-39E1-4DD6-8C16-086CC6302B99}"/>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34949466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A52FEAB6-E66D-4DD1-916D-2E8B44151BFB}"/>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Rodapé 3">
            <a:extLst>
              <a:ext uri="{FF2B5EF4-FFF2-40B4-BE49-F238E27FC236}">
                <a16:creationId xmlns:a16="http://schemas.microsoft.com/office/drawing/2014/main" id="{9BA10A2B-9312-419F-A8B5-4D95E30DE97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C96BE5B-EC62-434E-8BE9-D63DBE978FCA}"/>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10516203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3C48B-BF10-4200-9929-FD065BEA4455}"/>
              </a:ext>
            </a:extLst>
          </p:cNvPr>
          <p:cNvSpPr>
            <a:spLocks noGrp="1"/>
          </p:cNvSpPr>
          <p:nvPr>
            <p:ph type="title"/>
          </p:nvPr>
        </p:nvSpPr>
        <p:spPr>
          <a:xfrm>
            <a:off x="839788" y="457200"/>
            <a:ext cx="3932237" cy="1600200"/>
          </a:xfrm>
        </p:spPr>
        <p:txBody>
          <a:bodyPr anchor="b"/>
          <a:lstStyle>
            <a:lvl1pPr>
              <a:lnSpc>
                <a:spcPct val="100000"/>
              </a:lnSpc>
              <a:defRPr sz="3200">
                <a:solidFill>
                  <a:srgbClr val="4EBA65"/>
                </a:solidFill>
              </a:defRPr>
            </a:lvl1pPr>
          </a:lstStyle>
          <a:p>
            <a:endParaRPr lang="pt-BR" dirty="0"/>
          </a:p>
        </p:txBody>
      </p:sp>
      <p:sp>
        <p:nvSpPr>
          <p:cNvPr id="3" name="Espaço Reservado para Conteúdo 2">
            <a:extLst>
              <a:ext uri="{FF2B5EF4-FFF2-40B4-BE49-F238E27FC236}">
                <a16:creationId xmlns:a16="http://schemas.microsoft.com/office/drawing/2014/main" id="{C6A0451E-DA83-40FA-B031-FB09DFC245E9}"/>
              </a:ext>
            </a:extLst>
          </p:cNvPr>
          <p:cNvSpPr>
            <a:spLocks noGrp="1"/>
          </p:cNvSpPr>
          <p:nvPr>
            <p:ph idx="1"/>
          </p:nvPr>
        </p:nvSpPr>
        <p:spPr>
          <a:xfrm>
            <a:off x="5183188" y="987425"/>
            <a:ext cx="6172200" cy="4873625"/>
          </a:xfrm>
        </p:spPr>
        <p:txBody>
          <a:bodyPr/>
          <a:lstStyle>
            <a:lvl1pPr>
              <a:lnSpc>
                <a:spcPct val="100000"/>
              </a:lnSpc>
              <a:defRPr sz="3200">
                <a:solidFill>
                  <a:srgbClr val="405965"/>
                </a:solidFill>
              </a:defRPr>
            </a:lvl1pPr>
            <a:lvl2pPr>
              <a:lnSpc>
                <a:spcPct val="100000"/>
              </a:lnSpc>
              <a:defRPr sz="2800">
                <a:solidFill>
                  <a:srgbClr val="405965"/>
                </a:solidFill>
              </a:defRPr>
            </a:lvl2pPr>
            <a:lvl3pPr>
              <a:lnSpc>
                <a:spcPct val="100000"/>
              </a:lnSpc>
              <a:defRPr sz="2400">
                <a:solidFill>
                  <a:srgbClr val="405965"/>
                </a:solidFill>
              </a:defRPr>
            </a:lvl3pPr>
            <a:lvl4pPr>
              <a:lnSpc>
                <a:spcPct val="100000"/>
              </a:lnSpc>
              <a:defRPr sz="2000">
                <a:solidFill>
                  <a:srgbClr val="405965"/>
                </a:solidFill>
              </a:defRPr>
            </a:lvl4pPr>
            <a:lvl5pPr>
              <a:lnSpc>
                <a:spcPct val="100000"/>
              </a:lnSpc>
              <a:defRPr sz="2000">
                <a:solidFill>
                  <a:srgbClr val="405965"/>
                </a:solidFill>
              </a:defRPr>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a:extLst>
              <a:ext uri="{FF2B5EF4-FFF2-40B4-BE49-F238E27FC236}">
                <a16:creationId xmlns:a16="http://schemas.microsoft.com/office/drawing/2014/main" id="{764FF941-9A3B-49B0-B1D3-A09B444459ED}"/>
              </a:ext>
            </a:extLst>
          </p:cNvPr>
          <p:cNvSpPr>
            <a:spLocks noGrp="1"/>
          </p:cNvSpPr>
          <p:nvPr>
            <p:ph type="body" sz="half" idx="2"/>
          </p:nvPr>
        </p:nvSpPr>
        <p:spPr>
          <a:xfrm>
            <a:off x="839788" y="2057400"/>
            <a:ext cx="3932237" cy="3811588"/>
          </a:xfrm>
        </p:spPr>
        <p:txBody>
          <a:bodyPr/>
          <a:lstStyle>
            <a:lvl1pPr marL="0" indent="0">
              <a:lnSpc>
                <a:spcPct val="100000"/>
              </a:lnSpc>
              <a:buNone/>
              <a:defRPr sz="1600">
                <a:solidFill>
                  <a:srgbClr val="40596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pt-BR" dirty="0"/>
          </a:p>
        </p:txBody>
      </p:sp>
      <p:sp>
        <p:nvSpPr>
          <p:cNvPr id="5" name="Espaço Reservado para Data 4">
            <a:extLst>
              <a:ext uri="{FF2B5EF4-FFF2-40B4-BE49-F238E27FC236}">
                <a16:creationId xmlns:a16="http://schemas.microsoft.com/office/drawing/2014/main" id="{61A48F11-071F-4C41-8534-AE1C06794E3E}"/>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2D6B1952-AC18-4D50-87FA-A13054111DB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343A80D-4377-4612-B915-847405309FD4}"/>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3793090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2775C-D64A-4079-9A97-45605CADD081}"/>
              </a:ext>
            </a:extLst>
          </p:cNvPr>
          <p:cNvSpPr>
            <a:spLocks noGrp="1"/>
          </p:cNvSpPr>
          <p:nvPr>
            <p:ph type="title"/>
          </p:nvPr>
        </p:nvSpPr>
        <p:spPr>
          <a:xfrm>
            <a:off x="839788" y="457200"/>
            <a:ext cx="3932237" cy="1600200"/>
          </a:xfrm>
        </p:spPr>
        <p:txBody>
          <a:bodyPr anchor="b"/>
          <a:lstStyle>
            <a:lvl1pPr>
              <a:lnSpc>
                <a:spcPct val="100000"/>
              </a:lnSpc>
              <a:defRPr sz="3200">
                <a:solidFill>
                  <a:srgbClr val="4EBA65"/>
                </a:solidFill>
              </a:defRPr>
            </a:lvl1pPr>
          </a:lstStyle>
          <a:p>
            <a:endParaRPr lang="pt-BR" dirty="0"/>
          </a:p>
        </p:txBody>
      </p:sp>
      <p:sp>
        <p:nvSpPr>
          <p:cNvPr id="3" name="Espaço Reservado para Imagem 2">
            <a:extLst>
              <a:ext uri="{FF2B5EF4-FFF2-40B4-BE49-F238E27FC236}">
                <a16:creationId xmlns:a16="http://schemas.microsoft.com/office/drawing/2014/main" id="{67B9408C-E3DF-407C-8727-50A4F6E28C6F}"/>
              </a:ext>
            </a:extLst>
          </p:cNvPr>
          <p:cNvSpPr>
            <a:spLocks noGrp="1"/>
          </p:cNvSpPr>
          <p:nvPr>
            <p:ph type="pic" idx="1"/>
          </p:nvPr>
        </p:nvSpPr>
        <p:spPr>
          <a:xfrm>
            <a:off x="5183188" y="987425"/>
            <a:ext cx="6172200" cy="4873625"/>
          </a:xfrm>
        </p:spPr>
        <p:txBody>
          <a:bodyPr/>
          <a:lstStyle>
            <a:lvl1pPr marL="0" indent="0">
              <a:buNone/>
              <a:defRPr sz="3200">
                <a:solidFill>
                  <a:srgbClr val="40596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a:extLst>
              <a:ext uri="{FF2B5EF4-FFF2-40B4-BE49-F238E27FC236}">
                <a16:creationId xmlns:a16="http://schemas.microsoft.com/office/drawing/2014/main" id="{8740EFC6-9CA7-467F-B9B7-39B7642EB88C}"/>
              </a:ext>
            </a:extLst>
          </p:cNvPr>
          <p:cNvSpPr>
            <a:spLocks noGrp="1"/>
          </p:cNvSpPr>
          <p:nvPr>
            <p:ph type="body" sz="half" idx="2"/>
          </p:nvPr>
        </p:nvSpPr>
        <p:spPr>
          <a:xfrm>
            <a:off x="839788" y="2057400"/>
            <a:ext cx="3932237" cy="3811588"/>
          </a:xfrm>
        </p:spPr>
        <p:txBody>
          <a:bodyPr/>
          <a:lstStyle>
            <a:lvl1pPr marL="0" indent="0">
              <a:lnSpc>
                <a:spcPct val="100000"/>
              </a:lnSpc>
              <a:buNone/>
              <a:defRPr sz="1600">
                <a:solidFill>
                  <a:srgbClr val="40596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pt-BR" dirty="0"/>
          </a:p>
        </p:txBody>
      </p:sp>
      <p:sp>
        <p:nvSpPr>
          <p:cNvPr id="5" name="Espaço Reservado para Data 4">
            <a:extLst>
              <a:ext uri="{FF2B5EF4-FFF2-40B4-BE49-F238E27FC236}">
                <a16:creationId xmlns:a16="http://schemas.microsoft.com/office/drawing/2014/main" id="{308F76D1-069E-443A-B50B-67FA5174C307}"/>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901F7593-B677-4E9E-BE99-46E9A26560B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CA1C4BB-62AF-4A2F-9CE3-0D7EC42CDE75}"/>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28488969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áfic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2775C-D64A-4079-9A97-45605CADD081}"/>
              </a:ext>
            </a:extLst>
          </p:cNvPr>
          <p:cNvSpPr>
            <a:spLocks noGrp="1"/>
          </p:cNvSpPr>
          <p:nvPr>
            <p:ph type="title"/>
          </p:nvPr>
        </p:nvSpPr>
        <p:spPr>
          <a:xfrm>
            <a:off x="839788" y="457200"/>
            <a:ext cx="3932237" cy="1600200"/>
          </a:xfrm>
        </p:spPr>
        <p:txBody>
          <a:bodyPr anchor="b"/>
          <a:lstStyle>
            <a:lvl1pPr>
              <a:lnSpc>
                <a:spcPct val="100000"/>
              </a:lnSpc>
              <a:defRPr sz="3200">
                <a:solidFill>
                  <a:srgbClr val="4EBA65"/>
                </a:solidFill>
              </a:defRPr>
            </a:lvl1pPr>
          </a:lstStyle>
          <a:p>
            <a:endParaRPr lang="pt-BR" dirty="0"/>
          </a:p>
        </p:txBody>
      </p:sp>
      <p:sp>
        <p:nvSpPr>
          <p:cNvPr id="4" name="Espaço Reservado para Texto 3">
            <a:extLst>
              <a:ext uri="{FF2B5EF4-FFF2-40B4-BE49-F238E27FC236}">
                <a16:creationId xmlns:a16="http://schemas.microsoft.com/office/drawing/2014/main" id="{8740EFC6-9CA7-467F-B9B7-39B7642EB88C}"/>
              </a:ext>
            </a:extLst>
          </p:cNvPr>
          <p:cNvSpPr>
            <a:spLocks noGrp="1"/>
          </p:cNvSpPr>
          <p:nvPr>
            <p:ph type="body" sz="half" idx="2"/>
          </p:nvPr>
        </p:nvSpPr>
        <p:spPr>
          <a:xfrm>
            <a:off x="839788" y="2057400"/>
            <a:ext cx="3932237" cy="3811588"/>
          </a:xfrm>
        </p:spPr>
        <p:txBody>
          <a:bodyPr/>
          <a:lstStyle>
            <a:lvl1pPr marL="0" indent="0">
              <a:lnSpc>
                <a:spcPct val="100000"/>
              </a:lnSpc>
              <a:buNone/>
              <a:defRPr sz="1600">
                <a:solidFill>
                  <a:srgbClr val="40596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pt-BR" dirty="0"/>
          </a:p>
        </p:txBody>
      </p:sp>
      <p:sp>
        <p:nvSpPr>
          <p:cNvPr id="5" name="Espaço Reservado para Data 4">
            <a:extLst>
              <a:ext uri="{FF2B5EF4-FFF2-40B4-BE49-F238E27FC236}">
                <a16:creationId xmlns:a16="http://schemas.microsoft.com/office/drawing/2014/main" id="{308F76D1-069E-443A-B50B-67FA5174C307}"/>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901F7593-B677-4E9E-BE99-46E9A26560B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CA1C4BB-62AF-4A2F-9CE3-0D7EC42CDE75}"/>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Gráfico 8">
            <a:extLst>
              <a:ext uri="{FF2B5EF4-FFF2-40B4-BE49-F238E27FC236}">
                <a16:creationId xmlns:a16="http://schemas.microsoft.com/office/drawing/2014/main" id="{F7E0E02B-C1F3-41D0-9C5F-7E1D2AF3B1B4}"/>
              </a:ext>
            </a:extLst>
          </p:cNvPr>
          <p:cNvSpPr>
            <a:spLocks noGrp="1"/>
          </p:cNvSpPr>
          <p:nvPr>
            <p:ph type="chart" sz="quarter" idx="13"/>
          </p:nvPr>
        </p:nvSpPr>
        <p:spPr>
          <a:xfrm>
            <a:off x="5180013" y="1028700"/>
            <a:ext cx="6172200" cy="4840288"/>
          </a:xfrm>
        </p:spPr>
        <p:txBody>
          <a:bodyPr/>
          <a:lstStyle>
            <a:lvl1pPr marL="0" indent="0">
              <a:buNone/>
              <a:defRPr/>
            </a:lvl1pPr>
          </a:lstStyle>
          <a:p>
            <a:endParaRPr lang="pt-BR"/>
          </a:p>
        </p:txBody>
      </p:sp>
    </p:spTree>
    <p:extLst>
      <p:ext uri="{BB962C8B-B14F-4D97-AF65-F5344CB8AC3E}">
        <p14:creationId xmlns:p14="http://schemas.microsoft.com/office/powerpoint/2010/main" val="6059889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redecimento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5" name="CaixaDeTexto 4">
            <a:extLst>
              <a:ext uri="{FF2B5EF4-FFF2-40B4-BE49-F238E27FC236}">
                <a16:creationId xmlns:a16="http://schemas.microsoft.com/office/drawing/2014/main" id="{08EDD728-D51C-4EC8-9517-F83DF3242C96}"/>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Agradecimentos</a:t>
            </a:r>
          </a:p>
        </p:txBody>
      </p:sp>
      <p:sp>
        <p:nvSpPr>
          <p:cNvPr id="7" name="Espaço Reservado para Conteúdo 2">
            <a:extLst>
              <a:ext uri="{FF2B5EF4-FFF2-40B4-BE49-F238E27FC236}">
                <a16:creationId xmlns:a16="http://schemas.microsoft.com/office/drawing/2014/main" id="{604583E3-A1DB-4BAF-ABA2-C7022D14165F}"/>
              </a:ext>
            </a:extLst>
          </p:cNvPr>
          <p:cNvSpPr>
            <a:spLocks noGrp="1"/>
          </p:cNvSpPr>
          <p:nvPr>
            <p:ph idx="1" hasCustomPrompt="1"/>
          </p:nvPr>
        </p:nvSpPr>
        <p:spPr>
          <a:xfrm>
            <a:off x="838200" y="1476375"/>
            <a:ext cx="9582150" cy="4648200"/>
          </a:xfrm>
        </p:spPr>
        <p:txBody>
          <a:bodyPr/>
          <a:lstStyle>
            <a:lvl1pPr>
              <a:lnSpc>
                <a:spcPct val="100000"/>
              </a:lnSpc>
              <a:buClrTx/>
              <a:defRPr>
                <a:solidFill>
                  <a:srgbClr val="405965"/>
                </a:solidFill>
              </a:defRPr>
            </a:lvl1pPr>
            <a:lvl2pPr marL="685800" indent="-228600">
              <a:lnSpc>
                <a:spcPct val="100000"/>
              </a:lnSpc>
              <a:buClrTx/>
              <a:buFont typeface="Arial" panose="020B0604020202020204" pitchFamily="34" charset="0"/>
              <a:buChar char="•"/>
              <a:defRPr>
                <a:solidFill>
                  <a:srgbClr val="405965"/>
                </a:solidFill>
              </a:defRPr>
            </a:lvl2pPr>
            <a:lvl3pPr>
              <a:lnSpc>
                <a:spcPct val="100000"/>
              </a:lnSpc>
              <a:buClrTx/>
              <a:defRPr>
                <a:solidFill>
                  <a:srgbClr val="405965"/>
                </a:solidFill>
              </a:defRPr>
            </a:lvl3pPr>
            <a:lvl4pPr>
              <a:lnSpc>
                <a:spcPct val="100000"/>
              </a:lnSpc>
              <a:buClrTx/>
              <a:defRPr>
                <a:solidFill>
                  <a:srgbClr val="405965"/>
                </a:solidFill>
              </a:defRPr>
            </a:lvl4pPr>
            <a:lvl5pPr>
              <a:lnSpc>
                <a:spcPct val="100000"/>
              </a:lnSpc>
              <a:buClrTx/>
              <a:defRPr>
                <a:solidFill>
                  <a:srgbClr val="405965"/>
                </a:solidFill>
              </a:defRPr>
            </a:lvl5pPr>
          </a:lstStyle>
          <a:p>
            <a:pPr lvl="0"/>
            <a:r>
              <a:rPr lang="pt-BR" dirty="0"/>
              <a:t>Clique para adicionar os agradecimentos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Retângulo 7">
            <a:extLst>
              <a:ext uri="{FF2B5EF4-FFF2-40B4-BE49-F238E27FC236}">
                <a16:creationId xmlns:a16="http://schemas.microsoft.com/office/drawing/2014/main" id="{7FEC2DA4-00FC-43A4-B9FD-D7ACF81E1061}"/>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91647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tos sem redes sociai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Texto 8">
            <a:extLst>
              <a:ext uri="{FF2B5EF4-FFF2-40B4-BE49-F238E27FC236}">
                <a16:creationId xmlns:a16="http://schemas.microsoft.com/office/drawing/2014/main" id="{C1A3801C-FA0C-4D1A-A441-1CCBB200A9B1}"/>
              </a:ext>
            </a:extLst>
          </p:cNvPr>
          <p:cNvSpPr>
            <a:spLocks noGrp="1"/>
          </p:cNvSpPr>
          <p:nvPr>
            <p:ph type="body" sz="quarter" idx="13" hasCustomPrompt="1"/>
          </p:nvPr>
        </p:nvSpPr>
        <p:spPr>
          <a:xfrm>
            <a:off x="1446228" y="4413248"/>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e-mail</a:t>
            </a:r>
          </a:p>
        </p:txBody>
      </p:sp>
      <p:pic>
        <p:nvPicPr>
          <p:cNvPr id="1026" name="Picture 2" descr="Whatsapp imagens PNG transparente, Download gratuito de imagens de Whatsapp. PNG">
            <a:extLst>
              <a:ext uri="{FF2B5EF4-FFF2-40B4-BE49-F238E27FC236}">
                <a16:creationId xmlns:a16="http://schemas.microsoft.com/office/drawing/2014/main" id="{B7E12D98-31E2-4391-9B5B-E449BF6B0E1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38200" y="3011486"/>
            <a:ext cx="390526"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6A3D16C-0128-4AE2-B28E-A64DF74DA7F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8200" y="4546598"/>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Texto 8">
            <a:extLst>
              <a:ext uri="{FF2B5EF4-FFF2-40B4-BE49-F238E27FC236}">
                <a16:creationId xmlns:a16="http://schemas.microsoft.com/office/drawing/2014/main" id="{CC5FA659-6979-475D-AD89-ACBCD799926F}"/>
              </a:ext>
            </a:extLst>
          </p:cNvPr>
          <p:cNvSpPr>
            <a:spLocks noGrp="1"/>
          </p:cNvSpPr>
          <p:nvPr>
            <p:ph type="body" sz="quarter" idx="14" hasCustomPrompt="1"/>
          </p:nvPr>
        </p:nvSpPr>
        <p:spPr>
          <a:xfrm>
            <a:off x="1446228" y="2944811"/>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telefone</a:t>
            </a:r>
          </a:p>
        </p:txBody>
      </p:sp>
      <p:pic>
        <p:nvPicPr>
          <p:cNvPr id="1032" name="Picture 8" descr="Download Web Site Icon Vector - Full Size PNG Image - PNGkit">
            <a:extLst>
              <a:ext uri="{FF2B5EF4-FFF2-40B4-BE49-F238E27FC236}">
                <a16:creationId xmlns:a16="http://schemas.microsoft.com/office/drawing/2014/main" id="{822635BD-4921-4384-B39E-EC691279C57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1476375"/>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BFA0F132-1D55-4B16-B1AD-46E392FE1194}"/>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12F72B40-3FB4-461F-8AFA-0BB3076CE00E}"/>
              </a:ext>
            </a:extLst>
          </p:cNvPr>
          <p:cNvSpPr txBox="1"/>
          <p:nvPr userDrawn="1"/>
        </p:nvSpPr>
        <p:spPr>
          <a:xfrm>
            <a:off x="1446227" y="1413829"/>
            <a:ext cx="6248401" cy="525600"/>
          </a:xfrm>
          <a:prstGeom prst="rect">
            <a:avLst/>
          </a:prstGeom>
          <a:noFill/>
        </p:spPr>
        <p:txBody>
          <a:bodyPr wrap="square" rtlCol="0">
            <a:spAutoFit/>
          </a:bodyPr>
          <a:lstStyle/>
          <a:p>
            <a:r>
              <a:rPr lang="pt-BR" sz="2800" dirty="0">
                <a:solidFill>
                  <a:srgbClr val="405965"/>
                </a:solidFill>
                <a:latin typeface="Soleto" panose="020B0606020203030204" pitchFamily="34" charset="0"/>
              </a:rPr>
              <a:t>https://www.ematerce.ce.gov.br/</a:t>
            </a:r>
          </a:p>
        </p:txBody>
      </p:sp>
      <p:sp>
        <p:nvSpPr>
          <p:cNvPr id="16" name="CaixaDeTexto 15">
            <a:extLst>
              <a:ext uri="{FF2B5EF4-FFF2-40B4-BE49-F238E27FC236}">
                <a16:creationId xmlns:a16="http://schemas.microsoft.com/office/drawing/2014/main" id="{20E876BD-AA69-4D7D-BAC3-CEE14EE35AA1}"/>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CONTATOS</a:t>
            </a:r>
          </a:p>
        </p:txBody>
      </p:sp>
    </p:spTree>
    <p:extLst>
      <p:ext uri="{BB962C8B-B14F-4D97-AF65-F5344CB8AC3E}">
        <p14:creationId xmlns:p14="http://schemas.microsoft.com/office/powerpoint/2010/main" val="27190708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tos fixo sem redes sociai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Texto 8">
            <a:extLst>
              <a:ext uri="{FF2B5EF4-FFF2-40B4-BE49-F238E27FC236}">
                <a16:creationId xmlns:a16="http://schemas.microsoft.com/office/drawing/2014/main" id="{C1A3801C-FA0C-4D1A-A441-1CCBB200A9B1}"/>
              </a:ext>
            </a:extLst>
          </p:cNvPr>
          <p:cNvSpPr>
            <a:spLocks noGrp="1"/>
          </p:cNvSpPr>
          <p:nvPr>
            <p:ph type="body" sz="quarter" idx="13" hasCustomPrompt="1"/>
          </p:nvPr>
        </p:nvSpPr>
        <p:spPr>
          <a:xfrm>
            <a:off x="1446228" y="4413248"/>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e-mail</a:t>
            </a:r>
          </a:p>
        </p:txBody>
      </p:sp>
      <p:pic>
        <p:nvPicPr>
          <p:cNvPr id="1030" name="Picture 6">
            <a:extLst>
              <a:ext uri="{FF2B5EF4-FFF2-40B4-BE49-F238E27FC236}">
                <a16:creationId xmlns:a16="http://schemas.microsoft.com/office/drawing/2014/main" id="{96A3D16C-0128-4AE2-B28E-A64DF74DA7F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8200" y="4546598"/>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Texto 8">
            <a:extLst>
              <a:ext uri="{FF2B5EF4-FFF2-40B4-BE49-F238E27FC236}">
                <a16:creationId xmlns:a16="http://schemas.microsoft.com/office/drawing/2014/main" id="{CC5FA659-6979-475D-AD89-ACBCD799926F}"/>
              </a:ext>
            </a:extLst>
          </p:cNvPr>
          <p:cNvSpPr>
            <a:spLocks noGrp="1"/>
          </p:cNvSpPr>
          <p:nvPr>
            <p:ph type="body" sz="quarter" idx="14" hasCustomPrompt="1"/>
          </p:nvPr>
        </p:nvSpPr>
        <p:spPr>
          <a:xfrm>
            <a:off x="1446228" y="2944811"/>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telefone</a:t>
            </a:r>
          </a:p>
        </p:txBody>
      </p:sp>
      <p:pic>
        <p:nvPicPr>
          <p:cNvPr id="1032" name="Picture 8" descr="Download Web Site Icon Vector - Full Size PNG Image - PNGkit">
            <a:extLst>
              <a:ext uri="{FF2B5EF4-FFF2-40B4-BE49-F238E27FC236}">
                <a16:creationId xmlns:a16="http://schemas.microsoft.com/office/drawing/2014/main" id="{822635BD-4921-4384-B39E-EC691279C57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8200" y="1476375"/>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BFA0F132-1D55-4B16-B1AD-46E392FE1194}"/>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20E876BD-AA69-4D7D-BAC3-CEE14EE35AA1}"/>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CONTATOS</a:t>
            </a:r>
          </a:p>
        </p:txBody>
      </p:sp>
      <p:pic>
        <p:nvPicPr>
          <p:cNvPr id="5" name="Picture 2" descr="Phone Icon Download #37818 - Free Icons Library">
            <a:extLst>
              <a:ext uri="{FF2B5EF4-FFF2-40B4-BE49-F238E27FC236}">
                <a16:creationId xmlns:a16="http://schemas.microsoft.com/office/drawing/2014/main" id="{8C2E665D-A2CF-4CC3-9F0B-A00FC453566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3033000"/>
            <a:ext cx="396000" cy="396000"/>
          </a:xfrm>
          <a:prstGeom prst="rect">
            <a:avLst/>
          </a:prstGeom>
          <a:noFill/>
          <a:extLst>
            <a:ext uri="{909E8E84-426E-40DD-AFC4-6F175D3DCCD1}">
              <a14:hiddenFill xmlns:a14="http://schemas.microsoft.com/office/drawing/2010/main">
                <a:solidFill>
                  <a:srgbClr val="FFFFFF"/>
                </a:solidFill>
              </a14:hiddenFill>
            </a:ext>
          </a:extLst>
        </p:spPr>
      </p:pic>
      <p:sp>
        <p:nvSpPr>
          <p:cNvPr id="18" name="Espaço Reservado para Texto 8">
            <a:extLst>
              <a:ext uri="{FF2B5EF4-FFF2-40B4-BE49-F238E27FC236}">
                <a16:creationId xmlns:a16="http://schemas.microsoft.com/office/drawing/2014/main" id="{33F588F5-F3C5-4F6B-8478-674FDC42924A}"/>
              </a:ext>
            </a:extLst>
          </p:cNvPr>
          <p:cNvSpPr>
            <a:spLocks noGrp="1"/>
          </p:cNvSpPr>
          <p:nvPr>
            <p:ph type="body" sz="quarter" idx="15" hasCustomPrompt="1"/>
          </p:nvPr>
        </p:nvSpPr>
        <p:spPr>
          <a:xfrm>
            <a:off x="1446228" y="1413515"/>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site</a:t>
            </a:r>
          </a:p>
        </p:txBody>
      </p:sp>
    </p:spTree>
    <p:extLst>
      <p:ext uri="{BB962C8B-B14F-4D97-AF65-F5344CB8AC3E}">
        <p14:creationId xmlns:p14="http://schemas.microsoft.com/office/powerpoint/2010/main" val="17954527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tos com redes sociai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Texto 8">
            <a:extLst>
              <a:ext uri="{FF2B5EF4-FFF2-40B4-BE49-F238E27FC236}">
                <a16:creationId xmlns:a16="http://schemas.microsoft.com/office/drawing/2014/main" id="{C1A3801C-FA0C-4D1A-A441-1CCBB200A9B1}"/>
              </a:ext>
            </a:extLst>
          </p:cNvPr>
          <p:cNvSpPr>
            <a:spLocks noGrp="1"/>
          </p:cNvSpPr>
          <p:nvPr>
            <p:ph type="body" sz="quarter" idx="13" hasCustomPrompt="1"/>
          </p:nvPr>
        </p:nvSpPr>
        <p:spPr>
          <a:xfrm>
            <a:off x="1446228" y="2943906"/>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e-mail</a:t>
            </a:r>
          </a:p>
        </p:txBody>
      </p:sp>
      <p:pic>
        <p:nvPicPr>
          <p:cNvPr id="1026" name="Picture 2" descr="Whatsapp imagens PNG transparente, Download gratuito de imagens de Whatsapp. PNG">
            <a:extLst>
              <a:ext uri="{FF2B5EF4-FFF2-40B4-BE49-F238E27FC236}">
                <a16:creationId xmlns:a16="http://schemas.microsoft.com/office/drawing/2014/main" id="{B7E12D98-31E2-4391-9B5B-E449BF6B0E1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38200" y="2244185"/>
            <a:ext cx="390526"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6A3D16C-0128-4AE2-B28E-A64DF74DA7F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8200" y="3011656"/>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Texto 8">
            <a:extLst>
              <a:ext uri="{FF2B5EF4-FFF2-40B4-BE49-F238E27FC236}">
                <a16:creationId xmlns:a16="http://schemas.microsoft.com/office/drawing/2014/main" id="{CC5FA659-6979-475D-AD89-ACBCD799926F}"/>
              </a:ext>
            </a:extLst>
          </p:cNvPr>
          <p:cNvSpPr>
            <a:spLocks noGrp="1"/>
          </p:cNvSpPr>
          <p:nvPr>
            <p:ph type="body" sz="quarter" idx="14" hasCustomPrompt="1"/>
          </p:nvPr>
        </p:nvSpPr>
        <p:spPr>
          <a:xfrm>
            <a:off x="1446228" y="2177403"/>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telefone</a:t>
            </a:r>
          </a:p>
        </p:txBody>
      </p:sp>
      <p:pic>
        <p:nvPicPr>
          <p:cNvPr id="1032" name="Picture 8" descr="Download Web Site Icon Vector - Full Size PNG Image - PNGkit">
            <a:extLst>
              <a:ext uri="{FF2B5EF4-FFF2-40B4-BE49-F238E27FC236}">
                <a16:creationId xmlns:a16="http://schemas.microsoft.com/office/drawing/2014/main" id="{822635BD-4921-4384-B39E-EC691279C57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1476713"/>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BFA0F132-1D55-4B16-B1AD-46E392FE1194}"/>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34" name="Picture 10" descr="logo-instagram-png-fundo-transparente13 – Maira Cury Team">
            <a:extLst>
              <a:ext uri="{FF2B5EF4-FFF2-40B4-BE49-F238E27FC236}">
                <a16:creationId xmlns:a16="http://schemas.microsoft.com/office/drawing/2014/main" id="{68BDD7B8-D2D3-4D07-8FAC-A78983B8FF8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38200" y="4546598"/>
            <a:ext cx="390526" cy="3905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975DCF-4DDE-462E-9187-C1B6842939C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38200" y="3779127"/>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21" name="Espaço Reservado para Texto 8">
            <a:extLst>
              <a:ext uri="{FF2B5EF4-FFF2-40B4-BE49-F238E27FC236}">
                <a16:creationId xmlns:a16="http://schemas.microsoft.com/office/drawing/2014/main" id="{34F584E2-99ED-466B-9AEA-F1F3417C88F1}"/>
              </a:ext>
            </a:extLst>
          </p:cNvPr>
          <p:cNvSpPr>
            <a:spLocks noGrp="1"/>
          </p:cNvSpPr>
          <p:nvPr>
            <p:ph type="body" sz="quarter" idx="15" hasCustomPrompt="1"/>
          </p:nvPr>
        </p:nvSpPr>
        <p:spPr>
          <a:xfrm>
            <a:off x="1446228" y="3710409"/>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Facebook</a:t>
            </a:r>
          </a:p>
        </p:txBody>
      </p:sp>
      <p:sp>
        <p:nvSpPr>
          <p:cNvPr id="22" name="Espaço Reservado para Texto 8">
            <a:extLst>
              <a:ext uri="{FF2B5EF4-FFF2-40B4-BE49-F238E27FC236}">
                <a16:creationId xmlns:a16="http://schemas.microsoft.com/office/drawing/2014/main" id="{15BFF0E7-C900-444C-A594-1A8B3333E104}"/>
              </a:ext>
            </a:extLst>
          </p:cNvPr>
          <p:cNvSpPr>
            <a:spLocks noGrp="1"/>
          </p:cNvSpPr>
          <p:nvPr>
            <p:ph type="body" sz="quarter" idx="16" hasCustomPrompt="1"/>
          </p:nvPr>
        </p:nvSpPr>
        <p:spPr>
          <a:xfrm>
            <a:off x="1446228" y="4413850"/>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Instagram</a:t>
            </a:r>
          </a:p>
        </p:txBody>
      </p:sp>
      <p:sp>
        <p:nvSpPr>
          <p:cNvPr id="23" name="CaixaDeTexto 22">
            <a:extLst>
              <a:ext uri="{FF2B5EF4-FFF2-40B4-BE49-F238E27FC236}">
                <a16:creationId xmlns:a16="http://schemas.microsoft.com/office/drawing/2014/main" id="{7FC64FFA-98FE-419F-B6C3-582253902A25}"/>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CONTATOS</a:t>
            </a:r>
          </a:p>
        </p:txBody>
      </p:sp>
      <p:sp>
        <p:nvSpPr>
          <p:cNvPr id="17" name="Espaço Reservado para Texto 8">
            <a:extLst>
              <a:ext uri="{FF2B5EF4-FFF2-40B4-BE49-F238E27FC236}">
                <a16:creationId xmlns:a16="http://schemas.microsoft.com/office/drawing/2014/main" id="{7833A4A2-1743-4E31-B0AD-3F27A2A0F9EE}"/>
              </a:ext>
            </a:extLst>
          </p:cNvPr>
          <p:cNvSpPr>
            <a:spLocks noGrp="1"/>
          </p:cNvSpPr>
          <p:nvPr>
            <p:ph type="body" sz="quarter" idx="17" hasCustomPrompt="1"/>
          </p:nvPr>
        </p:nvSpPr>
        <p:spPr>
          <a:xfrm>
            <a:off x="1446228" y="1410900"/>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site</a:t>
            </a:r>
          </a:p>
        </p:txBody>
      </p:sp>
    </p:spTree>
    <p:extLst>
      <p:ext uri="{BB962C8B-B14F-4D97-AF65-F5344CB8AC3E}">
        <p14:creationId xmlns:p14="http://schemas.microsoft.com/office/powerpoint/2010/main" val="23470240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rigad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5" name="CaixaDeTexto 4">
            <a:extLst>
              <a:ext uri="{FF2B5EF4-FFF2-40B4-BE49-F238E27FC236}">
                <a16:creationId xmlns:a16="http://schemas.microsoft.com/office/drawing/2014/main" id="{08EDD728-D51C-4EC8-9517-F83DF3242C96}"/>
              </a:ext>
            </a:extLst>
          </p:cNvPr>
          <p:cNvSpPr txBox="1"/>
          <p:nvPr userDrawn="1"/>
        </p:nvSpPr>
        <p:spPr>
          <a:xfrm>
            <a:off x="3568700" y="2832101"/>
            <a:ext cx="5056143" cy="1200329"/>
          </a:xfrm>
          <a:prstGeom prst="rect">
            <a:avLst/>
          </a:prstGeom>
          <a:noFill/>
        </p:spPr>
        <p:txBody>
          <a:bodyPr wrap="square" rtlCol="0">
            <a:spAutoFit/>
          </a:bodyPr>
          <a:lstStyle/>
          <a:p>
            <a:r>
              <a:rPr lang="pt-BR" sz="7200" dirty="0">
                <a:solidFill>
                  <a:srgbClr val="4EBA65"/>
                </a:solidFill>
                <a:latin typeface="Soleto" panose="020B0606020203030204" pitchFamily="34" charset="0"/>
              </a:rPr>
              <a:t>OBRIGADO!</a:t>
            </a:r>
          </a:p>
        </p:txBody>
      </p:sp>
    </p:spTree>
    <p:extLst>
      <p:ext uri="{BB962C8B-B14F-4D97-AF65-F5344CB8AC3E}">
        <p14:creationId xmlns:p14="http://schemas.microsoft.com/office/powerpoint/2010/main" val="392659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rigada">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5" name="CaixaDeTexto 4">
            <a:extLst>
              <a:ext uri="{FF2B5EF4-FFF2-40B4-BE49-F238E27FC236}">
                <a16:creationId xmlns:a16="http://schemas.microsoft.com/office/drawing/2014/main" id="{08EDD728-D51C-4EC8-9517-F83DF3242C96}"/>
              </a:ext>
            </a:extLst>
          </p:cNvPr>
          <p:cNvSpPr txBox="1"/>
          <p:nvPr userDrawn="1"/>
        </p:nvSpPr>
        <p:spPr>
          <a:xfrm>
            <a:off x="3567928" y="2841535"/>
            <a:ext cx="5106943" cy="1200329"/>
          </a:xfrm>
          <a:prstGeom prst="rect">
            <a:avLst/>
          </a:prstGeom>
          <a:noFill/>
        </p:spPr>
        <p:txBody>
          <a:bodyPr wrap="square" rtlCol="0">
            <a:spAutoFit/>
          </a:bodyPr>
          <a:lstStyle/>
          <a:p>
            <a:r>
              <a:rPr lang="pt-BR" sz="7200" dirty="0">
                <a:solidFill>
                  <a:srgbClr val="4EBA65"/>
                </a:solidFill>
                <a:latin typeface="Soleto" panose="020B0606020203030204" pitchFamily="34" charset="0"/>
              </a:rPr>
              <a:t>OBRIGADA!</a:t>
            </a:r>
          </a:p>
        </p:txBody>
      </p:sp>
    </p:spTree>
    <p:extLst>
      <p:ext uri="{BB962C8B-B14F-4D97-AF65-F5344CB8AC3E}">
        <p14:creationId xmlns:p14="http://schemas.microsoft.com/office/powerpoint/2010/main" val="14381135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resentação do Palestrant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E7BB1-41E9-4DCF-9306-9BBA763A4291}"/>
              </a:ext>
            </a:extLst>
          </p:cNvPr>
          <p:cNvSpPr>
            <a:spLocks noGrp="1"/>
          </p:cNvSpPr>
          <p:nvPr>
            <p:ph type="title" hasCustomPrompt="1"/>
          </p:nvPr>
        </p:nvSpPr>
        <p:spPr>
          <a:xfrm>
            <a:off x="838200" y="1476375"/>
            <a:ext cx="9582150" cy="914400"/>
          </a:xfrm>
        </p:spPr>
        <p:txBody>
          <a:bodyPr>
            <a:noAutofit/>
          </a:bodyPr>
          <a:lstStyle>
            <a:lvl1pPr>
              <a:defRPr sz="3600">
                <a:solidFill>
                  <a:srgbClr val="4EBA65"/>
                </a:solidFill>
              </a:defRPr>
            </a:lvl1pPr>
          </a:lstStyle>
          <a:p>
            <a:r>
              <a:rPr lang="pt-BR" dirty="0"/>
              <a:t>Clique para adicionar o nome do Palestrante</a:t>
            </a:r>
          </a:p>
        </p:txBody>
      </p:sp>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Texto 12">
            <a:extLst>
              <a:ext uri="{FF2B5EF4-FFF2-40B4-BE49-F238E27FC236}">
                <a16:creationId xmlns:a16="http://schemas.microsoft.com/office/drawing/2014/main" id="{1F80828D-753E-4E8F-B624-B7D360A3B0B5}"/>
              </a:ext>
            </a:extLst>
          </p:cNvPr>
          <p:cNvSpPr>
            <a:spLocks noGrp="1"/>
          </p:cNvSpPr>
          <p:nvPr>
            <p:ph type="body" sz="quarter" idx="13" hasCustomPrompt="1"/>
          </p:nvPr>
        </p:nvSpPr>
        <p:spPr>
          <a:xfrm>
            <a:off x="838200" y="2641600"/>
            <a:ext cx="9582150" cy="2295525"/>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adicionar informações profissionais do Palestrante (para informações pessoais, utilizar o layout específico!)</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5738727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enúltimo slide - Horizontal">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dirty="0"/>
          </a:p>
        </p:txBody>
      </p:sp>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grpSp>
        <p:nvGrpSpPr>
          <p:cNvPr id="9" name="Agrupar 8">
            <a:extLst>
              <a:ext uri="{FF2B5EF4-FFF2-40B4-BE49-F238E27FC236}">
                <a16:creationId xmlns:a16="http://schemas.microsoft.com/office/drawing/2014/main" id="{F1F9483D-AEC5-4551-B091-9483AE9D5FD5}"/>
              </a:ext>
            </a:extLst>
          </p:cNvPr>
          <p:cNvGrpSpPr/>
          <p:nvPr userDrawn="1"/>
        </p:nvGrpSpPr>
        <p:grpSpPr>
          <a:xfrm>
            <a:off x="0" y="0"/>
            <a:ext cx="12192000" cy="6858000"/>
            <a:chOff x="0" y="0"/>
            <a:chExt cx="12192000" cy="6858000"/>
          </a:xfrm>
        </p:grpSpPr>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B576597-C79B-4DBC-BF42-C48172014776}"/>
                </a:ext>
              </a:extLst>
            </p:cNvPr>
            <p:cNvSpPr/>
            <p:nvPr userDrawn="1"/>
          </p:nvSpPr>
          <p:spPr>
            <a:xfrm>
              <a:off x="4307080" y="2401368"/>
              <a:ext cx="3846320" cy="1222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2" name="Conector reto 11">
            <a:extLst>
              <a:ext uri="{FF2B5EF4-FFF2-40B4-BE49-F238E27FC236}">
                <a16:creationId xmlns:a16="http://schemas.microsoft.com/office/drawing/2014/main" id="{E7E1F166-6F0F-406B-B3F9-262949E58097}"/>
              </a:ext>
            </a:extLst>
          </p:cNvPr>
          <p:cNvCxnSpPr>
            <a:cxnSpLocks/>
          </p:cNvCxnSpPr>
          <p:nvPr userDrawn="1"/>
        </p:nvCxnSpPr>
        <p:spPr>
          <a:xfrm>
            <a:off x="5514975" y="4121945"/>
            <a:ext cx="0" cy="466725"/>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720F8C29-F35F-4821-AA62-644643371F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9916" y="2418944"/>
            <a:ext cx="5781617" cy="2033202"/>
          </a:xfrm>
          <a:prstGeom prst="rect">
            <a:avLst/>
          </a:prstGeom>
        </p:spPr>
      </p:pic>
      <p:sp>
        <p:nvSpPr>
          <p:cNvPr id="16" name="CaixaDeTexto 15">
            <a:extLst>
              <a:ext uri="{FF2B5EF4-FFF2-40B4-BE49-F238E27FC236}">
                <a16:creationId xmlns:a16="http://schemas.microsoft.com/office/drawing/2014/main" id="{6C606897-48F2-4254-A561-B55535DA3D60}"/>
              </a:ext>
            </a:extLst>
          </p:cNvPr>
          <p:cNvSpPr txBox="1"/>
          <p:nvPr userDrawn="1"/>
        </p:nvSpPr>
        <p:spPr>
          <a:xfrm>
            <a:off x="6920512" y="4094494"/>
            <a:ext cx="2478282" cy="923330"/>
          </a:xfrm>
          <a:prstGeom prst="rect">
            <a:avLst/>
          </a:prstGeom>
          <a:noFill/>
        </p:spPr>
        <p:txBody>
          <a:bodyPr wrap="square" rtlCol="0">
            <a:spAutoFit/>
          </a:bodyPr>
          <a:lstStyle/>
          <a:p>
            <a:pPr algn="l"/>
            <a:r>
              <a:rPr lang="pt-BR" dirty="0">
                <a:solidFill>
                  <a:srgbClr val="405965"/>
                </a:solidFill>
                <a:latin typeface="Isidora SemiBold" panose="00000700000000000000" pitchFamily="50" charset="0"/>
              </a:rPr>
              <a:t>SECRETARIA DO </a:t>
            </a:r>
            <a:r>
              <a:rPr lang="pt-BR" dirty="0">
                <a:solidFill>
                  <a:srgbClr val="405965"/>
                </a:solidFill>
                <a:latin typeface="Isidora Bold" panose="00000800000000000000" pitchFamily="50" charset="0"/>
              </a:rPr>
              <a:t>DESENVOLVIMENTO AGRÁRIO</a:t>
            </a:r>
          </a:p>
        </p:txBody>
      </p:sp>
      <p:sp>
        <p:nvSpPr>
          <p:cNvPr id="17" name="Retângulo 16">
            <a:extLst>
              <a:ext uri="{FF2B5EF4-FFF2-40B4-BE49-F238E27FC236}">
                <a16:creationId xmlns:a16="http://schemas.microsoft.com/office/drawing/2014/main" id="{22C82F83-9998-438C-AE41-1E9847008ED8}"/>
              </a:ext>
            </a:extLst>
          </p:cNvPr>
          <p:cNvSpPr/>
          <p:nvPr userDrawn="1"/>
        </p:nvSpPr>
        <p:spPr>
          <a:xfrm>
            <a:off x="5187949" y="2996978"/>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6E336451-4512-4859-AB4D-99A3745A3974}"/>
              </a:ext>
            </a:extLst>
          </p:cNvPr>
          <p:cNvSpPr/>
          <p:nvPr userDrawn="1"/>
        </p:nvSpPr>
        <p:spPr>
          <a:xfrm>
            <a:off x="4905374" y="2996978"/>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2FE08900-5F9F-42D3-905A-8E9A3611F5D9}"/>
              </a:ext>
            </a:extLst>
          </p:cNvPr>
          <p:cNvSpPr/>
          <p:nvPr userDrawn="1"/>
        </p:nvSpPr>
        <p:spPr>
          <a:xfrm>
            <a:off x="4623269" y="2996978"/>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a:extLst>
              <a:ext uri="{FF2B5EF4-FFF2-40B4-BE49-F238E27FC236}">
                <a16:creationId xmlns:a16="http://schemas.microsoft.com/office/drawing/2014/main" id="{8F666FF4-D273-40AE-A2C9-BEF28D4E16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86106" y="3045363"/>
            <a:ext cx="2639198" cy="712982"/>
          </a:xfrm>
          <a:prstGeom prst="rect">
            <a:avLst/>
          </a:prstGeom>
        </p:spPr>
      </p:pic>
    </p:spTree>
    <p:extLst>
      <p:ext uri="{BB962C8B-B14F-4D97-AF65-F5344CB8AC3E}">
        <p14:creationId xmlns:p14="http://schemas.microsoft.com/office/powerpoint/2010/main" val="38767291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enúltimo slide - Vertical">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dirty="0"/>
          </a:p>
        </p:txBody>
      </p:sp>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grpSp>
        <p:nvGrpSpPr>
          <p:cNvPr id="9" name="Agrupar 8">
            <a:extLst>
              <a:ext uri="{FF2B5EF4-FFF2-40B4-BE49-F238E27FC236}">
                <a16:creationId xmlns:a16="http://schemas.microsoft.com/office/drawing/2014/main" id="{F1F9483D-AEC5-4551-B091-9483AE9D5FD5}"/>
              </a:ext>
            </a:extLst>
          </p:cNvPr>
          <p:cNvGrpSpPr/>
          <p:nvPr userDrawn="1"/>
        </p:nvGrpSpPr>
        <p:grpSpPr>
          <a:xfrm>
            <a:off x="0" y="0"/>
            <a:ext cx="12192000" cy="6858000"/>
            <a:chOff x="0" y="0"/>
            <a:chExt cx="12192000" cy="6858000"/>
          </a:xfrm>
        </p:grpSpPr>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B576597-C79B-4DBC-BF42-C48172014776}"/>
                </a:ext>
              </a:extLst>
            </p:cNvPr>
            <p:cNvSpPr/>
            <p:nvPr userDrawn="1"/>
          </p:nvSpPr>
          <p:spPr>
            <a:xfrm>
              <a:off x="4307080" y="2401368"/>
              <a:ext cx="3846320" cy="1222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2" name="Conector reto 11">
            <a:extLst>
              <a:ext uri="{FF2B5EF4-FFF2-40B4-BE49-F238E27FC236}">
                <a16:creationId xmlns:a16="http://schemas.microsoft.com/office/drawing/2014/main" id="{E7E1F166-6F0F-406B-B3F9-262949E58097}"/>
              </a:ext>
            </a:extLst>
          </p:cNvPr>
          <p:cNvCxnSpPr>
            <a:cxnSpLocks/>
          </p:cNvCxnSpPr>
          <p:nvPr userDrawn="1"/>
        </p:nvCxnSpPr>
        <p:spPr>
          <a:xfrm>
            <a:off x="3460250" y="3367143"/>
            <a:ext cx="0" cy="466725"/>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6C606897-48F2-4254-A561-B55535DA3D60}"/>
              </a:ext>
            </a:extLst>
          </p:cNvPr>
          <p:cNvSpPr txBox="1"/>
          <p:nvPr userDrawn="1"/>
        </p:nvSpPr>
        <p:spPr>
          <a:xfrm>
            <a:off x="4301476" y="3268143"/>
            <a:ext cx="3603928" cy="646331"/>
          </a:xfrm>
          <a:prstGeom prst="rect">
            <a:avLst/>
          </a:prstGeom>
          <a:noFill/>
        </p:spPr>
        <p:txBody>
          <a:bodyPr wrap="square" rtlCol="0">
            <a:spAutoFit/>
          </a:bodyPr>
          <a:lstStyle/>
          <a:p>
            <a:pPr algn="ctr"/>
            <a:r>
              <a:rPr lang="pt-BR" dirty="0">
                <a:solidFill>
                  <a:srgbClr val="405965"/>
                </a:solidFill>
                <a:latin typeface="Isidora SemiBold" panose="00000700000000000000" pitchFamily="50" charset="0"/>
              </a:rPr>
              <a:t>SECRETARIA DO </a:t>
            </a:r>
            <a:r>
              <a:rPr lang="pt-BR" dirty="0">
                <a:solidFill>
                  <a:srgbClr val="405965"/>
                </a:solidFill>
                <a:latin typeface="Isidora Bold" panose="00000800000000000000" pitchFamily="50" charset="0"/>
              </a:rPr>
              <a:t>DESENVOLVIMENTO AGRÁRIO</a:t>
            </a:r>
          </a:p>
        </p:txBody>
      </p:sp>
      <p:sp>
        <p:nvSpPr>
          <p:cNvPr id="17" name="Retângulo 16">
            <a:extLst>
              <a:ext uri="{FF2B5EF4-FFF2-40B4-BE49-F238E27FC236}">
                <a16:creationId xmlns:a16="http://schemas.microsoft.com/office/drawing/2014/main" id="{22C82F83-9998-438C-AE41-1E9847008ED8}"/>
              </a:ext>
            </a:extLst>
          </p:cNvPr>
          <p:cNvSpPr/>
          <p:nvPr userDrawn="1"/>
        </p:nvSpPr>
        <p:spPr>
          <a:xfrm>
            <a:off x="3133224" y="2242176"/>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noFill/>
              </a:ln>
              <a:noFill/>
            </a:endParaRPr>
          </a:p>
        </p:txBody>
      </p:sp>
      <p:sp>
        <p:nvSpPr>
          <p:cNvPr id="19" name="CaixaDeTexto 18">
            <a:extLst>
              <a:ext uri="{FF2B5EF4-FFF2-40B4-BE49-F238E27FC236}">
                <a16:creationId xmlns:a16="http://schemas.microsoft.com/office/drawing/2014/main" id="{30FAE121-CE63-46C1-83A1-1D8746DBF4C6}"/>
              </a:ext>
            </a:extLst>
          </p:cNvPr>
          <p:cNvSpPr txBox="1"/>
          <p:nvPr userDrawn="1"/>
        </p:nvSpPr>
        <p:spPr>
          <a:xfrm>
            <a:off x="6398712" y="3098057"/>
            <a:ext cx="295275" cy="369332"/>
          </a:xfrm>
          <a:prstGeom prst="rect">
            <a:avLst/>
          </a:prstGeom>
          <a:noFill/>
        </p:spPr>
        <p:txBody>
          <a:bodyPr wrap="square" rtlCol="0" anchor="b">
            <a:spAutoFit/>
          </a:bodyPr>
          <a:lstStyle/>
          <a:p>
            <a:r>
              <a:rPr lang="pt-BR" dirty="0">
                <a:ln>
                  <a:noFill/>
                </a:ln>
                <a:noFill/>
                <a:latin typeface="Geomanist Black" panose="02000503040000020004" pitchFamily="50" charset="0"/>
              </a:rPr>
              <a:t>G</a:t>
            </a:r>
          </a:p>
        </p:txBody>
      </p:sp>
      <p:cxnSp>
        <p:nvCxnSpPr>
          <p:cNvPr id="7" name="Conector reto 6">
            <a:extLst>
              <a:ext uri="{FF2B5EF4-FFF2-40B4-BE49-F238E27FC236}">
                <a16:creationId xmlns:a16="http://schemas.microsoft.com/office/drawing/2014/main" id="{C47B637D-4AFF-427A-BD0B-652A9307CA58}"/>
              </a:ext>
            </a:extLst>
          </p:cNvPr>
          <p:cNvCxnSpPr/>
          <p:nvPr userDrawn="1"/>
        </p:nvCxnSpPr>
        <p:spPr>
          <a:xfrm>
            <a:off x="4965466" y="2426547"/>
            <a:ext cx="0" cy="1621631"/>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C71CDD1-6853-43CE-9400-2F918FCFC4B1}"/>
              </a:ext>
            </a:extLst>
          </p:cNvPr>
          <p:cNvCxnSpPr/>
          <p:nvPr userDrawn="1"/>
        </p:nvCxnSpPr>
        <p:spPr>
          <a:xfrm>
            <a:off x="5067300" y="3781425"/>
            <a:ext cx="371475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C7EA860E-7385-4CA6-94E2-A79F03927526}"/>
              </a:ext>
            </a:extLst>
          </p:cNvPr>
          <p:cNvCxnSpPr/>
          <p:nvPr userDrawn="1"/>
        </p:nvCxnSpPr>
        <p:spPr>
          <a:xfrm>
            <a:off x="5067300" y="4498975"/>
            <a:ext cx="371475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0" name="Imagem 19">
            <a:extLst>
              <a:ext uri="{FF2B5EF4-FFF2-40B4-BE49-F238E27FC236}">
                <a16:creationId xmlns:a16="http://schemas.microsoft.com/office/drawing/2014/main" id="{8484AAB1-173B-49B9-9F72-6ECCC4124C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54737" y="82715"/>
            <a:ext cx="4482526" cy="3212478"/>
          </a:xfrm>
          <a:prstGeom prst="rect">
            <a:avLst/>
          </a:prstGeom>
        </p:spPr>
      </p:pic>
      <p:pic>
        <p:nvPicPr>
          <p:cNvPr id="11" name="Imagem 10">
            <a:extLst>
              <a:ext uri="{FF2B5EF4-FFF2-40B4-BE49-F238E27FC236}">
                <a16:creationId xmlns:a16="http://schemas.microsoft.com/office/drawing/2014/main" id="{3942F6E0-39EB-406E-9CF2-9C337A6E7D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81587" y="4229508"/>
            <a:ext cx="3623818" cy="978978"/>
          </a:xfrm>
          <a:prstGeom prst="rect">
            <a:avLst/>
          </a:prstGeom>
        </p:spPr>
      </p:pic>
    </p:spTree>
    <p:extLst>
      <p:ext uri="{BB962C8B-B14F-4D97-AF65-F5344CB8AC3E}">
        <p14:creationId xmlns:p14="http://schemas.microsoft.com/office/powerpoint/2010/main" val="16582913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Fim da apresentação - Sec. + Gov.">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dirty="0"/>
          </a:p>
        </p:txBody>
      </p:sp>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grpSp>
        <p:nvGrpSpPr>
          <p:cNvPr id="9" name="Agrupar 8">
            <a:extLst>
              <a:ext uri="{FF2B5EF4-FFF2-40B4-BE49-F238E27FC236}">
                <a16:creationId xmlns:a16="http://schemas.microsoft.com/office/drawing/2014/main" id="{F1F9483D-AEC5-4551-B091-9483AE9D5FD5}"/>
              </a:ext>
            </a:extLst>
          </p:cNvPr>
          <p:cNvGrpSpPr/>
          <p:nvPr userDrawn="1"/>
        </p:nvGrpSpPr>
        <p:grpSpPr>
          <a:xfrm>
            <a:off x="0" y="0"/>
            <a:ext cx="12192000" cy="6858000"/>
            <a:chOff x="0" y="0"/>
            <a:chExt cx="12192000" cy="6858000"/>
          </a:xfrm>
        </p:grpSpPr>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B576597-C79B-4DBC-BF42-C48172014776}"/>
                </a:ext>
              </a:extLst>
            </p:cNvPr>
            <p:cNvSpPr/>
            <p:nvPr userDrawn="1"/>
          </p:nvSpPr>
          <p:spPr>
            <a:xfrm>
              <a:off x="4307080" y="2401368"/>
              <a:ext cx="3846320" cy="1222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2" name="Conector reto 11">
            <a:extLst>
              <a:ext uri="{FF2B5EF4-FFF2-40B4-BE49-F238E27FC236}">
                <a16:creationId xmlns:a16="http://schemas.microsoft.com/office/drawing/2014/main" id="{E7E1F166-6F0F-406B-B3F9-262949E58097}"/>
              </a:ext>
            </a:extLst>
          </p:cNvPr>
          <p:cNvCxnSpPr>
            <a:cxnSpLocks/>
          </p:cNvCxnSpPr>
          <p:nvPr userDrawn="1"/>
        </p:nvCxnSpPr>
        <p:spPr>
          <a:xfrm>
            <a:off x="5514975" y="4123419"/>
            <a:ext cx="0" cy="466725"/>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720F8C29-F35F-4821-AA62-644643371F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9916" y="2420418"/>
            <a:ext cx="5781617" cy="2033202"/>
          </a:xfrm>
          <a:prstGeom prst="rect">
            <a:avLst/>
          </a:prstGeom>
        </p:spPr>
      </p:pic>
      <p:sp>
        <p:nvSpPr>
          <p:cNvPr id="16" name="CaixaDeTexto 15">
            <a:extLst>
              <a:ext uri="{FF2B5EF4-FFF2-40B4-BE49-F238E27FC236}">
                <a16:creationId xmlns:a16="http://schemas.microsoft.com/office/drawing/2014/main" id="{6C606897-48F2-4254-A561-B55535DA3D60}"/>
              </a:ext>
            </a:extLst>
          </p:cNvPr>
          <p:cNvSpPr txBox="1"/>
          <p:nvPr userDrawn="1"/>
        </p:nvSpPr>
        <p:spPr>
          <a:xfrm>
            <a:off x="2810209" y="2975354"/>
            <a:ext cx="2478282" cy="923330"/>
          </a:xfrm>
          <a:prstGeom prst="rect">
            <a:avLst/>
          </a:prstGeom>
          <a:noFill/>
          <a:ln>
            <a:noFill/>
          </a:ln>
        </p:spPr>
        <p:txBody>
          <a:bodyPr wrap="square" rtlCol="0">
            <a:spAutoFit/>
          </a:bodyPr>
          <a:lstStyle/>
          <a:p>
            <a:pPr algn="r"/>
            <a:r>
              <a:rPr lang="pt-BR" dirty="0">
                <a:solidFill>
                  <a:srgbClr val="405965"/>
                </a:solidFill>
                <a:latin typeface="Isidora SemiBold" panose="00000700000000000000" pitchFamily="50" charset="0"/>
              </a:rPr>
              <a:t>SECRETARIA DO </a:t>
            </a:r>
            <a:r>
              <a:rPr lang="pt-BR" dirty="0">
                <a:solidFill>
                  <a:srgbClr val="405965"/>
                </a:solidFill>
                <a:latin typeface="Isidora Bold" panose="00000800000000000000" pitchFamily="50" charset="0"/>
              </a:rPr>
              <a:t>DESENVOLVIMENTO AGRÁRIO</a:t>
            </a:r>
          </a:p>
        </p:txBody>
      </p:sp>
      <p:sp>
        <p:nvSpPr>
          <p:cNvPr id="17" name="Retângulo 16">
            <a:extLst>
              <a:ext uri="{FF2B5EF4-FFF2-40B4-BE49-F238E27FC236}">
                <a16:creationId xmlns:a16="http://schemas.microsoft.com/office/drawing/2014/main" id="{22C82F83-9998-438C-AE41-1E9847008ED8}"/>
              </a:ext>
            </a:extLst>
          </p:cNvPr>
          <p:cNvSpPr/>
          <p:nvPr userDrawn="1"/>
        </p:nvSpPr>
        <p:spPr>
          <a:xfrm>
            <a:off x="5187949" y="2998452"/>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1313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Ematerce">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83F2BDF7-800D-4631-BD93-51D792A4BC9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Rodapé 3">
            <a:extLst>
              <a:ext uri="{FF2B5EF4-FFF2-40B4-BE49-F238E27FC236}">
                <a16:creationId xmlns:a16="http://schemas.microsoft.com/office/drawing/2014/main" id="{34AB683A-5009-4F24-BE93-109DC2CFFD6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C2F662E-CB13-474F-A15C-ED8E909D90F6}"/>
              </a:ext>
            </a:extLst>
          </p:cNvPr>
          <p:cNvSpPr>
            <a:spLocks noGrp="1"/>
          </p:cNvSpPr>
          <p:nvPr>
            <p:ph type="sldNum" sz="quarter" idx="12"/>
          </p:nvPr>
        </p:nvSpPr>
        <p:spPr/>
        <p:txBody>
          <a:bodyPr/>
          <a:lstStyle/>
          <a:p>
            <a:fld id="{FD17EA76-BEC1-48B7-9E5D-8A61CBDB7419}" type="slidenum">
              <a:rPr lang="pt-BR" smtClean="0"/>
              <a:t>‹nº›</a:t>
            </a:fld>
            <a:endParaRPr lang="pt-BR"/>
          </a:p>
        </p:txBody>
      </p:sp>
      <p:pic>
        <p:nvPicPr>
          <p:cNvPr id="8" name="Imagem 7">
            <a:extLst>
              <a:ext uri="{FF2B5EF4-FFF2-40B4-BE49-F238E27FC236}">
                <a16:creationId xmlns:a16="http://schemas.microsoft.com/office/drawing/2014/main" id="{A71624A5-13CD-4FE9-B1E0-276E62512D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8762" y="2214067"/>
            <a:ext cx="8994476" cy="2429866"/>
          </a:xfrm>
          <a:prstGeom prst="rect">
            <a:avLst/>
          </a:prstGeom>
        </p:spPr>
      </p:pic>
    </p:spTree>
    <p:extLst>
      <p:ext uri="{BB962C8B-B14F-4D97-AF65-F5344CB8AC3E}">
        <p14:creationId xmlns:p14="http://schemas.microsoft.com/office/powerpoint/2010/main" val="844539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Fim da apresentação - Gov. CE">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B4625A38-D58D-4BFC-9A0C-007CB846B6C0}"/>
              </a:ext>
            </a:extLst>
          </p:cNvPr>
          <p:cNvSpPr/>
          <p:nvPr userDrawn="1"/>
        </p:nvSpPr>
        <p:spPr>
          <a:xfrm>
            <a:off x="4248150" y="2362200"/>
            <a:ext cx="4114800" cy="1304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39E9F156-AD37-4336-915B-6394DD88FC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9983" y="2419350"/>
            <a:ext cx="5781617" cy="2033202"/>
          </a:xfrm>
          <a:prstGeom prst="rect">
            <a:avLst/>
          </a:prstGeom>
        </p:spPr>
      </p:pic>
    </p:spTree>
    <p:extLst>
      <p:ext uri="{BB962C8B-B14F-4D97-AF65-F5344CB8AC3E}">
        <p14:creationId xmlns:p14="http://schemas.microsoft.com/office/powerpoint/2010/main" val="13098467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da Apresent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166A9-D18B-4E74-9518-FD4D8CA231F8}"/>
              </a:ext>
            </a:extLst>
          </p:cNvPr>
          <p:cNvSpPr>
            <a:spLocks noGrp="1"/>
          </p:cNvSpPr>
          <p:nvPr>
            <p:ph type="ctrTitle" hasCustomPrompt="1"/>
          </p:nvPr>
        </p:nvSpPr>
        <p:spPr>
          <a:xfrm>
            <a:off x="1524000" y="1122363"/>
            <a:ext cx="9144000" cy="2387600"/>
          </a:xfrm>
        </p:spPr>
        <p:txBody>
          <a:bodyPr anchor="b"/>
          <a:lstStyle>
            <a:lvl1pPr algn="ctr">
              <a:lnSpc>
                <a:spcPct val="100000"/>
              </a:lnSpc>
              <a:defRPr sz="6000">
                <a:solidFill>
                  <a:srgbClr val="4EBA65"/>
                </a:solidFill>
              </a:defRPr>
            </a:lvl1pPr>
          </a:lstStyle>
          <a:p>
            <a:r>
              <a:rPr lang="pt-BR" dirty="0"/>
              <a:t>Clique para adicionar o título da apresentação</a:t>
            </a:r>
          </a:p>
        </p:txBody>
      </p:sp>
      <p:sp>
        <p:nvSpPr>
          <p:cNvPr id="3" name="Subtítulo 2">
            <a:extLst>
              <a:ext uri="{FF2B5EF4-FFF2-40B4-BE49-F238E27FC236}">
                <a16:creationId xmlns:a16="http://schemas.microsoft.com/office/drawing/2014/main" id="{6A721EE9-2BF2-475B-B987-21797A4700C7}"/>
              </a:ext>
            </a:extLst>
          </p:cNvPr>
          <p:cNvSpPr>
            <a:spLocks noGrp="1"/>
          </p:cNvSpPr>
          <p:nvPr>
            <p:ph type="subTitle" idx="1" hasCustomPrompt="1"/>
          </p:nvPr>
        </p:nvSpPr>
        <p:spPr>
          <a:xfrm>
            <a:off x="1524000" y="3602038"/>
            <a:ext cx="9144000" cy="1655762"/>
          </a:xfrm>
        </p:spPr>
        <p:txBody>
          <a:bodyPr/>
          <a:lstStyle>
            <a:lvl1pPr marL="0" indent="0" algn="ctr">
              <a:lnSpc>
                <a:spcPct val="100000"/>
              </a:lnSpc>
              <a:buNone/>
              <a:defRPr sz="2400" b="1">
                <a:solidFill>
                  <a:srgbClr val="FFDE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adicionar o subtítulo da apresentação</a:t>
            </a:r>
          </a:p>
        </p:txBody>
      </p:sp>
      <p:sp>
        <p:nvSpPr>
          <p:cNvPr id="4" name="Espaço Reservado para Data 3">
            <a:extLst>
              <a:ext uri="{FF2B5EF4-FFF2-40B4-BE49-F238E27FC236}">
                <a16:creationId xmlns:a16="http://schemas.microsoft.com/office/drawing/2014/main" id="{10130833-8AC5-4102-815E-10B3C2D84331}"/>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6BF0AE7F-A818-4FD1-B6B5-73AE946ED8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94E3355-39E1-4DD6-8C16-086CC6302B99}"/>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3380275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resentação do Palestrante">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Texto 12">
            <a:extLst>
              <a:ext uri="{FF2B5EF4-FFF2-40B4-BE49-F238E27FC236}">
                <a16:creationId xmlns:a16="http://schemas.microsoft.com/office/drawing/2014/main" id="{1F80828D-753E-4E8F-B624-B7D360A3B0B5}"/>
              </a:ext>
            </a:extLst>
          </p:cNvPr>
          <p:cNvSpPr>
            <a:spLocks noGrp="1"/>
          </p:cNvSpPr>
          <p:nvPr>
            <p:ph type="body" sz="quarter" idx="13" hasCustomPrompt="1"/>
          </p:nvPr>
        </p:nvSpPr>
        <p:spPr>
          <a:xfrm>
            <a:off x="6096000" y="3429000"/>
            <a:ext cx="5029200" cy="2162175"/>
          </a:xfrm>
        </p:spPr>
        <p:txBody>
          <a:bodyPr>
            <a:normAutofit/>
          </a:bodyPr>
          <a:lstStyle>
            <a:lvl1pPr algn="r">
              <a:lnSpc>
                <a:spcPct val="100000"/>
              </a:lnSpc>
              <a:defRPr sz="1800">
                <a:solidFill>
                  <a:srgbClr val="405965"/>
                </a:solidFill>
              </a:defRPr>
            </a:lvl1pPr>
            <a:lvl2pPr algn="r">
              <a:lnSpc>
                <a:spcPct val="100000"/>
              </a:lnSpc>
              <a:defRPr sz="1800">
                <a:solidFill>
                  <a:srgbClr val="405965"/>
                </a:solidFill>
              </a:defRPr>
            </a:lvl2pPr>
            <a:lvl3pPr algn="r">
              <a:lnSpc>
                <a:spcPct val="100000"/>
              </a:lnSpc>
              <a:defRPr sz="1800">
                <a:solidFill>
                  <a:srgbClr val="405965"/>
                </a:solidFill>
              </a:defRPr>
            </a:lvl3pPr>
            <a:lvl4pPr algn="r">
              <a:lnSpc>
                <a:spcPct val="100000"/>
              </a:lnSpc>
              <a:defRPr sz="1800">
                <a:solidFill>
                  <a:srgbClr val="405965"/>
                </a:solidFill>
              </a:defRPr>
            </a:lvl4pPr>
            <a:lvl5pPr algn="r">
              <a:lnSpc>
                <a:spcPct val="100000"/>
              </a:lnSpc>
              <a:defRPr sz="1800">
                <a:solidFill>
                  <a:srgbClr val="405965"/>
                </a:solidFill>
              </a:defRPr>
            </a:lvl5pPr>
          </a:lstStyle>
          <a:p>
            <a:pPr lvl="0"/>
            <a:r>
              <a:rPr lang="pt-BR" dirty="0"/>
              <a:t>Clique para adicionar a Epígrafe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2262313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pígraf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E7BB1-41E9-4DCF-9306-9BBA763A4291}"/>
              </a:ext>
            </a:extLst>
          </p:cNvPr>
          <p:cNvSpPr>
            <a:spLocks noGrp="1"/>
          </p:cNvSpPr>
          <p:nvPr>
            <p:ph type="title" hasCustomPrompt="1"/>
          </p:nvPr>
        </p:nvSpPr>
        <p:spPr>
          <a:xfrm>
            <a:off x="838200" y="1476375"/>
            <a:ext cx="9582150" cy="914400"/>
          </a:xfrm>
        </p:spPr>
        <p:txBody>
          <a:bodyPr>
            <a:noAutofit/>
          </a:bodyPr>
          <a:lstStyle>
            <a:lvl1pPr>
              <a:lnSpc>
                <a:spcPct val="100000"/>
              </a:lnSpc>
              <a:defRPr sz="3600">
                <a:solidFill>
                  <a:srgbClr val="4EBA65"/>
                </a:solidFill>
              </a:defRPr>
            </a:lvl1pPr>
          </a:lstStyle>
          <a:p>
            <a:r>
              <a:rPr lang="pt-BR" dirty="0"/>
              <a:t>Clique para adicionar o nome do Palestrante</a:t>
            </a:r>
          </a:p>
        </p:txBody>
      </p:sp>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Texto 12">
            <a:extLst>
              <a:ext uri="{FF2B5EF4-FFF2-40B4-BE49-F238E27FC236}">
                <a16:creationId xmlns:a16="http://schemas.microsoft.com/office/drawing/2014/main" id="{1F80828D-753E-4E8F-B624-B7D360A3B0B5}"/>
              </a:ext>
            </a:extLst>
          </p:cNvPr>
          <p:cNvSpPr>
            <a:spLocks noGrp="1"/>
          </p:cNvSpPr>
          <p:nvPr>
            <p:ph type="body" sz="quarter" idx="13" hasCustomPrompt="1"/>
          </p:nvPr>
        </p:nvSpPr>
        <p:spPr>
          <a:xfrm>
            <a:off x="838200" y="2641600"/>
            <a:ext cx="9582150" cy="2295525"/>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adicionar informações profissionais do Palestrante (para informações pessoais, utilizar o layout específico!)</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39958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ári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5EE5A3F-44EA-44B3-B801-88638094E1CB}"/>
              </a:ext>
            </a:extLst>
          </p:cNvPr>
          <p:cNvSpPr>
            <a:spLocks noGrp="1"/>
          </p:cNvSpPr>
          <p:nvPr>
            <p:ph idx="1" hasCustomPrompt="1"/>
          </p:nvPr>
        </p:nvSpPr>
        <p:spPr>
          <a:xfrm>
            <a:off x="838200" y="1476375"/>
            <a:ext cx="9582150" cy="4648200"/>
          </a:xfrm>
        </p:spPr>
        <p:txBody>
          <a:bodyPr/>
          <a:lstStyle>
            <a:lvl1pPr>
              <a:lnSpc>
                <a:spcPct val="100000"/>
              </a:lnSpc>
              <a:buClrTx/>
              <a:defRPr>
                <a:solidFill>
                  <a:srgbClr val="405965"/>
                </a:solidFill>
              </a:defRPr>
            </a:lvl1pPr>
            <a:lvl2pPr marL="685800" indent="-228600">
              <a:lnSpc>
                <a:spcPct val="100000"/>
              </a:lnSpc>
              <a:buClrTx/>
              <a:buFont typeface="Arial" panose="020B0604020202020204" pitchFamily="34" charset="0"/>
              <a:buChar char="•"/>
              <a:defRPr>
                <a:solidFill>
                  <a:srgbClr val="405965"/>
                </a:solidFill>
              </a:defRPr>
            </a:lvl2pPr>
            <a:lvl3pPr>
              <a:lnSpc>
                <a:spcPct val="100000"/>
              </a:lnSpc>
              <a:buClrTx/>
              <a:defRPr>
                <a:solidFill>
                  <a:srgbClr val="405965"/>
                </a:solidFill>
              </a:defRPr>
            </a:lvl3pPr>
            <a:lvl4pPr>
              <a:lnSpc>
                <a:spcPct val="100000"/>
              </a:lnSpc>
              <a:buClrTx/>
              <a:defRPr>
                <a:solidFill>
                  <a:srgbClr val="405965"/>
                </a:solidFill>
              </a:defRPr>
            </a:lvl4pPr>
            <a:lvl5pPr>
              <a:lnSpc>
                <a:spcPct val="100000"/>
              </a:lnSpc>
              <a:buClrTx/>
              <a:defRPr>
                <a:solidFill>
                  <a:srgbClr val="405965"/>
                </a:solidFill>
              </a:defRPr>
            </a:lvl5pPr>
          </a:lstStyle>
          <a:p>
            <a:pPr lvl="0"/>
            <a:r>
              <a:rPr lang="pt-BR" dirty="0"/>
              <a:t>Clique para adicionar a estrutura do índice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F292071-DA44-481F-8D32-94F1DF92CA96}"/>
              </a:ext>
            </a:extLst>
          </p:cNvPr>
          <p:cNvSpPr txBox="1"/>
          <p:nvPr userDrawn="1"/>
        </p:nvSpPr>
        <p:spPr>
          <a:xfrm>
            <a:off x="838200" y="444500"/>
            <a:ext cx="9582150" cy="769441"/>
          </a:xfrm>
          <a:prstGeom prst="rect">
            <a:avLst/>
          </a:prstGeom>
          <a:noFill/>
        </p:spPr>
        <p:txBody>
          <a:bodyPr wrap="square" rtlCol="0">
            <a:spAutoFit/>
          </a:bodyPr>
          <a:lstStyle/>
          <a:p>
            <a:r>
              <a:rPr lang="pt-BR" sz="4400" dirty="0">
                <a:solidFill>
                  <a:srgbClr val="4EBA65"/>
                </a:solidFill>
              </a:rPr>
              <a:t>Sumário</a:t>
            </a:r>
          </a:p>
        </p:txBody>
      </p:sp>
    </p:spTree>
    <p:extLst>
      <p:ext uri="{BB962C8B-B14F-4D97-AF65-F5344CB8AC3E}">
        <p14:creationId xmlns:p14="http://schemas.microsoft.com/office/powerpoint/2010/main" val="97278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E7BB1-41E9-4DCF-9306-9BBA763A4291}"/>
              </a:ext>
            </a:extLst>
          </p:cNvPr>
          <p:cNvSpPr>
            <a:spLocks noGrp="1"/>
          </p:cNvSpPr>
          <p:nvPr>
            <p:ph type="title" hasCustomPrompt="1"/>
          </p:nvPr>
        </p:nvSpPr>
        <p:spPr>
          <a:xfrm>
            <a:off x="838200" y="295275"/>
            <a:ext cx="9582150" cy="914400"/>
          </a:xfrm>
        </p:spPr>
        <p:txBody>
          <a:bodyPr>
            <a:noAutofit/>
          </a:bodyPr>
          <a:lstStyle>
            <a:lvl1pPr>
              <a:lnSpc>
                <a:spcPct val="100000"/>
              </a:lnSpc>
              <a:defRPr sz="3600">
                <a:solidFill>
                  <a:srgbClr val="4EBA65"/>
                </a:solidFill>
              </a:defRPr>
            </a:lvl1pPr>
          </a:lstStyle>
          <a:p>
            <a:r>
              <a:rPr lang="pt-BR" dirty="0"/>
              <a:t>Clique para adicionar o título do slide</a:t>
            </a:r>
          </a:p>
        </p:txBody>
      </p:sp>
      <p:sp>
        <p:nvSpPr>
          <p:cNvPr id="3" name="Espaço Reservado para Conteúdo 2">
            <a:extLst>
              <a:ext uri="{FF2B5EF4-FFF2-40B4-BE49-F238E27FC236}">
                <a16:creationId xmlns:a16="http://schemas.microsoft.com/office/drawing/2014/main" id="{F5EE5A3F-44EA-44B3-B801-88638094E1CB}"/>
              </a:ext>
            </a:extLst>
          </p:cNvPr>
          <p:cNvSpPr>
            <a:spLocks noGrp="1"/>
          </p:cNvSpPr>
          <p:nvPr>
            <p:ph idx="1" hasCustomPrompt="1"/>
          </p:nvPr>
        </p:nvSpPr>
        <p:spPr>
          <a:xfrm>
            <a:off x="838200" y="1476375"/>
            <a:ext cx="9582150" cy="4645025"/>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adicionar o conteúdo do slide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75692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pígrafe">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Texto 12">
            <a:extLst>
              <a:ext uri="{FF2B5EF4-FFF2-40B4-BE49-F238E27FC236}">
                <a16:creationId xmlns:a16="http://schemas.microsoft.com/office/drawing/2014/main" id="{1F80828D-753E-4E8F-B624-B7D360A3B0B5}"/>
              </a:ext>
            </a:extLst>
          </p:cNvPr>
          <p:cNvSpPr>
            <a:spLocks noGrp="1"/>
          </p:cNvSpPr>
          <p:nvPr>
            <p:ph type="body" sz="quarter" idx="13" hasCustomPrompt="1"/>
          </p:nvPr>
        </p:nvSpPr>
        <p:spPr>
          <a:xfrm>
            <a:off x="6096000" y="3429000"/>
            <a:ext cx="5029200" cy="2162175"/>
          </a:xfrm>
        </p:spPr>
        <p:txBody>
          <a:bodyPr>
            <a:normAutofit/>
          </a:bodyPr>
          <a:lstStyle>
            <a:lvl1pPr algn="r">
              <a:lnSpc>
                <a:spcPct val="100000"/>
              </a:lnSpc>
              <a:defRPr sz="1800">
                <a:solidFill>
                  <a:srgbClr val="405965"/>
                </a:solidFill>
              </a:defRPr>
            </a:lvl1pPr>
            <a:lvl2pPr algn="r">
              <a:lnSpc>
                <a:spcPct val="100000"/>
              </a:lnSpc>
              <a:defRPr sz="1800">
                <a:solidFill>
                  <a:srgbClr val="405965"/>
                </a:solidFill>
              </a:defRPr>
            </a:lvl2pPr>
            <a:lvl3pPr algn="r">
              <a:lnSpc>
                <a:spcPct val="100000"/>
              </a:lnSpc>
              <a:defRPr sz="1800">
                <a:solidFill>
                  <a:srgbClr val="405965"/>
                </a:solidFill>
              </a:defRPr>
            </a:lvl3pPr>
            <a:lvl4pPr algn="r">
              <a:lnSpc>
                <a:spcPct val="100000"/>
              </a:lnSpc>
              <a:defRPr sz="1800">
                <a:solidFill>
                  <a:srgbClr val="405965"/>
                </a:solidFill>
              </a:defRPr>
            </a:lvl4pPr>
            <a:lvl5pPr algn="r">
              <a:lnSpc>
                <a:spcPct val="100000"/>
              </a:lnSpc>
              <a:defRPr sz="1800">
                <a:solidFill>
                  <a:srgbClr val="405965"/>
                </a:solidFill>
              </a:defRPr>
            </a:lvl5pPr>
          </a:lstStyle>
          <a:p>
            <a:pPr lvl="0"/>
            <a:r>
              <a:rPr lang="pt-BR" dirty="0"/>
              <a:t>Clique para adicionar a Epígrafe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270531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6869E-DEA3-4B21-9154-2F5072A116C1}"/>
              </a:ext>
            </a:extLst>
          </p:cNvPr>
          <p:cNvSpPr>
            <a:spLocks noGrp="1"/>
          </p:cNvSpPr>
          <p:nvPr>
            <p:ph type="title" hasCustomPrompt="1"/>
          </p:nvPr>
        </p:nvSpPr>
        <p:spPr>
          <a:xfrm>
            <a:off x="831850" y="1709738"/>
            <a:ext cx="10515600" cy="2852737"/>
          </a:xfrm>
        </p:spPr>
        <p:txBody>
          <a:bodyPr anchor="b"/>
          <a:lstStyle>
            <a:lvl1pPr>
              <a:lnSpc>
                <a:spcPct val="100000"/>
              </a:lnSpc>
              <a:defRPr sz="6000">
                <a:solidFill>
                  <a:srgbClr val="4EBA65"/>
                </a:solidFill>
              </a:defRPr>
            </a:lvl1pPr>
          </a:lstStyle>
          <a:p>
            <a:r>
              <a:rPr lang="pt-BR" dirty="0"/>
              <a:t>Clique para adicionar o título da seção</a:t>
            </a:r>
          </a:p>
        </p:txBody>
      </p:sp>
      <p:sp>
        <p:nvSpPr>
          <p:cNvPr id="3" name="Espaço Reservado para Texto 2">
            <a:extLst>
              <a:ext uri="{FF2B5EF4-FFF2-40B4-BE49-F238E27FC236}">
                <a16:creationId xmlns:a16="http://schemas.microsoft.com/office/drawing/2014/main" id="{20E4A46A-E669-4C43-8D17-F948F70DDB2D}"/>
              </a:ext>
            </a:extLst>
          </p:cNvPr>
          <p:cNvSpPr>
            <a:spLocks noGrp="1"/>
          </p:cNvSpPr>
          <p:nvPr>
            <p:ph type="body" idx="1" hasCustomPrompt="1"/>
          </p:nvPr>
        </p:nvSpPr>
        <p:spPr>
          <a:xfrm>
            <a:off x="831850" y="4589463"/>
            <a:ext cx="10515600" cy="1500187"/>
          </a:xfrm>
        </p:spPr>
        <p:txBody>
          <a:bodyPr/>
          <a:lstStyle>
            <a:lvl1pPr marL="0" indent="0">
              <a:buNone/>
              <a:defRPr sz="2400">
                <a:solidFill>
                  <a:srgbClr val="FFDE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adicionar o subtítulo da seção</a:t>
            </a:r>
          </a:p>
        </p:txBody>
      </p:sp>
      <p:sp>
        <p:nvSpPr>
          <p:cNvPr id="4" name="Espaço Reservado para Data 3">
            <a:extLst>
              <a:ext uri="{FF2B5EF4-FFF2-40B4-BE49-F238E27FC236}">
                <a16:creationId xmlns:a16="http://schemas.microsoft.com/office/drawing/2014/main" id="{4CE4A4BC-5C85-4860-B007-A57B1DEAFAD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079633A-71A1-4073-82BE-779A84245E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90EDDC1-69D4-4400-B7D6-18D1450AD3C8}"/>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1140165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902A5-0016-4BD8-A6F6-CEF5BBE90BC6}"/>
              </a:ext>
            </a:extLst>
          </p:cNvPr>
          <p:cNvSpPr>
            <a:spLocks noGrp="1"/>
          </p:cNvSpPr>
          <p:nvPr>
            <p:ph type="title"/>
          </p:nvPr>
        </p:nvSpPr>
        <p:spPr/>
        <p:txBody>
          <a:bodyPr/>
          <a:lstStyle>
            <a:lvl1pPr>
              <a:lnSpc>
                <a:spcPct val="100000"/>
              </a:lnSpc>
              <a:defRPr>
                <a:solidFill>
                  <a:srgbClr val="4EBA65"/>
                </a:solidFill>
              </a:defRPr>
            </a:lvl1pPr>
          </a:lstStyle>
          <a:p>
            <a:endParaRPr lang="pt-BR" dirty="0"/>
          </a:p>
        </p:txBody>
      </p:sp>
      <p:sp>
        <p:nvSpPr>
          <p:cNvPr id="3" name="Espaço Reservado para Conteúdo 2">
            <a:extLst>
              <a:ext uri="{FF2B5EF4-FFF2-40B4-BE49-F238E27FC236}">
                <a16:creationId xmlns:a16="http://schemas.microsoft.com/office/drawing/2014/main" id="{D321C1AD-7316-42B8-9141-88BA12CC0CF3}"/>
              </a:ext>
            </a:extLst>
          </p:cNvPr>
          <p:cNvSpPr>
            <a:spLocks noGrp="1"/>
          </p:cNvSpPr>
          <p:nvPr>
            <p:ph sz="half" idx="1"/>
          </p:nvPr>
        </p:nvSpPr>
        <p:spPr>
          <a:xfrm>
            <a:off x="838200" y="1825625"/>
            <a:ext cx="5181600" cy="435133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a:extLst>
              <a:ext uri="{FF2B5EF4-FFF2-40B4-BE49-F238E27FC236}">
                <a16:creationId xmlns:a16="http://schemas.microsoft.com/office/drawing/2014/main" id="{C7076C5A-EF31-4F86-B02D-61ED75248D05}"/>
              </a:ext>
            </a:extLst>
          </p:cNvPr>
          <p:cNvSpPr>
            <a:spLocks noGrp="1"/>
          </p:cNvSpPr>
          <p:nvPr>
            <p:ph sz="half" idx="2"/>
          </p:nvPr>
        </p:nvSpPr>
        <p:spPr>
          <a:xfrm>
            <a:off x="6172200" y="1825625"/>
            <a:ext cx="5181600" cy="435133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Data 4">
            <a:extLst>
              <a:ext uri="{FF2B5EF4-FFF2-40B4-BE49-F238E27FC236}">
                <a16:creationId xmlns:a16="http://schemas.microsoft.com/office/drawing/2014/main" id="{8C4D272C-9B76-486E-B61F-51395DB4C324}"/>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6118607D-D1D6-4E05-A90B-F46FEAC42A3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C12FC22-416C-41AD-BB92-0094557CF0DD}"/>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8" name="Retângulo 7">
            <a:extLst>
              <a:ext uri="{FF2B5EF4-FFF2-40B4-BE49-F238E27FC236}">
                <a16:creationId xmlns:a16="http://schemas.microsoft.com/office/drawing/2014/main" id="{A3DD90EE-E83B-4540-A9E8-B5E02E7F607F}"/>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6152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DE010-6A2B-4431-91FF-3DDCBC1DF841}"/>
              </a:ext>
            </a:extLst>
          </p:cNvPr>
          <p:cNvSpPr>
            <a:spLocks noGrp="1"/>
          </p:cNvSpPr>
          <p:nvPr>
            <p:ph type="title"/>
          </p:nvPr>
        </p:nvSpPr>
        <p:spPr>
          <a:xfrm>
            <a:off x="839788" y="365125"/>
            <a:ext cx="10515600" cy="1325563"/>
          </a:xfrm>
        </p:spPr>
        <p:txBody>
          <a:bodyPr/>
          <a:lstStyle>
            <a:lvl1pPr>
              <a:lnSpc>
                <a:spcPct val="100000"/>
              </a:lnSpc>
              <a:defRPr>
                <a:solidFill>
                  <a:srgbClr val="4EBA65"/>
                </a:solidFill>
              </a:defRPr>
            </a:lvl1pPr>
          </a:lstStyle>
          <a:p>
            <a:endParaRPr lang="pt-BR" dirty="0"/>
          </a:p>
        </p:txBody>
      </p:sp>
      <p:sp>
        <p:nvSpPr>
          <p:cNvPr id="3" name="Espaço Reservado para Texto 2">
            <a:extLst>
              <a:ext uri="{FF2B5EF4-FFF2-40B4-BE49-F238E27FC236}">
                <a16:creationId xmlns:a16="http://schemas.microsoft.com/office/drawing/2014/main" id="{35FA7643-2889-4CE4-9006-722B26DAB7C1}"/>
              </a:ext>
            </a:extLst>
          </p:cNvPr>
          <p:cNvSpPr>
            <a:spLocks noGrp="1"/>
          </p:cNvSpPr>
          <p:nvPr>
            <p:ph type="body" idx="1"/>
          </p:nvPr>
        </p:nvSpPr>
        <p:spPr>
          <a:xfrm>
            <a:off x="839788" y="1681163"/>
            <a:ext cx="5157787" cy="823912"/>
          </a:xfrm>
        </p:spPr>
        <p:txBody>
          <a:bodyPr anchor="b"/>
          <a:lstStyle>
            <a:lvl1pPr marL="0" indent="0">
              <a:lnSpc>
                <a:spcPct val="100000"/>
              </a:lnSpc>
              <a:buNone/>
              <a:defRPr sz="2400" b="1">
                <a:solidFill>
                  <a:srgbClr val="4059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0A49ED4-18D6-4084-B5B3-7D3FD5B8087B}"/>
              </a:ext>
            </a:extLst>
          </p:cNvPr>
          <p:cNvSpPr>
            <a:spLocks noGrp="1"/>
          </p:cNvSpPr>
          <p:nvPr>
            <p:ph sz="half" idx="2"/>
          </p:nvPr>
        </p:nvSpPr>
        <p:spPr>
          <a:xfrm>
            <a:off x="839788" y="2505075"/>
            <a:ext cx="5157787" cy="368458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7C1A99D-9B4F-47AB-A8CE-34360AE71398}"/>
              </a:ext>
            </a:extLst>
          </p:cNvPr>
          <p:cNvSpPr>
            <a:spLocks noGrp="1"/>
          </p:cNvSpPr>
          <p:nvPr>
            <p:ph type="body" sz="quarter" idx="3"/>
          </p:nvPr>
        </p:nvSpPr>
        <p:spPr>
          <a:xfrm>
            <a:off x="6172200" y="1681163"/>
            <a:ext cx="5183188" cy="823912"/>
          </a:xfrm>
        </p:spPr>
        <p:txBody>
          <a:bodyPr anchor="b"/>
          <a:lstStyle>
            <a:lvl1pPr marL="0" indent="0">
              <a:lnSpc>
                <a:spcPct val="100000"/>
              </a:lnSpc>
              <a:buNone/>
              <a:defRPr sz="2400" b="1">
                <a:solidFill>
                  <a:srgbClr val="4059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503D7C-E421-4D85-95FD-888A09FDE9F1}"/>
              </a:ext>
            </a:extLst>
          </p:cNvPr>
          <p:cNvSpPr>
            <a:spLocks noGrp="1"/>
          </p:cNvSpPr>
          <p:nvPr>
            <p:ph sz="quarter" idx="4"/>
          </p:nvPr>
        </p:nvSpPr>
        <p:spPr>
          <a:xfrm>
            <a:off x="6172200" y="2505075"/>
            <a:ext cx="5183188" cy="368458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63CCD91-CBA3-4C28-BE6D-651F7BF3A3EA}"/>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8" name="Espaço Reservado para Rodapé 7">
            <a:extLst>
              <a:ext uri="{FF2B5EF4-FFF2-40B4-BE49-F238E27FC236}">
                <a16:creationId xmlns:a16="http://schemas.microsoft.com/office/drawing/2014/main" id="{8FAF191D-F402-463E-B937-616F4844E3B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4BAD1D1-338E-4681-ACA5-32BEBB0D61D6}"/>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10" name="Retângulo 9">
            <a:extLst>
              <a:ext uri="{FF2B5EF4-FFF2-40B4-BE49-F238E27FC236}">
                <a16:creationId xmlns:a16="http://schemas.microsoft.com/office/drawing/2014/main" id="{1F15A3FC-1B92-4A34-97A6-01F67225477D}"/>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382904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A52FEAB6-E66D-4DD1-916D-2E8B44151BFB}"/>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Rodapé 3">
            <a:extLst>
              <a:ext uri="{FF2B5EF4-FFF2-40B4-BE49-F238E27FC236}">
                <a16:creationId xmlns:a16="http://schemas.microsoft.com/office/drawing/2014/main" id="{9BA10A2B-9312-419F-A8B5-4D95E30DE97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C96BE5B-EC62-434E-8BE9-D63DBE978FCA}"/>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6" name="Título 1">
            <a:extLst>
              <a:ext uri="{FF2B5EF4-FFF2-40B4-BE49-F238E27FC236}">
                <a16:creationId xmlns:a16="http://schemas.microsoft.com/office/drawing/2014/main" id="{70059980-9042-41C0-8ACD-B35FA03149AC}"/>
              </a:ext>
            </a:extLst>
          </p:cNvPr>
          <p:cNvSpPr txBox="1">
            <a:spLocks/>
          </p:cNvSpPr>
          <p:nvPr userDrawn="1"/>
        </p:nvSpPr>
        <p:spPr>
          <a:xfrm>
            <a:off x="838200" y="295275"/>
            <a:ext cx="958215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4EBA65"/>
                </a:solidFill>
                <a:latin typeface="Soleto" panose="020B0606020203030204" pitchFamily="34" charset="0"/>
                <a:ea typeface="+mj-ea"/>
                <a:cs typeface="+mj-cs"/>
              </a:defRPr>
            </a:lvl1pPr>
          </a:lstStyle>
          <a:p>
            <a:pPr>
              <a:lnSpc>
                <a:spcPct val="100000"/>
              </a:lnSpc>
            </a:pPr>
            <a:r>
              <a:rPr lang="pt-BR" dirty="0"/>
              <a:t>Clique para adicionar o título do slide</a:t>
            </a:r>
          </a:p>
        </p:txBody>
      </p:sp>
    </p:spTree>
    <p:extLst>
      <p:ext uri="{BB962C8B-B14F-4D97-AF65-F5344CB8AC3E}">
        <p14:creationId xmlns:p14="http://schemas.microsoft.com/office/powerpoint/2010/main" val="411177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A52FEAB6-E66D-4DD1-916D-2E8B44151BFB}"/>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Rodapé 3">
            <a:extLst>
              <a:ext uri="{FF2B5EF4-FFF2-40B4-BE49-F238E27FC236}">
                <a16:creationId xmlns:a16="http://schemas.microsoft.com/office/drawing/2014/main" id="{9BA10A2B-9312-419F-A8B5-4D95E30DE97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C96BE5B-EC62-434E-8BE9-D63DBE978FCA}"/>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9721807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3C48B-BF10-4200-9929-FD065BEA4455}"/>
              </a:ext>
            </a:extLst>
          </p:cNvPr>
          <p:cNvSpPr>
            <a:spLocks noGrp="1"/>
          </p:cNvSpPr>
          <p:nvPr>
            <p:ph type="title"/>
          </p:nvPr>
        </p:nvSpPr>
        <p:spPr>
          <a:xfrm>
            <a:off x="839788" y="457200"/>
            <a:ext cx="3932237" cy="1600200"/>
          </a:xfrm>
        </p:spPr>
        <p:txBody>
          <a:bodyPr anchor="b"/>
          <a:lstStyle>
            <a:lvl1pPr>
              <a:lnSpc>
                <a:spcPct val="100000"/>
              </a:lnSpc>
              <a:defRPr sz="3200">
                <a:solidFill>
                  <a:srgbClr val="4EBA65"/>
                </a:solidFill>
              </a:defRPr>
            </a:lvl1pPr>
          </a:lstStyle>
          <a:p>
            <a:endParaRPr lang="pt-BR" dirty="0"/>
          </a:p>
        </p:txBody>
      </p:sp>
      <p:sp>
        <p:nvSpPr>
          <p:cNvPr id="3" name="Espaço Reservado para Conteúdo 2">
            <a:extLst>
              <a:ext uri="{FF2B5EF4-FFF2-40B4-BE49-F238E27FC236}">
                <a16:creationId xmlns:a16="http://schemas.microsoft.com/office/drawing/2014/main" id="{C6A0451E-DA83-40FA-B031-FB09DFC245E9}"/>
              </a:ext>
            </a:extLst>
          </p:cNvPr>
          <p:cNvSpPr>
            <a:spLocks noGrp="1"/>
          </p:cNvSpPr>
          <p:nvPr>
            <p:ph idx="1"/>
          </p:nvPr>
        </p:nvSpPr>
        <p:spPr>
          <a:xfrm>
            <a:off x="5183188" y="987425"/>
            <a:ext cx="6172200" cy="4873625"/>
          </a:xfrm>
        </p:spPr>
        <p:txBody>
          <a:bodyPr/>
          <a:lstStyle>
            <a:lvl1pPr>
              <a:lnSpc>
                <a:spcPct val="100000"/>
              </a:lnSpc>
              <a:defRPr sz="3200">
                <a:solidFill>
                  <a:srgbClr val="405965"/>
                </a:solidFill>
              </a:defRPr>
            </a:lvl1pPr>
            <a:lvl2pPr>
              <a:lnSpc>
                <a:spcPct val="100000"/>
              </a:lnSpc>
              <a:defRPr sz="2800">
                <a:solidFill>
                  <a:srgbClr val="405965"/>
                </a:solidFill>
              </a:defRPr>
            </a:lvl2pPr>
            <a:lvl3pPr>
              <a:lnSpc>
                <a:spcPct val="100000"/>
              </a:lnSpc>
              <a:defRPr sz="2400">
                <a:solidFill>
                  <a:srgbClr val="405965"/>
                </a:solidFill>
              </a:defRPr>
            </a:lvl3pPr>
            <a:lvl4pPr>
              <a:lnSpc>
                <a:spcPct val="100000"/>
              </a:lnSpc>
              <a:defRPr sz="2000">
                <a:solidFill>
                  <a:srgbClr val="405965"/>
                </a:solidFill>
              </a:defRPr>
            </a:lvl4pPr>
            <a:lvl5pPr>
              <a:lnSpc>
                <a:spcPct val="100000"/>
              </a:lnSpc>
              <a:defRPr sz="2000">
                <a:solidFill>
                  <a:srgbClr val="405965"/>
                </a:solidFill>
              </a:defRPr>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a:extLst>
              <a:ext uri="{FF2B5EF4-FFF2-40B4-BE49-F238E27FC236}">
                <a16:creationId xmlns:a16="http://schemas.microsoft.com/office/drawing/2014/main" id="{764FF941-9A3B-49B0-B1D3-A09B444459ED}"/>
              </a:ext>
            </a:extLst>
          </p:cNvPr>
          <p:cNvSpPr>
            <a:spLocks noGrp="1"/>
          </p:cNvSpPr>
          <p:nvPr>
            <p:ph type="body" sz="half" idx="2"/>
          </p:nvPr>
        </p:nvSpPr>
        <p:spPr>
          <a:xfrm>
            <a:off x="839788" y="2057400"/>
            <a:ext cx="3932237" cy="3811588"/>
          </a:xfrm>
        </p:spPr>
        <p:txBody>
          <a:bodyPr/>
          <a:lstStyle>
            <a:lvl1pPr marL="0" indent="0">
              <a:lnSpc>
                <a:spcPct val="100000"/>
              </a:lnSpc>
              <a:buNone/>
              <a:defRPr sz="1600">
                <a:solidFill>
                  <a:srgbClr val="40596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pt-BR" dirty="0"/>
          </a:p>
        </p:txBody>
      </p:sp>
      <p:sp>
        <p:nvSpPr>
          <p:cNvPr id="5" name="Espaço Reservado para Data 4">
            <a:extLst>
              <a:ext uri="{FF2B5EF4-FFF2-40B4-BE49-F238E27FC236}">
                <a16:creationId xmlns:a16="http://schemas.microsoft.com/office/drawing/2014/main" id="{61A48F11-071F-4C41-8534-AE1C06794E3E}"/>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2D6B1952-AC18-4D50-87FA-A13054111DB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343A80D-4377-4612-B915-847405309FD4}"/>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1597740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2775C-D64A-4079-9A97-45605CADD081}"/>
              </a:ext>
            </a:extLst>
          </p:cNvPr>
          <p:cNvSpPr>
            <a:spLocks noGrp="1"/>
          </p:cNvSpPr>
          <p:nvPr>
            <p:ph type="title"/>
          </p:nvPr>
        </p:nvSpPr>
        <p:spPr>
          <a:xfrm>
            <a:off x="839788" y="457200"/>
            <a:ext cx="3932237" cy="1600200"/>
          </a:xfrm>
        </p:spPr>
        <p:txBody>
          <a:bodyPr anchor="b"/>
          <a:lstStyle>
            <a:lvl1pPr>
              <a:lnSpc>
                <a:spcPct val="100000"/>
              </a:lnSpc>
              <a:defRPr sz="3200">
                <a:solidFill>
                  <a:srgbClr val="4EBA65"/>
                </a:solidFill>
              </a:defRPr>
            </a:lvl1pPr>
          </a:lstStyle>
          <a:p>
            <a:endParaRPr lang="pt-BR" dirty="0"/>
          </a:p>
        </p:txBody>
      </p:sp>
      <p:sp>
        <p:nvSpPr>
          <p:cNvPr id="3" name="Espaço Reservado para Imagem 2">
            <a:extLst>
              <a:ext uri="{FF2B5EF4-FFF2-40B4-BE49-F238E27FC236}">
                <a16:creationId xmlns:a16="http://schemas.microsoft.com/office/drawing/2014/main" id="{67B9408C-E3DF-407C-8727-50A4F6E28C6F}"/>
              </a:ext>
            </a:extLst>
          </p:cNvPr>
          <p:cNvSpPr>
            <a:spLocks noGrp="1"/>
          </p:cNvSpPr>
          <p:nvPr>
            <p:ph type="pic" idx="1"/>
          </p:nvPr>
        </p:nvSpPr>
        <p:spPr>
          <a:xfrm>
            <a:off x="5183188" y="987425"/>
            <a:ext cx="6172200" cy="4873625"/>
          </a:xfrm>
        </p:spPr>
        <p:txBody>
          <a:bodyPr/>
          <a:lstStyle>
            <a:lvl1pPr marL="0" indent="0">
              <a:buNone/>
              <a:defRPr sz="3200">
                <a:solidFill>
                  <a:srgbClr val="40596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a:extLst>
              <a:ext uri="{FF2B5EF4-FFF2-40B4-BE49-F238E27FC236}">
                <a16:creationId xmlns:a16="http://schemas.microsoft.com/office/drawing/2014/main" id="{8740EFC6-9CA7-467F-B9B7-39B7642EB88C}"/>
              </a:ext>
            </a:extLst>
          </p:cNvPr>
          <p:cNvSpPr>
            <a:spLocks noGrp="1"/>
          </p:cNvSpPr>
          <p:nvPr>
            <p:ph type="body" sz="half" idx="2"/>
          </p:nvPr>
        </p:nvSpPr>
        <p:spPr>
          <a:xfrm>
            <a:off x="839788" y="2057400"/>
            <a:ext cx="3932237" cy="3811588"/>
          </a:xfrm>
        </p:spPr>
        <p:txBody>
          <a:bodyPr/>
          <a:lstStyle>
            <a:lvl1pPr marL="0" indent="0">
              <a:lnSpc>
                <a:spcPct val="100000"/>
              </a:lnSpc>
              <a:buNone/>
              <a:defRPr sz="1600">
                <a:solidFill>
                  <a:srgbClr val="40596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pt-BR" dirty="0"/>
          </a:p>
        </p:txBody>
      </p:sp>
      <p:sp>
        <p:nvSpPr>
          <p:cNvPr id="5" name="Espaço Reservado para Data 4">
            <a:extLst>
              <a:ext uri="{FF2B5EF4-FFF2-40B4-BE49-F238E27FC236}">
                <a16:creationId xmlns:a16="http://schemas.microsoft.com/office/drawing/2014/main" id="{308F76D1-069E-443A-B50B-67FA5174C307}"/>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901F7593-B677-4E9E-BE99-46E9A26560B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CA1C4BB-62AF-4A2F-9CE3-0D7EC42CDE75}"/>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10003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áfic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2775C-D64A-4079-9A97-45605CADD081}"/>
              </a:ext>
            </a:extLst>
          </p:cNvPr>
          <p:cNvSpPr>
            <a:spLocks noGrp="1"/>
          </p:cNvSpPr>
          <p:nvPr>
            <p:ph type="title"/>
          </p:nvPr>
        </p:nvSpPr>
        <p:spPr>
          <a:xfrm>
            <a:off x="839788" y="457200"/>
            <a:ext cx="3932237" cy="1600200"/>
          </a:xfrm>
        </p:spPr>
        <p:txBody>
          <a:bodyPr anchor="b"/>
          <a:lstStyle>
            <a:lvl1pPr>
              <a:lnSpc>
                <a:spcPct val="100000"/>
              </a:lnSpc>
              <a:defRPr sz="3200">
                <a:solidFill>
                  <a:srgbClr val="4EBA65"/>
                </a:solidFill>
              </a:defRPr>
            </a:lvl1pPr>
          </a:lstStyle>
          <a:p>
            <a:endParaRPr lang="pt-BR" dirty="0"/>
          </a:p>
        </p:txBody>
      </p:sp>
      <p:sp>
        <p:nvSpPr>
          <p:cNvPr id="4" name="Espaço Reservado para Texto 3">
            <a:extLst>
              <a:ext uri="{FF2B5EF4-FFF2-40B4-BE49-F238E27FC236}">
                <a16:creationId xmlns:a16="http://schemas.microsoft.com/office/drawing/2014/main" id="{8740EFC6-9CA7-467F-B9B7-39B7642EB88C}"/>
              </a:ext>
            </a:extLst>
          </p:cNvPr>
          <p:cNvSpPr>
            <a:spLocks noGrp="1"/>
          </p:cNvSpPr>
          <p:nvPr>
            <p:ph type="body" sz="half" idx="2"/>
          </p:nvPr>
        </p:nvSpPr>
        <p:spPr>
          <a:xfrm>
            <a:off x="839788" y="2057400"/>
            <a:ext cx="3932237" cy="3811588"/>
          </a:xfrm>
        </p:spPr>
        <p:txBody>
          <a:bodyPr/>
          <a:lstStyle>
            <a:lvl1pPr marL="0" indent="0">
              <a:lnSpc>
                <a:spcPct val="100000"/>
              </a:lnSpc>
              <a:buNone/>
              <a:defRPr sz="1600">
                <a:solidFill>
                  <a:srgbClr val="40596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pt-BR" dirty="0"/>
          </a:p>
        </p:txBody>
      </p:sp>
      <p:sp>
        <p:nvSpPr>
          <p:cNvPr id="5" name="Espaço Reservado para Data 4">
            <a:extLst>
              <a:ext uri="{FF2B5EF4-FFF2-40B4-BE49-F238E27FC236}">
                <a16:creationId xmlns:a16="http://schemas.microsoft.com/office/drawing/2014/main" id="{308F76D1-069E-443A-B50B-67FA5174C307}"/>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901F7593-B677-4E9E-BE99-46E9A26560B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CA1C4BB-62AF-4A2F-9CE3-0D7EC42CDE75}"/>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Gráfico 8">
            <a:extLst>
              <a:ext uri="{FF2B5EF4-FFF2-40B4-BE49-F238E27FC236}">
                <a16:creationId xmlns:a16="http://schemas.microsoft.com/office/drawing/2014/main" id="{F7E0E02B-C1F3-41D0-9C5F-7E1D2AF3B1B4}"/>
              </a:ext>
            </a:extLst>
          </p:cNvPr>
          <p:cNvSpPr>
            <a:spLocks noGrp="1"/>
          </p:cNvSpPr>
          <p:nvPr>
            <p:ph type="chart" sz="quarter" idx="13"/>
          </p:nvPr>
        </p:nvSpPr>
        <p:spPr>
          <a:xfrm>
            <a:off x="5180013" y="1028700"/>
            <a:ext cx="6172200" cy="4840288"/>
          </a:xfrm>
        </p:spPr>
        <p:txBody>
          <a:bodyPr/>
          <a:lstStyle>
            <a:lvl1pPr marL="0" indent="0">
              <a:buNone/>
              <a:defRPr/>
            </a:lvl1pPr>
          </a:lstStyle>
          <a:p>
            <a:endParaRPr lang="pt-BR"/>
          </a:p>
        </p:txBody>
      </p:sp>
    </p:spTree>
    <p:extLst>
      <p:ext uri="{BB962C8B-B14F-4D97-AF65-F5344CB8AC3E}">
        <p14:creationId xmlns:p14="http://schemas.microsoft.com/office/powerpoint/2010/main" val="3265721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redecimento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5" name="CaixaDeTexto 4">
            <a:extLst>
              <a:ext uri="{FF2B5EF4-FFF2-40B4-BE49-F238E27FC236}">
                <a16:creationId xmlns:a16="http://schemas.microsoft.com/office/drawing/2014/main" id="{08EDD728-D51C-4EC8-9517-F83DF3242C96}"/>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Agradecimentos</a:t>
            </a:r>
          </a:p>
        </p:txBody>
      </p:sp>
      <p:sp>
        <p:nvSpPr>
          <p:cNvPr id="7" name="Espaço Reservado para Conteúdo 2">
            <a:extLst>
              <a:ext uri="{FF2B5EF4-FFF2-40B4-BE49-F238E27FC236}">
                <a16:creationId xmlns:a16="http://schemas.microsoft.com/office/drawing/2014/main" id="{604583E3-A1DB-4BAF-ABA2-C7022D14165F}"/>
              </a:ext>
            </a:extLst>
          </p:cNvPr>
          <p:cNvSpPr>
            <a:spLocks noGrp="1"/>
          </p:cNvSpPr>
          <p:nvPr>
            <p:ph idx="1" hasCustomPrompt="1"/>
          </p:nvPr>
        </p:nvSpPr>
        <p:spPr>
          <a:xfrm>
            <a:off x="838200" y="1476375"/>
            <a:ext cx="9582150" cy="4648200"/>
          </a:xfrm>
        </p:spPr>
        <p:txBody>
          <a:bodyPr/>
          <a:lstStyle>
            <a:lvl1pPr>
              <a:lnSpc>
                <a:spcPct val="100000"/>
              </a:lnSpc>
              <a:buClrTx/>
              <a:defRPr>
                <a:solidFill>
                  <a:srgbClr val="405965"/>
                </a:solidFill>
              </a:defRPr>
            </a:lvl1pPr>
            <a:lvl2pPr marL="685800" indent="-228600">
              <a:lnSpc>
                <a:spcPct val="100000"/>
              </a:lnSpc>
              <a:buClrTx/>
              <a:buFont typeface="Arial" panose="020B0604020202020204" pitchFamily="34" charset="0"/>
              <a:buChar char="•"/>
              <a:defRPr>
                <a:solidFill>
                  <a:srgbClr val="405965"/>
                </a:solidFill>
              </a:defRPr>
            </a:lvl2pPr>
            <a:lvl3pPr>
              <a:lnSpc>
                <a:spcPct val="100000"/>
              </a:lnSpc>
              <a:buClrTx/>
              <a:defRPr>
                <a:solidFill>
                  <a:srgbClr val="405965"/>
                </a:solidFill>
              </a:defRPr>
            </a:lvl3pPr>
            <a:lvl4pPr>
              <a:lnSpc>
                <a:spcPct val="100000"/>
              </a:lnSpc>
              <a:buClrTx/>
              <a:defRPr>
                <a:solidFill>
                  <a:srgbClr val="405965"/>
                </a:solidFill>
              </a:defRPr>
            </a:lvl4pPr>
            <a:lvl5pPr>
              <a:lnSpc>
                <a:spcPct val="100000"/>
              </a:lnSpc>
              <a:buClrTx/>
              <a:defRPr>
                <a:solidFill>
                  <a:srgbClr val="405965"/>
                </a:solidFill>
              </a:defRPr>
            </a:lvl5pPr>
          </a:lstStyle>
          <a:p>
            <a:pPr lvl="0"/>
            <a:r>
              <a:rPr lang="pt-BR" dirty="0"/>
              <a:t>Clique para adicionar os agradecimentos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Retângulo 7">
            <a:extLst>
              <a:ext uri="{FF2B5EF4-FFF2-40B4-BE49-F238E27FC236}">
                <a16:creationId xmlns:a16="http://schemas.microsoft.com/office/drawing/2014/main" id="{7FEC2DA4-00FC-43A4-B9FD-D7ACF81E1061}"/>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207108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tos sem redes sociai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Texto 8">
            <a:extLst>
              <a:ext uri="{FF2B5EF4-FFF2-40B4-BE49-F238E27FC236}">
                <a16:creationId xmlns:a16="http://schemas.microsoft.com/office/drawing/2014/main" id="{C1A3801C-FA0C-4D1A-A441-1CCBB200A9B1}"/>
              </a:ext>
            </a:extLst>
          </p:cNvPr>
          <p:cNvSpPr>
            <a:spLocks noGrp="1"/>
          </p:cNvSpPr>
          <p:nvPr>
            <p:ph type="body" sz="quarter" idx="13" hasCustomPrompt="1"/>
          </p:nvPr>
        </p:nvSpPr>
        <p:spPr>
          <a:xfrm>
            <a:off x="1446228" y="4413248"/>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e-mail</a:t>
            </a:r>
          </a:p>
        </p:txBody>
      </p:sp>
      <p:pic>
        <p:nvPicPr>
          <p:cNvPr id="1026" name="Picture 2" descr="Whatsapp imagens PNG transparente, Download gratuito de imagens de Whatsapp. PNG">
            <a:extLst>
              <a:ext uri="{FF2B5EF4-FFF2-40B4-BE49-F238E27FC236}">
                <a16:creationId xmlns:a16="http://schemas.microsoft.com/office/drawing/2014/main" id="{B7E12D98-31E2-4391-9B5B-E449BF6B0E1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38200" y="3011486"/>
            <a:ext cx="390526"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6A3D16C-0128-4AE2-B28E-A64DF74DA7F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8200" y="4546598"/>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Texto 8">
            <a:extLst>
              <a:ext uri="{FF2B5EF4-FFF2-40B4-BE49-F238E27FC236}">
                <a16:creationId xmlns:a16="http://schemas.microsoft.com/office/drawing/2014/main" id="{CC5FA659-6979-475D-AD89-ACBCD799926F}"/>
              </a:ext>
            </a:extLst>
          </p:cNvPr>
          <p:cNvSpPr>
            <a:spLocks noGrp="1"/>
          </p:cNvSpPr>
          <p:nvPr>
            <p:ph type="body" sz="quarter" idx="14" hasCustomPrompt="1"/>
          </p:nvPr>
        </p:nvSpPr>
        <p:spPr>
          <a:xfrm>
            <a:off x="1446228" y="2944811"/>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telefone</a:t>
            </a:r>
          </a:p>
        </p:txBody>
      </p:sp>
      <p:pic>
        <p:nvPicPr>
          <p:cNvPr id="1032" name="Picture 8" descr="Download Web Site Icon Vector - Full Size PNG Image - PNGkit">
            <a:extLst>
              <a:ext uri="{FF2B5EF4-FFF2-40B4-BE49-F238E27FC236}">
                <a16:creationId xmlns:a16="http://schemas.microsoft.com/office/drawing/2014/main" id="{822635BD-4921-4384-B39E-EC691279C57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1476375"/>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BFA0F132-1D55-4B16-B1AD-46E392FE1194}"/>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12F72B40-3FB4-461F-8AFA-0BB3076CE00E}"/>
              </a:ext>
            </a:extLst>
          </p:cNvPr>
          <p:cNvSpPr txBox="1"/>
          <p:nvPr userDrawn="1"/>
        </p:nvSpPr>
        <p:spPr>
          <a:xfrm>
            <a:off x="1446227" y="1413829"/>
            <a:ext cx="6248401" cy="525600"/>
          </a:xfrm>
          <a:prstGeom prst="rect">
            <a:avLst/>
          </a:prstGeom>
          <a:noFill/>
        </p:spPr>
        <p:txBody>
          <a:bodyPr wrap="square" rtlCol="0">
            <a:spAutoFit/>
          </a:bodyPr>
          <a:lstStyle/>
          <a:p>
            <a:r>
              <a:rPr lang="pt-BR" sz="2800" dirty="0">
                <a:solidFill>
                  <a:srgbClr val="405965"/>
                </a:solidFill>
                <a:latin typeface="Soleto" panose="020B0606020203030204" pitchFamily="34" charset="0"/>
              </a:rPr>
              <a:t>https://www.ematerce.ce.gov.br/</a:t>
            </a:r>
          </a:p>
        </p:txBody>
      </p:sp>
      <p:sp>
        <p:nvSpPr>
          <p:cNvPr id="16" name="CaixaDeTexto 15">
            <a:extLst>
              <a:ext uri="{FF2B5EF4-FFF2-40B4-BE49-F238E27FC236}">
                <a16:creationId xmlns:a16="http://schemas.microsoft.com/office/drawing/2014/main" id="{20E876BD-AA69-4D7D-BAC3-CEE14EE35AA1}"/>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CONTATOS</a:t>
            </a:r>
          </a:p>
        </p:txBody>
      </p:sp>
    </p:spTree>
    <p:extLst>
      <p:ext uri="{BB962C8B-B14F-4D97-AF65-F5344CB8AC3E}">
        <p14:creationId xmlns:p14="http://schemas.microsoft.com/office/powerpoint/2010/main" val="37727518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ário">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5EE5A3F-44EA-44B3-B801-88638094E1CB}"/>
              </a:ext>
            </a:extLst>
          </p:cNvPr>
          <p:cNvSpPr>
            <a:spLocks noGrp="1"/>
          </p:cNvSpPr>
          <p:nvPr>
            <p:ph idx="1" hasCustomPrompt="1"/>
          </p:nvPr>
        </p:nvSpPr>
        <p:spPr>
          <a:xfrm>
            <a:off x="838200" y="1476375"/>
            <a:ext cx="9582150" cy="4648200"/>
          </a:xfrm>
        </p:spPr>
        <p:txBody>
          <a:bodyPr/>
          <a:lstStyle>
            <a:lvl1pPr>
              <a:lnSpc>
                <a:spcPct val="100000"/>
              </a:lnSpc>
              <a:buClrTx/>
              <a:defRPr>
                <a:solidFill>
                  <a:srgbClr val="405965"/>
                </a:solidFill>
              </a:defRPr>
            </a:lvl1pPr>
            <a:lvl2pPr marL="685800" indent="-228600">
              <a:lnSpc>
                <a:spcPct val="100000"/>
              </a:lnSpc>
              <a:buClrTx/>
              <a:buFont typeface="Arial" panose="020B0604020202020204" pitchFamily="34" charset="0"/>
              <a:buChar char="•"/>
              <a:defRPr>
                <a:solidFill>
                  <a:srgbClr val="405965"/>
                </a:solidFill>
              </a:defRPr>
            </a:lvl2pPr>
            <a:lvl3pPr>
              <a:lnSpc>
                <a:spcPct val="100000"/>
              </a:lnSpc>
              <a:buClrTx/>
              <a:defRPr>
                <a:solidFill>
                  <a:srgbClr val="405965"/>
                </a:solidFill>
              </a:defRPr>
            </a:lvl3pPr>
            <a:lvl4pPr>
              <a:lnSpc>
                <a:spcPct val="100000"/>
              </a:lnSpc>
              <a:buClrTx/>
              <a:defRPr>
                <a:solidFill>
                  <a:srgbClr val="405965"/>
                </a:solidFill>
              </a:defRPr>
            </a:lvl4pPr>
            <a:lvl5pPr>
              <a:lnSpc>
                <a:spcPct val="100000"/>
              </a:lnSpc>
              <a:buClrTx/>
              <a:defRPr>
                <a:solidFill>
                  <a:srgbClr val="405965"/>
                </a:solidFill>
              </a:defRPr>
            </a:lvl5pPr>
          </a:lstStyle>
          <a:p>
            <a:pPr lvl="0"/>
            <a:r>
              <a:rPr lang="pt-BR" dirty="0"/>
              <a:t>Clique para adicionar a estrutura do índice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F292071-DA44-481F-8D32-94F1DF92CA96}"/>
              </a:ext>
            </a:extLst>
          </p:cNvPr>
          <p:cNvSpPr txBox="1"/>
          <p:nvPr userDrawn="1"/>
        </p:nvSpPr>
        <p:spPr>
          <a:xfrm>
            <a:off x="838200" y="444500"/>
            <a:ext cx="9582150" cy="769441"/>
          </a:xfrm>
          <a:prstGeom prst="rect">
            <a:avLst/>
          </a:prstGeom>
          <a:noFill/>
        </p:spPr>
        <p:txBody>
          <a:bodyPr wrap="square" rtlCol="0">
            <a:spAutoFit/>
          </a:bodyPr>
          <a:lstStyle/>
          <a:p>
            <a:r>
              <a:rPr lang="pt-BR" sz="4400" dirty="0">
                <a:solidFill>
                  <a:srgbClr val="4EBA65"/>
                </a:solidFill>
              </a:rPr>
              <a:t>Sumário</a:t>
            </a:r>
          </a:p>
        </p:txBody>
      </p:sp>
    </p:spTree>
    <p:extLst>
      <p:ext uri="{BB962C8B-B14F-4D97-AF65-F5344CB8AC3E}">
        <p14:creationId xmlns:p14="http://schemas.microsoft.com/office/powerpoint/2010/main" val="2600139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tos com redes sociais">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Espaço Reservado para Texto 8">
            <a:extLst>
              <a:ext uri="{FF2B5EF4-FFF2-40B4-BE49-F238E27FC236}">
                <a16:creationId xmlns:a16="http://schemas.microsoft.com/office/drawing/2014/main" id="{C1A3801C-FA0C-4D1A-A441-1CCBB200A9B1}"/>
              </a:ext>
            </a:extLst>
          </p:cNvPr>
          <p:cNvSpPr>
            <a:spLocks noGrp="1"/>
          </p:cNvSpPr>
          <p:nvPr>
            <p:ph type="body" sz="quarter" idx="13" hasCustomPrompt="1"/>
          </p:nvPr>
        </p:nvSpPr>
        <p:spPr>
          <a:xfrm>
            <a:off x="1446228" y="2943906"/>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e-mail</a:t>
            </a:r>
          </a:p>
        </p:txBody>
      </p:sp>
      <p:pic>
        <p:nvPicPr>
          <p:cNvPr id="1026" name="Picture 2" descr="Whatsapp imagens PNG transparente, Download gratuito de imagens de Whatsapp. PNG">
            <a:extLst>
              <a:ext uri="{FF2B5EF4-FFF2-40B4-BE49-F238E27FC236}">
                <a16:creationId xmlns:a16="http://schemas.microsoft.com/office/drawing/2014/main" id="{B7E12D98-31E2-4391-9B5B-E449BF6B0E1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838200" y="2244185"/>
            <a:ext cx="390526"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6A3D16C-0128-4AE2-B28E-A64DF74DA7F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8200" y="3011656"/>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3" name="Espaço Reservado para Texto 8">
            <a:extLst>
              <a:ext uri="{FF2B5EF4-FFF2-40B4-BE49-F238E27FC236}">
                <a16:creationId xmlns:a16="http://schemas.microsoft.com/office/drawing/2014/main" id="{CC5FA659-6979-475D-AD89-ACBCD799926F}"/>
              </a:ext>
            </a:extLst>
          </p:cNvPr>
          <p:cNvSpPr>
            <a:spLocks noGrp="1"/>
          </p:cNvSpPr>
          <p:nvPr>
            <p:ph type="body" sz="quarter" idx="14" hasCustomPrompt="1"/>
          </p:nvPr>
        </p:nvSpPr>
        <p:spPr>
          <a:xfrm>
            <a:off x="1446228" y="2177403"/>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telefone</a:t>
            </a:r>
          </a:p>
        </p:txBody>
      </p:sp>
      <p:pic>
        <p:nvPicPr>
          <p:cNvPr id="1032" name="Picture 8" descr="Download Web Site Icon Vector - Full Size PNG Image - PNGkit">
            <a:extLst>
              <a:ext uri="{FF2B5EF4-FFF2-40B4-BE49-F238E27FC236}">
                <a16:creationId xmlns:a16="http://schemas.microsoft.com/office/drawing/2014/main" id="{822635BD-4921-4384-B39E-EC691279C572}"/>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1476713"/>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BFA0F132-1D55-4B16-B1AD-46E392FE1194}"/>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12F72B40-3FB4-461F-8AFA-0BB3076CE00E}"/>
              </a:ext>
            </a:extLst>
          </p:cNvPr>
          <p:cNvSpPr txBox="1"/>
          <p:nvPr userDrawn="1"/>
        </p:nvSpPr>
        <p:spPr>
          <a:xfrm>
            <a:off x="1446228" y="1409176"/>
            <a:ext cx="6248401" cy="525600"/>
          </a:xfrm>
          <a:prstGeom prst="rect">
            <a:avLst/>
          </a:prstGeom>
          <a:noFill/>
        </p:spPr>
        <p:txBody>
          <a:bodyPr wrap="square" rtlCol="0">
            <a:spAutoFit/>
          </a:bodyPr>
          <a:lstStyle/>
          <a:p>
            <a:r>
              <a:rPr lang="pt-BR" sz="2800" dirty="0">
                <a:solidFill>
                  <a:srgbClr val="405965"/>
                </a:solidFill>
                <a:latin typeface="Soleto" panose="020B0606020203030204" pitchFamily="34" charset="0"/>
              </a:rPr>
              <a:t>https://www.ematerce.ce.gov.br/</a:t>
            </a:r>
          </a:p>
        </p:txBody>
      </p:sp>
      <p:pic>
        <p:nvPicPr>
          <p:cNvPr id="1034" name="Picture 10" descr="logo-instagram-png-fundo-transparente13 – Maira Cury Team">
            <a:extLst>
              <a:ext uri="{FF2B5EF4-FFF2-40B4-BE49-F238E27FC236}">
                <a16:creationId xmlns:a16="http://schemas.microsoft.com/office/drawing/2014/main" id="{68BDD7B8-D2D3-4D07-8FAC-A78983B8FF8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38200" y="4546598"/>
            <a:ext cx="390526" cy="3905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2975DCF-4DDE-462E-9187-C1B6842939CC}"/>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38200" y="3779127"/>
            <a:ext cx="390526" cy="390526"/>
          </a:xfrm>
          <a:prstGeom prst="rect">
            <a:avLst/>
          </a:prstGeom>
          <a:noFill/>
          <a:extLst>
            <a:ext uri="{909E8E84-426E-40DD-AFC4-6F175D3DCCD1}">
              <a14:hiddenFill xmlns:a14="http://schemas.microsoft.com/office/drawing/2010/main">
                <a:solidFill>
                  <a:srgbClr val="FFFFFF"/>
                </a:solidFill>
              </a14:hiddenFill>
            </a:ext>
          </a:extLst>
        </p:spPr>
      </p:pic>
      <p:sp>
        <p:nvSpPr>
          <p:cNvPr id="21" name="Espaço Reservado para Texto 8">
            <a:extLst>
              <a:ext uri="{FF2B5EF4-FFF2-40B4-BE49-F238E27FC236}">
                <a16:creationId xmlns:a16="http://schemas.microsoft.com/office/drawing/2014/main" id="{34F584E2-99ED-466B-9AEA-F1F3417C88F1}"/>
              </a:ext>
            </a:extLst>
          </p:cNvPr>
          <p:cNvSpPr>
            <a:spLocks noGrp="1"/>
          </p:cNvSpPr>
          <p:nvPr>
            <p:ph type="body" sz="quarter" idx="15" hasCustomPrompt="1"/>
          </p:nvPr>
        </p:nvSpPr>
        <p:spPr>
          <a:xfrm>
            <a:off x="1446228" y="3710409"/>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Facebook</a:t>
            </a:r>
          </a:p>
        </p:txBody>
      </p:sp>
      <p:sp>
        <p:nvSpPr>
          <p:cNvPr id="22" name="Espaço Reservado para Texto 8">
            <a:extLst>
              <a:ext uri="{FF2B5EF4-FFF2-40B4-BE49-F238E27FC236}">
                <a16:creationId xmlns:a16="http://schemas.microsoft.com/office/drawing/2014/main" id="{15BFF0E7-C900-444C-A594-1A8B3333E104}"/>
              </a:ext>
            </a:extLst>
          </p:cNvPr>
          <p:cNvSpPr>
            <a:spLocks noGrp="1"/>
          </p:cNvSpPr>
          <p:nvPr>
            <p:ph type="body" sz="quarter" idx="16" hasCustomPrompt="1"/>
          </p:nvPr>
        </p:nvSpPr>
        <p:spPr>
          <a:xfrm>
            <a:off x="1446228" y="4413850"/>
            <a:ext cx="6248401" cy="523876"/>
          </a:xfrm>
        </p:spPr>
        <p:txBody>
          <a:bodyPr/>
          <a:lstStyle>
            <a:lvl1pPr marL="0" indent="0">
              <a:buNone/>
              <a:defRPr sz="2800">
                <a:solidFill>
                  <a:srgbClr val="405965"/>
                </a:solidFill>
                <a:latin typeface="Soleto" panose="020B0606020203030204" pitchFamily="34" charset="0"/>
              </a:defRPr>
            </a:lvl1pPr>
          </a:lstStyle>
          <a:p>
            <a:pPr lvl="0"/>
            <a:r>
              <a:rPr lang="pt-BR" dirty="0"/>
              <a:t>Clique para adicionar seu Instagram</a:t>
            </a:r>
          </a:p>
        </p:txBody>
      </p:sp>
      <p:sp>
        <p:nvSpPr>
          <p:cNvPr id="23" name="CaixaDeTexto 22">
            <a:extLst>
              <a:ext uri="{FF2B5EF4-FFF2-40B4-BE49-F238E27FC236}">
                <a16:creationId xmlns:a16="http://schemas.microsoft.com/office/drawing/2014/main" id="{7FC64FFA-98FE-419F-B6C3-582253902A25}"/>
              </a:ext>
            </a:extLst>
          </p:cNvPr>
          <p:cNvSpPr txBox="1"/>
          <p:nvPr userDrawn="1"/>
        </p:nvSpPr>
        <p:spPr>
          <a:xfrm>
            <a:off x="838200" y="561975"/>
            <a:ext cx="9582150" cy="830997"/>
          </a:xfrm>
          <a:prstGeom prst="rect">
            <a:avLst/>
          </a:prstGeom>
          <a:noFill/>
        </p:spPr>
        <p:txBody>
          <a:bodyPr wrap="square" rtlCol="0">
            <a:spAutoFit/>
          </a:bodyPr>
          <a:lstStyle/>
          <a:p>
            <a:pPr algn="ctr"/>
            <a:r>
              <a:rPr lang="pt-BR" sz="4800" dirty="0">
                <a:solidFill>
                  <a:srgbClr val="4EBA65"/>
                </a:solidFill>
                <a:latin typeface="Soleto" panose="020B0606020203030204" pitchFamily="34" charset="0"/>
              </a:rPr>
              <a:t>CONTATOS</a:t>
            </a:r>
          </a:p>
        </p:txBody>
      </p:sp>
    </p:spTree>
    <p:extLst>
      <p:ext uri="{BB962C8B-B14F-4D97-AF65-F5344CB8AC3E}">
        <p14:creationId xmlns:p14="http://schemas.microsoft.com/office/powerpoint/2010/main" val="4839818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rigad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5" name="CaixaDeTexto 4">
            <a:extLst>
              <a:ext uri="{FF2B5EF4-FFF2-40B4-BE49-F238E27FC236}">
                <a16:creationId xmlns:a16="http://schemas.microsoft.com/office/drawing/2014/main" id="{08EDD728-D51C-4EC8-9517-F83DF3242C96}"/>
              </a:ext>
            </a:extLst>
          </p:cNvPr>
          <p:cNvSpPr txBox="1"/>
          <p:nvPr userDrawn="1"/>
        </p:nvSpPr>
        <p:spPr>
          <a:xfrm>
            <a:off x="3568700" y="2832101"/>
            <a:ext cx="5056143" cy="1200329"/>
          </a:xfrm>
          <a:prstGeom prst="rect">
            <a:avLst/>
          </a:prstGeom>
          <a:noFill/>
        </p:spPr>
        <p:txBody>
          <a:bodyPr wrap="square" rtlCol="0">
            <a:spAutoFit/>
          </a:bodyPr>
          <a:lstStyle/>
          <a:p>
            <a:r>
              <a:rPr lang="pt-BR" sz="7200" dirty="0">
                <a:solidFill>
                  <a:srgbClr val="4EBA65"/>
                </a:solidFill>
                <a:latin typeface="Soleto" panose="020B0606020203030204" pitchFamily="34" charset="0"/>
              </a:rPr>
              <a:t>OBRIGADO!</a:t>
            </a:r>
          </a:p>
        </p:txBody>
      </p:sp>
    </p:spTree>
    <p:extLst>
      <p:ext uri="{BB962C8B-B14F-4D97-AF65-F5344CB8AC3E}">
        <p14:creationId xmlns:p14="http://schemas.microsoft.com/office/powerpoint/2010/main" val="16223152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brigada">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5" name="CaixaDeTexto 4">
            <a:extLst>
              <a:ext uri="{FF2B5EF4-FFF2-40B4-BE49-F238E27FC236}">
                <a16:creationId xmlns:a16="http://schemas.microsoft.com/office/drawing/2014/main" id="{08EDD728-D51C-4EC8-9517-F83DF3242C96}"/>
              </a:ext>
            </a:extLst>
          </p:cNvPr>
          <p:cNvSpPr txBox="1"/>
          <p:nvPr userDrawn="1"/>
        </p:nvSpPr>
        <p:spPr>
          <a:xfrm>
            <a:off x="3567928" y="2841535"/>
            <a:ext cx="5106943" cy="1200329"/>
          </a:xfrm>
          <a:prstGeom prst="rect">
            <a:avLst/>
          </a:prstGeom>
          <a:noFill/>
        </p:spPr>
        <p:txBody>
          <a:bodyPr wrap="square" rtlCol="0">
            <a:spAutoFit/>
          </a:bodyPr>
          <a:lstStyle/>
          <a:p>
            <a:r>
              <a:rPr lang="pt-BR" sz="7200" dirty="0">
                <a:solidFill>
                  <a:srgbClr val="4EBA65"/>
                </a:solidFill>
                <a:latin typeface="Soleto" panose="020B0606020203030204" pitchFamily="34" charset="0"/>
              </a:rPr>
              <a:t>OBRIGADA!</a:t>
            </a:r>
          </a:p>
        </p:txBody>
      </p:sp>
    </p:spTree>
    <p:extLst>
      <p:ext uri="{BB962C8B-B14F-4D97-AF65-F5344CB8AC3E}">
        <p14:creationId xmlns:p14="http://schemas.microsoft.com/office/powerpoint/2010/main" val="1167971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enúltimo slide - Horizontal">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dirty="0"/>
          </a:p>
        </p:txBody>
      </p:sp>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grpSp>
        <p:nvGrpSpPr>
          <p:cNvPr id="9" name="Agrupar 8">
            <a:extLst>
              <a:ext uri="{FF2B5EF4-FFF2-40B4-BE49-F238E27FC236}">
                <a16:creationId xmlns:a16="http://schemas.microsoft.com/office/drawing/2014/main" id="{F1F9483D-AEC5-4551-B091-9483AE9D5FD5}"/>
              </a:ext>
            </a:extLst>
          </p:cNvPr>
          <p:cNvGrpSpPr/>
          <p:nvPr userDrawn="1"/>
        </p:nvGrpSpPr>
        <p:grpSpPr>
          <a:xfrm>
            <a:off x="0" y="0"/>
            <a:ext cx="12192000" cy="6858000"/>
            <a:chOff x="0" y="0"/>
            <a:chExt cx="12192000" cy="6858000"/>
          </a:xfrm>
        </p:grpSpPr>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B576597-C79B-4DBC-BF42-C48172014776}"/>
                </a:ext>
              </a:extLst>
            </p:cNvPr>
            <p:cNvSpPr/>
            <p:nvPr userDrawn="1"/>
          </p:nvSpPr>
          <p:spPr>
            <a:xfrm>
              <a:off x="4307080" y="2401368"/>
              <a:ext cx="3846320" cy="1222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0" name="Imagem 9">
            <a:extLst>
              <a:ext uri="{FF2B5EF4-FFF2-40B4-BE49-F238E27FC236}">
                <a16:creationId xmlns:a16="http://schemas.microsoft.com/office/drawing/2014/main" id="{C017EF9F-491D-4144-B6D1-1A3791EBC301}"/>
              </a:ext>
            </a:extLst>
          </p:cNvPr>
          <p:cNvPicPr>
            <a:picLocks noChangeAspect="1"/>
          </p:cNvPicPr>
          <p:nvPr userDrawn="1"/>
        </p:nvPicPr>
        <p:blipFill>
          <a:blip r:embed="rId3" cstate="email">
            <a:lum/>
            <a:alphaModFix/>
            <a:extLst>
              <a:ext uri="{28A0092B-C50C-407E-A947-70E740481C1C}">
                <a14:useLocalDpi xmlns:a14="http://schemas.microsoft.com/office/drawing/2010/main"/>
              </a:ext>
            </a:extLst>
          </a:blip>
          <a:srcRect/>
          <a:stretch>
            <a:fillRect/>
          </a:stretch>
        </p:blipFill>
        <p:spPr>
          <a:xfrm>
            <a:off x="2109139" y="2961972"/>
            <a:ext cx="2514600" cy="879764"/>
          </a:xfrm>
          <a:prstGeom prst="rect">
            <a:avLst/>
          </a:prstGeom>
          <a:noFill/>
          <a:ln cap="flat">
            <a:noFill/>
          </a:ln>
        </p:spPr>
      </p:pic>
      <p:cxnSp>
        <p:nvCxnSpPr>
          <p:cNvPr id="12" name="Conector reto 11">
            <a:extLst>
              <a:ext uri="{FF2B5EF4-FFF2-40B4-BE49-F238E27FC236}">
                <a16:creationId xmlns:a16="http://schemas.microsoft.com/office/drawing/2014/main" id="{E7E1F166-6F0F-406B-B3F9-262949E58097}"/>
              </a:ext>
            </a:extLst>
          </p:cNvPr>
          <p:cNvCxnSpPr>
            <a:cxnSpLocks/>
          </p:cNvCxnSpPr>
          <p:nvPr userDrawn="1"/>
        </p:nvCxnSpPr>
        <p:spPr>
          <a:xfrm>
            <a:off x="5514975" y="4121945"/>
            <a:ext cx="0" cy="466725"/>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720F8C29-F35F-4821-AA62-644643371F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59916" y="2418944"/>
            <a:ext cx="5781617" cy="2033202"/>
          </a:xfrm>
          <a:prstGeom prst="rect">
            <a:avLst/>
          </a:prstGeom>
        </p:spPr>
      </p:pic>
      <p:sp>
        <p:nvSpPr>
          <p:cNvPr id="16" name="CaixaDeTexto 15">
            <a:extLst>
              <a:ext uri="{FF2B5EF4-FFF2-40B4-BE49-F238E27FC236}">
                <a16:creationId xmlns:a16="http://schemas.microsoft.com/office/drawing/2014/main" id="{6C606897-48F2-4254-A561-B55535DA3D60}"/>
              </a:ext>
            </a:extLst>
          </p:cNvPr>
          <p:cNvSpPr txBox="1"/>
          <p:nvPr userDrawn="1"/>
        </p:nvSpPr>
        <p:spPr>
          <a:xfrm>
            <a:off x="6920512" y="4094494"/>
            <a:ext cx="2478282" cy="923330"/>
          </a:xfrm>
          <a:prstGeom prst="rect">
            <a:avLst/>
          </a:prstGeom>
          <a:noFill/>
        </p:spPr>
        <p:txBody>
          <a:bodyPr wrap="square" rtlCol="0">
            <a:spAutoFit/>
          </a:bodyPr>
          <a:lstStyle/>
          <a:p>
            <a:pPr algn="l"/>
            <a:r>
              <a:rPr lang="pt-BR" dirty="0">
                <a:solidFill>
                  <a:srgbClr val="405965"/>
                </a:solidFill>
                <a:latin typeface="Isidora SemiBold" panose="00000700000000000000" pitchFamily="50" charset="0"/>
              </a:rPr>
              <a:t>SECRETARIA DO </a:t>
            </a:r>
            <a:r>
              <a:rPr lang="pt-BR" dirty="0">
                <a:solidFill>
                  <a:srgbClr val="405965"/>
                </a:solidFill>
                <a:latin typeface="Isidora Bold" panose="00000800000000000000" pitchFamily="50" charset="0"/>
              </a:rPr>
              <a:t>DESENVOLVIMENTO AGRÁRIO</a:t>
            </a:r>
          </a:p>
        </p:txBody>
      </p:sp>
      <p:sp>
        <p:nvSpPr>
          <p:cNvPr id="17" name="Retângulo 16">
            <a:extLst>
              <a:ext uri="{FF2B5EF4-FFF2-40B4-BE49-F238E27FC236}">
                <a16:creationId xmlns:a16="http://schemas.microsoft.com/office/drawing/2014/main" id="{22C82F83-9998-438C-AE41-1E9847008ED8}"/>
              </a:ext>
            </a:extLst>
          </p:cNvPr>
          <p:cNvSpPr/>
          <p:nvPr userDrawn="1"/>
        </p:nvSpPr>
        <p:spPr>
          <a:xfrm>
            <a:off x="5187949" y="2996978"/>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6E336451-4512-4859-AB4D-99A3745A3974}"/>
              </a:ext>
            </a:extLst>
          </p:cNvPr>
          <p:cNvSpPr/>
          <p:nvPr userDrawn="1"/>
        </p:nvSpPr>
        <p:spPr>
          <a:xfrm>
            <a:off x="4905374" y="2996978"/>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2FE08900-5F9F-42D3-905A-8E9A3611F5D9}"/>
              </a:ext>
            </a:extLst>
          </p:cNvPr>
          <p:cNvSpPr/>
          <p:nvPr userDrawn="1"/>
        </p:nvSpPr>
        <p:spPr>
          <a:xfrm>
            <a:off x="4623269" y="2996978"/>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58631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enúltimo slide - Vertical">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dirty="0"/>
          </a:p>
        </p:txBody>
      </p:sp>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grpSp>
        <p:nvGrpSpPr>
          <p:cNvPr id="9" name="Agrupar 8">
            <a:extLst>
              <a:ext uri="{FF2B5EF4-FFF2-40B4-BE49-F238E27FC236}">
                <a16:creationId xmlns:a16="http://schemas.microsoft.com/office/drawing/2014/main" id="{F1F9483D-AEC5-4551-B091-9483AE9D5FD5}"/>
              </a:ext>
            </a:extLst>
          </p:cNvPr>
          <p:cNvGrpSpPr/>
          <p:nvPr userDrawn="1"/>
        </p:nvGrpSpPr>
        <p:grpSpPr>
          <a:xfrm>
            <a:off x="0" y="0"/>
            <a:ext cx="12192000" cy="6858000"/>
            <a:chOff x="0" y="0"/>
            <a:chExt cx="12192000" cy="6858000"/>
          </a:xfrm>
        </p:grpSpPr>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B576597-C79B-4DBC-BF42-C48172014776}"/>
                </a:ext>
              </a:extLst>
            </p:cNvPr>
            <p:cNvSpPr/>
            <p:nvPr userDrawn="1"/>
          </p:nvSpPr>
          <p:spPr>
            <a:xfrm>
              <a:off x="4307080" y="2401368"/>
              <a:ext cx="3846320" cy="1222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0" name="Imagem 9">
            <a:extLst>
              <a:ext uri="{FF2B5EF4-FFF2-40B4-BE49-F238E27FC236}">
                <a16:creationId xmlns:a16="http://schemas.microsoft.com/office/drawing/2014/main" id="{C017EF9F-491D-4144-B6D1-1A3791EBC301}"/>
              </a:ext>
            </a:extLst>
          </p:cNvPr>
          <p:cNvPicPr>
            <a:picLocks noChangeAspect="1"/>
          </p:cNvPicPr>
          <p:nvPr userDrawn="1"/>
        </p:nvPicPr>
        <p:blipFill>
          <a:blip r:embed="rId3" cstate="email">
            <a:lum/>
            <a:alphaModFix/>
            <a:extLst>
              <a:ext uri="{28A0092B-C50C-407E-A947-70E740481C1C}">
                <a14:useLocalDpi xmlns:a14="http://schemas.microsoft.com/office/drawing/2010/main"/>
              </a:ext>
            </a:extLst>
          </a:blip>
          <a:srcRect/>
          <a:stretch>
            <a:fillRect/>
          </a:stretch>
        </p:blipFill>
        <p:spPr>
          <a:xfrm>
            <a:off x="4838699" y="4551871"/>
            <a:ext cx="2514600" cy="879764"/>
          </a:xfrm>
          <a:prstGeom prst="rect">
            <a:avLst/>
          </a:prstGeom>
          <a:noFill/>
          <a:ln cap="flat">
            <a:noFill/>
          </a:ln>
        </p:spPr>
      </p:pic>
      <p:cxnSp>
        <p:nvCxnSpPr>
          <p:cNvPr id="12" name="Conector reto 11">
            <a:extLst>
              <a:ext uri="{FF2B5EF4-FFF2-40B4-BE49-F238E27FC236}">
                <a16:creationId xmlns:a16="http://schemas.microsoft.com/office/drawing/2014/main" id="{E7E1F166-6F0F-406B-B3F9-262949E58097}"/>
              </a:ext>
            </a:extLst>
          </p:cNvPr>
          <p:cNvCxnSpPr>
            <a:cxnSpLocks/>
          </p:cNvCxnSpPr>
          <p:nvPr userDrawn="1"/>
        </p:nvCxnSpPr>
        <p:spPr>
          <a:xfrm>
            <a:off x="3460250" y="3367143"/>
            <a:ext cx="0" cy="466725"/>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6C606897-48F2-4254-A561-B55535DA3D60}"/>
              </a:ext>
            </a:extLst>
          </p:cNvPr>
          <p:cNvSpPr txBox="1"/>
          <p:nvPr userDrawn="1"/>
        </p:nvSpPr>
        <p:spPr>
          <a:xfrm>
            <a:off x="4301476" y="3268143"/>
            <a:ext cx="3603928" cy="646331"/>
          </a:xfrm>
          <a:prstGeom prst="rect">
            <a:avLst/>
          </a:prstGeom>
          <a:noFill/>
        </p:spPr>
        <p:txBody>
          <a:bodyPr wrap="square" rtlCol="0">
            <a:spAutoFit/>
          </a:bodyPr>
          <a:lstStyle/>
          <a:p>
            <a:pPr algn="ctr"/>
            <a:r>
              <a:rPr lang="pt-BR" dirty="0">
                <a:solidFill>
                  <a:srgbClr val="405965"/>
                </a:solidFill>
                <a:latin typeface="Isidora SemiBold" panose="00000700000000000000" pitchFamily="50" charset="0"/>
              </a:rPr>
              <a:t>SECRETARIA DO </a:t>
            </a:r>
            <a:r>
              <a:rPr lang="pt-BR" dirty="0">
                <a:solidFill>
                  <a:srgbClr val="405965"/>
                </a:solidFill>
                <a:latin typeface="Isidora Bold" panose="00000800000000000000" pitchFamily="50" charset="0"/>
              </a:rPr>
              <a:t>DESENVOLVIMENTO AGRÁRIO</a:t>
            </a:r>
          </a:p>
        </p:txBody>
      </p:sp>
      <p:sp>
        <p:nvSpPr>
          <p:cNvPr id="17" name="Retângulo 16">
            <a:extLst>
              <a:ext uri="{FF2B5EF4-FFF2-40B4-BE49-F238E27FC236}">
                <a16:creationId xmlns:a16="http://schemas.microsoft.com/office/drawing/2014/main" id="{22C82F83-9998-438C-AE41-1E9847008ED8}"/>
              </a:ext>
            </a:extLst>
          </p:cNvPr>
          <p:cNvSpPr/>
          <p:nvPr userDrawn="1"/>
        </p:nvSpPr>
        <p:spPr>
          <a:xfrm>
            <a:off x="3133224" y="2242176"/>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noFill/>
              </a:ln>
              <a:noFill/>
            </a:endParaRPr>
          </a:p>
        </p:txBody>
      </p:sp>
      <p:sp>
        <p:nvSpPr>
          <p:cNvPr id="19" name="CaixaDeTexto 18">
            <a:extLst>
              <a:ext uri="{FF2B5EF4-FFF2-40B4-BE49-F238E27FC236}">
                <a16:creationId xmlns:a16="http://schemas.microsoft.com/office/drawing/2014/main" id="{30FAE121-CE63-46C1-83A1-1D8746DBF4C6}"/>
              </a:ext>
            </a:extLst>
          </p:cNvPr>
          <p:cNvSpPr txBox="1"/>
          <p:nvPr userDrawn="1"/>
        </p:nvSpPr>
        <p:spPr>
          <a:xfrm>
            <a:off x="6398712" y="3098057"/>
            <a:ext cx="295275" cy="369332"/>
          </a:xfrm>
          <a:prstGeom prst="rect">
            <a:avLst/>
          </a:prstGeom>
          <a:noFill/>
        </p:spPr>
        <p:txBody>
          <a:bodyPr wrap="square" rtlCol="0" anchor="b">
            <a:spAutoFit/>
          </a:bodyPr>
          <a:lstStyle/>
          <a:p>
            <a:r>
              <a:rPr lang="pt-BR" dirty="0">
                <a:ln>
                  <a:noFill/>
                </a:ln>
                <a:noFill/>
                <a:latin typeface="Geomanist Black" panose="02000503040000020004" pitchFamily="50" charset="0"/>
              </a:rPr>
              <a:t>G</a:t>
            </a:r>
          </a:p>
        </p:txBody>
      </p:sp>
      <p:cxnSp>
        <p:nvCxnSpPr>
          <p:cNvPr id="7" name="Conector reto 6">
            <a:extLst>
              <a:ext uri="{FF2B5EF4-FFF2-40B4-BE49-F238E27FC236}">
                <a16:creationId xmlns:a16="http://schemas.microsoft.com/office/drawing/2014/main" id="{C47B637D-4AFF-427A-BD0B-652A9307CA58}"/>
              </a:ext>
            </a:extLst>
          </p:cNvPr>
          <p:cNvCxnSpPr/>
          <p:nvPr userDrawn="1"/>
        </p:nvCxnSpPr>
        <p:spPr>
          <a:xfrm>
            <a:off x="4965466" y="2426547"/>
            <a:ext cx="0" cy="1621631"/>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id="{FC71CDD1-6853-43CE-9400-2F918FCFC4B1}"/>
              </a:ext>
            </a:extLst>
          </p:cNvPr>
          <p:cNvCxnSpPr/>
          <p:nvPr userDrawn="1"/>
        </p:nvCxnSpPr>
        <p:spPr>
          <a:xfrm>
            <a:off x="5067300" y="3781425"/>
            <a:ext cx="371475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C7EA860E-7385-4CA6-94E2-A79F03927526}"/>
              </a:ext>
            </a:extLst>
          </p:cNvPr>
          <p:cNvCxnSpPr/>
          <p:nvPr userDrawn="1"/>
        </p:nvCxnSpPr>
        <p:spPr>
          <a:xfrm>
            <a:off x="5067300" y="4498975"/>
            <a:ext cx="371475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0" name="Imagem 19">
            <a:extLst>
              <a:ext uri="{FF2B5EF4-FFF2-40B4-BE49-F238E27FC236}">
                <a16:creationId xmlns:a16="http://schemas.microsoft.com/office/drawing/2014/main" id="{8484AAB1-173B-49B9-9F72-6ECCC4124C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54737" y="82715"/>
            <a:ext cx="4482526" cy="3212478"/>
          </a:xfrm>
          <a:prstGeom prst="rect">
            <a:avLst/>
          </a:prstGeom>
        </p:spPr>
      </p:pic>
    </p:spTree>
    <p:extLst>
      <p:ext uri="{BB962C8B-B14F-4D97-AF65-F5344CB8AC3E}">
        <p14:creationId xmlns:p14="http://schemas.microsoft.com/office/powerpoint/2010/main" val="2885573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Fim da apresentação - Horizontal">
    <p:spTree>
      <p:nvGrpSpPr>
        <p:cNvPr id="1" name=""/>
        <p:cNvGrpSpPr/>
        <p:nvPr/>
      </p:nvGrpSpPr>
      <p:grpSpPr>
        <a:xfrm>
          <a:off x="0" y="0"/>
          <a:ext cx="0" cy="0"/>
          <a:chOff x="0" y="0"/>
          <a:chExt cx="0" cy="0"/>
        </a:xfrm>
      </p:grpSpPr>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dirty="0"/>
          </a:p>
        </p:txBody>
      </p:sp>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grpSp>
        <p:nvGrpSpPr>
          <p:cNvPr id="9" name="Agrupar 8">
            <a:extLst>
              <a:ext uri="{FF2B5EF4-FFF2-40B4-BE49-F238E27FC236}">
                <a16:creationId xmlns:a16="http://schemas.microsoft.com/office/drawing/2014/main" id="{F1F9483D-AEC5-4551-B091-9483AE9D5FD5}"/>
              </a:ext>
            </a:extLst>
          </p:cNvPr>
          <p:cNvGrpSpPr/>
          <p:nvPr userDrawn="1"/>
        </p:nvGrpSpPr>
        <p:grpSpPr>
          <a:xfrm>
            <a:off x="0" y="0"/>
            <a:ext cx="12192000" cy="6858000"/>
            <a:chOff x="0" y="0"/>
            <a:chExt cx="12192000" cy="6858000"/>
          </a:xfrm>
        </p:grpSpPr>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5B576597-C79B-4DBC-BF42-C48172014776}"/>
                </a:ext>
              </a:extLst>
            </p:cNvPr>
            <p:cNvSpPr/>
            <p:nvPr userDrawn="1"/>
          </p:nvSpPr>
          <p:spPr>
            <a:xfrm>
              <a:off x="4307080" y="2401368"/>
              <a:ext cx="3846320" cy="1222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2" name="Conector reto 11">
            <a:extLst>
              <a:ext uri="{FF2B5EF4-FFF2-40B4-BE49-F238E27FC236}">
                <a16:creationId xmlns:a16="http://schemas.microsoft.com/office/drawing/2014/main" id="{E7E1F166-6F0F-406B-B3F9-262949E58097}"/>
              </a:ext>
            </a:extLst>
          </p:cNvPr>
          <p:cNvCxnSpPr>
            <a:cxnSpLocks/>
          </p:cNvCxnSpPr>
          <p:nvPr userDrawn="1"/>
        </p:nvCxnSpPr>
        <p:spPr>
          <a:xfrm>
            <a:off x="5514975" y="4123419"/>
            <a:ext cx="0" cy="466725"/>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720F8C29-F35F-4821-AA62-644643371F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9916" y="2420418"/>
            <a:ext cx="5781617" cy="2033202"/>
          </a:xfrm>
          <a:prstGeom prst="rect">
            <a:avLst/>
          </a:prstGeom>
        </p:spPr>
      </p:pic>
      <p:sp>
        <p:nvSpPr>
          <p:cNvPr id="16" name="CaixaDeTexto 15">
            <a:extLst>
              <a:ext uri="{FF2B5EF4-FFF2-40B4-BE49-F238E27FC236}">
                <a16:creationId xmlns:a16="http://schemas.microsoft.com/office/drawing/2014/main" id="{6C606897-48F2-4254-A561-B55535DA3D60}"/>
              </a:ext>
            </a:extLst>
          </p:cNvPr>
          <p:cNvSpPr txBox="1"/>
          <p:nvPr userDrawn="1"/>
        </p:nvSpPr>
        <p:spPr>
          <a:xfrm>
            <a:off x="2810209" y="2975354"/>
            <a:ext cx="2478282" cy="923330"/>
          </a:xfrm>
          <a:prstGeom prst="rect">
            <a:avLst/>
          </a:prstGeom>
          <a:noFill/>
          <a:ln>
            <a:noFill/>
          </a:ln>
        </p:spPr>
        <p:txBody>
          <a:bodyPr wrap="square" rtlCol="0">
            <a:spAutoFit/>
          </a:bodyPr>
          <a:lstStyle/>
          <a:p>
            <a:pPr algn="r"/>
            <a:r>
              <a:rPr lang="pt-BR" dirty="0">
                <a:solidFill>
                  <a:srgbClr val="405965"/>
                </a:solidFill>
                <a:latin typeface="Isidora SemiBold" panose="00000700000000000000" pitchFamily="50" charset="0"/>
              </a:rPr>
              <a:t>SECRETARIA DO </a:t>
            </a:r>
            <a:r>
              <a:rPr lang="pt-BR" dirty="0">
                <a:solidFill>
                  <a:srgbClr val="405965"/>
                </a:solidFill>
                <a:latin typeface="Isidora Bold" panose="00000800000000000000" pitchFamily="50" charset="0"/>
              </a:rPr>
              <a:t>DESENVOLVIMENTO AGRÁRIO</a:t>
            </a:r>
          </a:p>
        </p:txBody>
      </p:sp>
      <p:sp>
        <p:nvSpPr>
          <p:cNvPr id="17" name="Retângulo 16">
            <a:extLst>
              <a:ext uri="{FF2B5EF4-FFF2-40B4-BE49-F238E27FC236}">
                <a16:creationId xmlns:a16="http://schemas.microsoft.com/office/drawing/2014/main" id="{22C82F83-9998-438C-AE41-1E9847008ED8}"/>
              </a:ext>
            </a:extLst>
          </p:cNvPr>
          <p:cNvSpPr/>
          <p:nvPr userDrawn="1"/>
        </p:nvSpPr>
        <p:spPr>
          <a:xfrm>
            <a:off x="5187949" y="2998452"/>
            <a:ext cx="282575" cy="2825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794066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Fim da apresentação - Gov. CE">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587A5AA-7B44-4A60-9CB5-376BF15879B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3" name="Espaço Reservado para Rodapé 2">
            <a:extLst>
              <a:ext uri="{FF2B5EF4-FFF2-40B4-BE49-F238E27FC236}">
                <a16:creationId xmlns:a16="http://schemas.microsoft.com/office/drawing/2014/main" id="{F10B4B5A-1BF1-4526-B5E5-5442B82EB9C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25E59-9C83-4645-A5D5-3888B150BAE0}"/>
              </a:ext>
            </a:extLst>
          </p:cNvPr>
          <p:cNvSpPr>
            <a:spLocks noGrp="1"/>
          </p:cNvSpPr>
          <p:nvPr>
            <p:ph type="sldNum" sz="quarter" idx="12"/>
          </p:nvPr>
        </p:nvSpPr>
        <p:spPr/>
        <p:txBody>
          <a:bodyPr/>
          <a:lstStyle/>
          <a:p>
            <a:fld id="{FD17EA76-BEC1-48B7-9E5D-8A61CBDB7419}" type="slidenum">
              <a:rPr lang="pt-BR" smtClean="0"/>
              <a:t>‹nº›</a:t>
            </a:fld>
            <a:endParaRPr lang="pt-BR"/>
          </a:p>
        </p:txBody>
      </p:sp>
      <p:pic>
        <p:nvPicPr>
          <p:cNvPr id="6" name="Imagem 5">
            <a:extLst>
              <a:ext uri="{FF2B5EF4-FFF2-40B4-BE49-F238E27FC236}">
                <a16:creationId xmlns:a16="http://schemas.microsoft.com/office/drawing/2014/main" id="{63EFB8F7-6A9F-4A09-BC01-37C5CC6651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B4625A38-D58D-4BFC-9A0C-007CB846B6C0}"/>
              </a:ext>
            </a:extLst>
          </p:cNvPr>
          <p:cNvSpPr/>
          <p:nvPr userDrawn="1"/>
        </p:nvSpPr>
        <p:spPr>
          <a:xfrm>
            <a:off x="4248150" y="2362200"/>
            <a:ext cx="4114800" cy="1304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39E9F156-AD37-4336-915B-6394DD88FC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9983" y="2419350"/>
            <a:ext cx="5781617" cy="2033202"/>
          </a:xfrm>
          <a:prstGeom prst="rect">
            <a:avLst/>
          </a:prstGeom>
        </p:spPr>
      </p:pic>
    </p:spTree>
    <p:extLst>
      <p:ext uri="{BB962C8B-B14F-4D97-AF65-F5344CB8AC3E}">
        <p14:creationId xmlns:p14="http://schemas.microsoft.com/office/powerpoint/2010/main" val="33466747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E7BB1-41E9-4DCF-9306-9BBA763A4291}"/>
              </a:ext>
            </a:extLst>
          </p:cNvPr>
          <p:cNvSpPr>
            <a:spLocks noGrp="1"/>
          </p:cNvSpPr>
          <p:nvPr>
            <p:ph type="title" hasCustomPrompt="1"/>
          </p:nvPr>
        </p:nvSpPr>
        <p:spPr>
          <a:xfrm>
            <a:off x="838200" y="295275"/>
            <a:ext cx="9582150" cy="914400"/>
          </a:xfrm>
        </p:spPr>
        <p:txBody>
          <a:bodyPr>
            <a:noAutofit/>
          </a:bodyPr>
          <a:lstStyle>
            <a:lvl1pPr>
              <a:defRPr sz="3600">
                <a:solidFill>
                  <a:srgbClr val="4EBA65"/>
                </a:solidFill>
              </a:defRPr>
            </a:lvl1pPr>
          </a:lstStyle>
          <a:p>
            <a:r>
              <a:rPr lang="pt-BR" dirty="0"/>
              <a:t>Clique para adicionar o título do slide</a:t>
            </a:r>
          </a:p>
        </p:txBody>
      </p:sp>
      <p:sp>
        <p:nvSpPr>
          <p:cNvPr id="3" name="Espaço Reservado para Conteúdo 2">
            <a:extLst>
              <a:ext uri="{FF2B5EF4-FFF2-40B4-BE49-F238E27FC236}">
                <a16:creationId xmlns:a16="http://schemas.microsoft.com/office/drawing/2014/main" id="{F5EE5A3F-44EA-44B3-B801-88638094E1CB}"/>
              </a:ext>
            </a:extLst>
          </p:cNvPr>
          <p:cNvSpPr>
            <a:spLocks noGrp="1"/>
          </p:cNvSpPr>
          <p:nvPr>
            <p:ph idx="1" hasCustomPrompt="1"/>
          </p:nvPr>
        </p:nvSpPr>
        <p:spPr>
          <a:xfrm>
            <a:off x="838200" y="1476375"/>
            <a:ext cx="9582150" cy="4645025"/>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adicionar o conteúdo do slide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94D72A61-B1BF-4EBA-AE01-2BE65CB19C03}"/>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BA13553-5E90-4D08-9159-0EC91BA216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A87013-70ED-4F8F-B5E7-C06A4DA8C78E}"/>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9" name="Retângulo 8">
            <a:extLst>
              <a:ext uri="{FF2B5EF4-FFF2-40B4-BE49-F238E27FC236}">
                <a16:creationId xmlns:a16="http://schemas.microsoft.com/office/drawing/2014/main" id="{AD4210FB-2E17-4655-8BB3-BAAFC46DE237}"/>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68314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6869E-DEA3-4B21-9154-2F5072A116C1}"/>
              </a:ext>
            </a:extLst>
          </p:cNvPr>
          <p:cNvSpPr>
            <a:spLocks noGrp="1"/>
          </p:cNvSpPr>
          <p:nvPr>
            <p:ph type="title" hasCustomPrompt="1"/>
          </p:nvPr>
        </p:nvSpPr>
        <p:spPr>
          <a:xfrm>
            <a:off x="831850" y="1709738"/>
            <a:ext cx="10515600" cy="2852737"/>
          </a:xfrm>
        </p:spPr>
        <p:txBody>
          <a:bodyPr anchor="b"/>
          <a:lstStyle>
            <a:lvl1pPr>
              <a:defRPr sz="6000">
                <a:solidFill>
                  <a:srgbClr val="4EBA65"/>
                </a:solidFill>
              </a:defRPr>
            </a:lvl1pPr>
          </a:lstStyle>
          <a:p>
            <a:r>
              <a:rPr lang="pt-BR" dirty="0"/>
              <a:t>Clique para adicionar o título da seção</a:t>
            </a:r>
          </a:p>
        </p:txBody>
      </p:sp>
      <p:sp>
        <p:nvSpPr>
          <p:cNvPr id="3" name="Espaço Reservado para Texto 2">
            <a:extLst>
              <a:ext uri="{FF2B5EF4-FFF2-40B4-BE49-F238E27FC236}">
                <a16:creationId xmlns:a16="http://schemas.microsoft.com/office/drawing/2014/main" id="{20E4A46A-E669-4C43-8D17-F948F70DDB2D}"/>
              </a:ext>
            </a:extLst>
          </p:cNvPr>
          <p:cNvSpPr>
            <a:spLocks noGrp="1"/>
          </p:cNvSpPr>
          <p:nvPr>
            <p:ph type="body" idx="1" hasCustomPrompt="1"/>
          </p:nvPr>
        </p:nvSpPr>
        <p:spPr>
          <a:xfrm>
            <a:off x="831850" y="4589463"/>
            <a:ext cx="10515600" cy="1500187"/>
          </a:xfrm>
        </p:spPr>
        <p:txBody>
          <a:bodyPr/>
          <a:lstStyle>
            <a:lvl1pPr marL="0" indent="0">
              <a:buNone/>
              <a:defRPr sz="2400">
                <a:solidFill>
                  <a:srgbClr val="FFDE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adicionar o subtítulo da seção</a:t>
            </a:r>
          </a:p>
        </p:txBody>
      </p:sp>
      <p:sp>
        <p:nvSpPr>
          <p:cNvPr id="4" name="Espaço Reservado para Data 3">
            <a:extLst>
              <a:ext uri="{FF2B5EF4-FFF2-40B4-BE49-F238E27FC236}">
                <a16:creationId xmlns:a16="http://schemas.microsoft.com/office/drawing/2014/main" id="{4CE4A4BC-5C85-4860-B007-A57B1DEAFAD9}"/>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E079633A-71A1-4073-82BE-779A84245E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90EDDC1-69D4-4400-B7D6-18D1450AD3C8}"/>
              </a:ext>
            </a:extLst>
          </p:cNvPr>
          <p:cNvSpPr>
            <a:spLocks noGrp="1"/>
          </p:cNvSpPr>
          <p:nvPr>
            <p:ph type="sldNum" sz="quarter" idx="12"/>
          </p:nvPr>
        </p:nvSpPr>
        <p:spPr/>
        <p:txBody>
          <a:bodyPr/>
          <a:lstStyle/>
          <a:p>
            <a:fld id="{FD17EA76-BEC1-48B7-9E5D-8A61CBDB7419}" type="slidenum">
              <a:rPr lang="pt-BR" smtClean="0"/>
              <a:t>‹nº›</a:t>
            </a:fld>
            <a:endParaRPr lang="pt-BR"/>
          </a:p>
        </p:txBody>
      </p:sp>
    </p:spTree>
    <p:extLst>
      <p:ext uri="{BB962C8B-B14F-4D97-AF65-F5344CB8AC3E}">
        <p14:creationId xmlns:p14="http://schemas.microsoft.com/office/powerpoint/2010/main" val="14351958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902A5-0016-4BD8-A6F6-CEF5BBE90BC6}"/>
              </a:ext>
            </a:extLst>
          </p:cNvPr>
          <p:cNvSpPr>
            <a:spLocks noGrp="1"/>
          </p:cNvSpPr>
          <p:nvPr>
            <p:ph type="title"/>
          </p:nvPr>
        </p:nvSpPr>
        <p:spPr/>
        <p:txBody>
          <a:bodyPr/>
          <a:lstStyle>
            <a:lvl1pPr>
              <a:lnSpc>
                <a:spcPct val="100000"/>
              </a:lnSpc>
              <a:defRPr>
                <a:solidFill>
                  <a:srgbClr val="4EBA65"/>
                </a:solidFill>
              </a:defRPr>
            </a:lvl1pPr>
          </a:lstStyle>
          <a:p>
            <a:endParaRPr lang="pt-BR" dirty="0"/>
          </a:p>
        </p:txBody>
      </p:sp>
      <p:sp>
        <p:nvSpPr>
          <p:cNvPr id="3" name="Espaço Reservado para Conteúdo 2">
            <a:extLst>
              <a:ext uri="{FF2B5EF4-FFF2-40B4-BE49-F238E27FC236}">
                <a16:creationId xmlns:a16="http://schemas.microsoft.com/office/drawing/2014/main" id="{D321C1AD-7316-42B8-9141-88BA12CC0CF3}"/>
              </a:ext>
            </a:extLst>
          </p:cNvPr>
          <p:cNvSpPr>
            <a:spLocks noGrp="1"/>
          </p:cNvSpPr>
          <p:nvPr>
            <p:ph sz="half" idx="1"/>
          </p:nvPr>
        </p:nvSpPr>
        <p:spPr>
          <a:xfrm>
            <a:off x="838200" y="1825625"/>
            <a:ext cx="5181600" cy="435133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a:extLst>
              <a:ext uri="{FF2B5EF4-FFF2-40B4-BE49-F238E27FC236}">
                <a16:creationId xmlns:a16="http://schemas.microsoft.com/office/drawing/2014/main" id="{C7076C5A-EF31-4F86-B02D-61ED75248D05}"/>
              </a:ext>
            </a:extLst>
          </p:cNvPr>
          <p:cNvSpPr>
            <a:spLocks noGrp="1"/>
          </p:cNvSpPr>
          <p:nvPr>
            <p:ph sz="half" idx="2"/>
          </p:nvPr>
        </p:nvSpPr>
        <p:spPr>
          <a:xfrm>
            <a:off x="6172200" y="1825625"/>
            <a:ext cx="5181600" cy="435133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Data 4">
            <a:extLst>
              <a:ext uri="{FF2B5EF4-FFF2-40B4-BE49-F238E27FC236}">
                <a16:creationId xmlns:a16="http://schemas.microsoft.com/office/drawing/2014/main" id="{8C4D272C-9B76-486E-B61F-51395DB4C324}"/>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6" name="Espaço Reservado para Rodapé 5">
            <a:extLst>
              <a:ext uri="{FF2B5EF4-FFF2-40B4-BE49-F238E27FC236}">
                <a16:creationId xmlns:a16="http://schemas.microsoft.com/office/drawing/2014/main" id="{6118607D-D1D6-4E05-A90B-F46FEAC42A3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C12FC22-416C-41AD-BB92-0094557CF0DD}"/>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8" name="Retângulo 7">
            <a:extLst>
              <a:ext uri="{FF2B5EF4-FFF2-40B4-BE49-F238E27FC236}">
                <a16:creationId xmlns:a16="http://schemas.microsoft.com/office/drawing/2014/main" id="{A3DD90EE-E83B-4540-A9E8-B5E02E7F607F}"/>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61303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DE010-6A2B-4431-91FF-3DDCBC1DF841}"/>
              </a:ext>
            </a:extLst>
          </p:cNvPr>
          <p:cNvSpPr>
            <a:spLocks noGrp="1"/>
          </p:cNvSpPr>
          <p:nvPr>
            <p:ph type="title"/>
          </p:nvPr>
        </p:nvSpPr>
        <p:spPr>
          <a:xfrm>
            <a:off x="839788" y="365125"/>
            <a:ext cx="10515600" cy="1325563"/>
          </a:xfrm>
        </p:spPr>
        <p:txBody>
          <a:bodyPr/>
          <a:lstStyle>
            <a:lvl1pPr>
              <a:defRPr>
                <a:solidFill>
                  <a:srgbClr val="4EBA65"/>
                </a:solidFill>
              </a:defRPr>
            </a:lvl1pPr>
          </a:lstStyle>
          <a:p>
            <a:endParaRPr lang="pt-BR" dirty="0"/>
          </a:p>
        </p:txBody>
      </p:sp>
      <p:sp>
        <p:nvSpPr>
          <p:cNvPr id="3" name="Espaço Reservado para Texto 2">
            <a:extLst>
              <a:ext uri="{FF2B5EF4-FFF2-40B4-BE49-F238E27FC236}">
                <a16:creationId xmlns:a16="http://schemas.microsoft.com/office/drawing/2014/main" id="{35FA7643-2889-4CE4-9006-722B26DAB7C1}"/>
              </a:ext>
            </a:extLst>
          </p:cNvPr>
          <p:cNvSpPr>
            <a:spLocks noGrp="1"/>
          </p:cNvSpPr>
          <p:nvPr>
            <p:ph type="body" idx="1"/>
          </p:nvPr>
        </p:nvSpPr>
        <p:spPr>
          <a:xfrm>
            <a:off x="839788" y="1681163"/>
            <a:ext cx="5157787" cy="823912"/>
          </a:xfrm>
        </p:spPr>
        <p:txBody>
          <a:bodyPr anchor="b"/>
          <a:lstStyle>
            <a:lvl1pPr marL="0" indent="0">
              <a:lnSpc>
                <a:spcPct val="100000"/>
              </a:lnSpc>
              <a:buNone/>
              <a:defRPr sz="2400" b="1">
                <a:solidFill>
                  <a:srgbClr val="4059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Clique para editar os estilos de texto Mestres</a:t>
            </a:r>
          </a:p>
        </p:txBody>
      </p:sp>
      <p:sp>
        <p:nvSpPr>
          <p:cNvPr id="4" name="Espaço Reservado para Conteúdo 3">
            <a:extLst>
              <a:ext uri="{FF2B5EF4-FFF2-40B4-BE49-F238E27FC236}">
                <a16:creationId xmlns:a16="http://schemas.microsoft.com/office/drawing/2014/main" id="{B0A49ED4-18D6-4084-B5B3-7D3FD5B8087B}"/>
              </a:ext>
            </a:extLst>
          </p:cNvPr>
          <p:cNvSpPr>
            <a:spLocks noGrp="1"/>
          </p:cNvSpPr>
          <p:nvPr>
            <p:ph sz="half" idx="2"/>
          </p:nvPr>
        </p:nvSpPr>
        <p:spPr>
          <a:xfrm>
            <a:off x="839788" y="2505075"/>
            <a:ext cx="5157787" cy="368458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7C1A99D-9B4F-47AB-A8CE-34360AE71398}"/>
              </a:ext>
            </a:extLst>
          </p:cNvPr>
          <p:cNvSpPr>
            <a:spLocks noGrp="1"/>
          </p:cNvSpPr>
          <p:nvPr>
            <p:ph type="body" sz="quarter" idx="3"/>
          </p:nvPr>
        </p:nvSpPr>
        <p:spPr>
          <a:xfrm>
            <a:off x="6172200" y="1681163"/>
            <a:ext cx="5183188" cy="823912"/>
          </a:xfrm>
        </p:spPr>
        <p:txBody>
          <a:bodyPr anchor="b"/>
          <a:lstStyle>
            <a:lvl1pPr marL="0" indent="0">
              <a:lnSpc>
                <a:spcPct val="100000"/>
              </a:lnSpc>
              <a:buNone/>
              <a:defRPr sz="2400" b="1">
                <a:solidFill>
                  <a:srgbClr val="40596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503D7C-E421-4D85-95FD-888A09FDE9F1}"/>
              </a:ext>
            </a:extLst>
          </p:cNvPr>
          <p:cNvSpPr>
            <a:spLocks noGrp="1"/>
          </p:cNvSpPr>
          <p:nvPr>
            <p:ph sz="quarter" idx="4"/>
          </p:nvPr>
        </p:nvSpPr>
        <p:spPr>
          <a:xfrm>
            <a:off x="6172200" y="2505075"/>
            <a:ext cx="5183188" cy="3684588"/>
          </a:xfrm>
        </p:spPr>
        <p:txBody>
          <a:bodyPr/>
          <a:lstStyle>
            <a:lvl1pPr>
              <a:lnSpc>
                <a:spcPct val="100000"/>
              </a:lnSpc>
              <a:defRPr>
                <a:solidFill>
                  <a:srgbClr val="405965"/>
                </a:solidFill>
              </a:defRPr>
            </a:lvl1pPr>
            <a:lvl2pPr>
              <a:lnSpc>
                <a:spcPct val="100000"/>
              </a:lnSpc>
              <a:defRPr>
                <a:solidFill>
                  <a:srgbClr val="405965"/>
                </a:solidFill>
              </a:defRPr>
            </a:lvl2pPr>
            <a:lvl3pPr>
              <a:lnSpc>
                <a:spcPct val="100000"/>
              </a:lnSpc>
              <a:defRPr>
                <a:solidFill>
                  <a:srgbClr val="405965"/>
                </a:solidFill>
              </a:defRPr>
            </a:lvl3pPr>
            <a:lvl4pPr>
              <a:lnSpc>
                <a:spcPct val="100000"/>
              </a:lnSpc>
              <a:defRPr>
                <a:solidFill>
                  <a:srgbClr val="405965"/>
                </a:solidFill>
              </a:defRPr>
            </a:lvl4pPr>
            <a:lvl5pPr>
              <a:lnSpc>
                <a:spcPct val="100000"/>
              </a:lnSpc>
              <a:defRPr>
                <a:solidFill>
                  <a:srgbClr val="405965"/>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63CCD91-CBA3-4C28-BE6D-651F7BF3A3EA}"/>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8" name="Espaço Reservado para Rodapé 7">
            <a:extLst>
              <a:ext uri="{FF2B5EF4-FFF2-40B4-BE49-F238E27FC236}">
                <a16:creationId xmlns:a16="http://schemas.microsoft.com/office/drawing/2014/main" id="{8FAF191D-F402-463E-B937-616F4844E3B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4BAD1D1-338E-4681-ACA5-32BEBB0D61D6}"/>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10" name="Retângulo 9">
            <a:extLst>
              <a:ext uri="{FF2B5EF4-FFF2-40B4-BE49-F238E27FC236}">
                <a16:creationId xmlns:a16="http://schemas.microsoft.com/office/drawing/2014/main" id="{1F15A3FC-1B92-4A34-97A6-01F67225477D}"/>
              </a:ext>
            </a:extLst>
          </p:cNvPr>
          <p:cNvSpPr/>
          <p:nvPr userDrawn="1"/>
        </p:nvSpPr>
        <p:spPr>
          <a:xfrm>
            <a:off x="3175" y="1476375"/>
            <a:ext cx="549276" cy="3460749"/>
          </a:xfrm>
          <a:prstGeom prst="rect">
            <a:avLst/>
          </a:prstGeom>
          <a:solidFill>
            <a:srgbClr val="4EBA65"/>
          </a:solidFill>
          <a:ln>
            <a:solidFill>
              <a:srgbClr val="4EB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60819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3" name="Espaço Reservado para Data 2">
            <a:extLst>
              <a:ext uri="{FF2B5EF4-FFF2-40B4-BE49-F238E27FC236}">
                <a16:creationId xmlns:a16="http://schemas.microsoft.com/office/drawing/2014/main" id="{A52FEAB6-E66D-4DD1-916D-2E8B44151BFB}"/>
              </a:ext>
            </a:extLst>
          </p:cNvPr>
          <p:cNvSpPr>
            <a:spLocks noGrp="1"/>
          </p:cNvSpPr>
          <p:nvPr>
            <p:ph type="dt" sz="half" idx="10"/>
          </p:nvPr>
        </p:nvSpPr>
        <p:spPr/>
        <p:txBody>
          <a:bodyPr/>
          <a:lstStyle/>
          <a:p>
            <a:fld id="{DB413030-7CFC-4B6B-8596-10586490196C}" type="datetimeFigureOut">
              <a:rPr lang="pt-BR" smtClean="0"/>
              <a:t>20/12/2022</a:t>
            </a:fld>
            <a:endParaRPr lang="pt-BR"/>
          </a:p>
        </p:txBody>
      </p:sp>
      <p:sp>
        <p:nvSpPr>
          <p:cNvPr id="4" name="Espaço Reservado para Rodapé 3">
            <a:extLst>
              <a:ext uri="{FF2B5EF4-FFF2-40B4-BE49-F238E27FC236}">
                <a16:creationId xmlns:a16="http://schemas.microsoft.com/office/drawing/2014/main" id="{9BA10A2B-9312-419F-A8B5-4D95E30DE97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C96BE5B-EC62-434E-8BE9-D63DBE978FCA}"/>
              </a:ext>
            </a:extLst>
          </p:cNvPr>
          <p:cNvSpPr>
            <a:spLocks noGrp="1"/>
          </p:cNvSpPr>
          <p:nvPr>
            <p:ph type="sldNum" sz="quarter" idx="12"/>
          </p:nvPr>
        </p:nvSpPr>
        <p:spPr/>
        <p:txBody>
          <a:bodyPr/>
          <a:lstStyle/>
          <a:p>
            <a:fld id="{FD17EA76-BEC1-48B7-9E5D-8A61CBDB7419}" type="slidenum">
              <a:rPr lang="pt-BR" smtClean="0"/>
              <a:t>‹nº›</a:t>
            </a:fld>
            <a:endParaRPr lang="pt-BR"/>
          </a:p>
        </p:txBody>
      </p:sp>
      <p:sp>
        <p:nvSpPr>
          <p:cNvPr id="6" name="Título 1">
            <a:extLst>
              <a:ext uri="{FF2B5EF4-FFF2-40B4-BE49-F238E27FC236}">
                <a16:creationId xmlns:a16="http://schemas.microsoft.com/office/drawing/2014/main" id="{F1562D10-FA3B-451A-9C93-6D3230B6625D}"/>
              </a:ext>
            </a:extLst>
          </p:cNvPr>
          <p:cNvSpPr>
            <a:spLocks noGrp="1"/>
          </p:cNvSpPr>
          <p:nvPr>
            <p:ph type="title" hasCustomPrompt="1"/>
          </p:nvPr>
        </p:nvSpPr>
        <p:spPr>
          <a:xfrm>
            <a:off x="838200" y="295275"/>
            <a:ext cx="9582150" cy="914400"/>
          </a:xfrm>
        </p:spPr>
        <p:txBody>
          <a:bodyPr>
            <a:noAutofit/>
          </a:bodyPr>
          <a:lstStyle>
            <a:lvl1pPr>
              <a:defRPr sz="3600">
                <a:solidFill>
                  <a:srgbClr val="4EBA65"/>
                </a:solidFill>
              </a:defRPr>
            </a:lvl1pPr>
          </a:lstStyle>
          <a:p>
            <a:r>
              <a:rPr lang="pt-BR" dirty="0"/>
              <a:t>Clique para adicionar o título do slide</a:t>
            </a:r>
          </a:p>
        </p:txBody>
      </p:sp>
    </p:spTree>
    <p:extLst>
      <p:ext uri="{BB962C8B-B14F-4D97-AF65-F5344CB8AC3E}">
        <p14:creationId xmlns:p14="http://schemas.microsoft.com/office/powerpoint/2010/main" val="32763775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2.emf"/><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image" Target="../media/image16.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1.emf"/><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19EE243-2163-4710-9906-668ED31DE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pt-BR" dirty="0"/>
          </a:p>
        </p:txBody>
      </p:sp>
      <p:sp>
        <p:nvSpPr>
          <p:cNvPr id="3" name="Espaço Reservado para Texto 2">
            <a:extLst>
              <a:ext uri="{FF2B5EF4-FFF2-40B4-BE49-F238E27FC236}">
                <a16:creationId xmlns:a16="http://schemas.microsoft.com/office/drawing/2014/main" id="{F71AD3EC-4FAE-49E3-8B27-74145BE57E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4C206AC6-E76B-4801-B7E0-75053B3AA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881ED21A-73C8-41C9-A704-5029C44EB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98615BA-4A6F-4729-A8BE-CC5FFDE5A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7EA76-BEC1-48B7-9E5D-8A61CBDB7419}" type="slidenum">
              <a:rPr lang="pt-BR" smtClean="0"/>
              <a:t>‹nº›</a:t>
            </a:fld>
            <a:endParaRPr lang="pt-BR"/>
          </a:p>
        </p:txBody>
      </p:sp>
      <p:pic>
        <p:nvPicPr>
          <p:cNvPr id="7" name="Imagem 6">
            <a:extLst>
              <a:ext uri="{FF2B5EF4-FFF2-40B4-BE49-F238E27FC236}">
                <a16:creationId xmlns:a16="http://schemas.microsoft.com/office/drawing/2014/main" id="{E182C679-CE13-405A-958C-3D277A5EAB79}"/>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0744200" y="53769"/>
            <a:ext cx="1390650" cy="503001"/>
          </a:xfrm>
          <a:prstGeom prst="rect">
            <a:avLst/>
          </a:prstGeom>
        </p:spPr>
      </p:pic>
      <p:cxnSp>
        <p:nvCxnSpPr>
          <p:cNvPr id="9" name="Conector reto 8">
            <a:extLst>
              <a:ext uri="{FF2B5EF4-FFF2-40B4-BE49-F238E27FC236}">
                <a16:creationId xmlns:a16="http://schemas.microsoft.com/office/drawing/2014/main" id="{FEFBA7A6-D211-489B-AF74-6C0FFD00F3C0}"/>
              </a:ext>
            </a:extLst>
          </p:cNvPr>
          <p:cNvCxnSpPr>
            <a:cxnSpLocks/>
          </p:cNvCxnSpPr>
          <p:nvPr userDrawn="1"/>
        </p:nvCxnSpPr>
        <p:spPr>
          <a:xfrm>
            <a:off x="0" y="286219"/>
            <a:ext cx="9627079" cy="0"/>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Retângulo 11">
            <a:extLst>
              <a:ext uri="{FF2B5EF4-FFF2-40B4-BE49-F238E27FC236}">
                <a16:creationId xmlns:a16="http://schemas.microsoft.com/office/drawing/2014/main" id="{9B0F7AEE-BB7E-4E5E-B9F7-A022819C472D}"/>
              </a:ext>
            </a:extLst>
          </p:cNvPr>
          <p:cNvSpPr/>
          <p:nvPr userDrawn="1"/>
        </p:nvSpPr>
        <p:spPr>
          <a:xfrm>
            <a:off x="10747964" y="295070"/>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6743A750-14D0-4579-85B9-498845662DDC}"/>
              </a:ext>
            </a:extLst>
          </p:cNvPr>
          <p:cNvSpPr/>
          <p:nvPr userDrawn="1"/>
        </p:nvSpPr>
        <p:spPr>
          <a:xfrm>
            <a:off x="10677909" y="295070"/>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B3B419CC-C45D-4ECC-BDF3-2B4CB67372FE}"/>
              </a:ext>
            </a:extLst>
          </p:cNvPr>
          <p:cNvSpPr/>
          <p:nvPr userDrawn="1"/>
        </p:nvSpPr>
        <p:spPr>
          <a:xfrm>
            <a:off x="10607854" y="295070"/>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2ED3F482-DBE5-4AEA-B77E-C57288252419}"/>
              </a:ext>
            </a:extLst>
          </p:cNvPr>
          <p:cNvSpPr/>
          <p:nvPr userDrawn="1"/>
        </p:nvSpPr>
        <p:spPr>
          <a:xfrm>
            <a:off x="9787289" y="279886"/>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A75F855D-04D3-4463-8484-155BB89D2E28}"/>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0" y="6145320"/>
            <a:ext cx="12192000" cy="712685"/>
          </a:xfrm>
          <a:prstGeom prst="rect">
            <a:avLst/>
          </a:prstGeom>
        </p:spPr>
      </p:pic>
      <p:pic>
        <p:nvPicPr>
          <p:cNvPr id="11" name="Imagem 10">
            <a:extLst>
              <a:ext uri="{FF2B5EF4-FFF2-40B4-BE49-F238E27FC236}">
                <a16:creationId xmlns:a16="http://schemas.microsoft.com/office/drawing/2014/main" id="{E6381F7C-E431-42D2-A082-0FB9DEAB61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05685" y="159683"/>
            <a:ext cx="920150" cy="248580"/>
          </a:xfrm>
          <a:prstGeom prst="rect">
            <a:avLst/>
          </a:prstGeom>
        </p:spPr>
      </p:pic>
    </p:spTree>
    <p:extLst>
      <p:ext uri="{BB962C8B-B14F-4D97-AF65-F5344CB8AC3E}">
        <p14:creationId xmlns:p14="http://schemas.microsoft.com/office/powerpoint/2010/main" val="1430676306"/>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669" r:id="rId3"/>
    <p:sldLayoutId id="2147483662" r:id="rId4"/>
    <p:sldLayoutId id="2147483650" r:id="rId5"/>
    <p:sldLayoutId id="2147483651" r:id="rId6"/>
    <p:sldLayoutId id="2147483652" r:id="rId7"/>
    <p:sldLayoutId id="2147483653" r:id="rId8"/>
    <p:sldLayoutId id="2147483654" r:id="rId9"/>
    <p:sldLayoutId id="2147483715" r:id="rId10"/>
    <p:sldLayoutId id="2147483656" r:id="rId11"/>
    <p:sldLayoutId id="2147483657" r:id="rId12"/>
    <p:sldLayoutId id="2147483670" r:id="rId13"/>
    <p:sldLayoutId id="2147483666" r:id="rId14"/>
    <p:sldLayoutId id="2147483664" r:id="rId15"/>
    <p:sldLayoutId id="2147483717" r:id="rId16"/>
    <p:sldLayoutId id="2147483655" r:id="rId17"/>
    <p:sldLayoutId id="2147483663" r:id="rId18"/>
    <p:sldLayoutId id="2147483665" r:id="rId19"/>
    <p:sldLayoutId id="2147483661" r:id="rId20"/>
    <p:sldLayoutId id="2147483667" r:id="rId21"/>
    <p:sldLayoutId id="2147483668" r:id="rId22"/>
    <p:sldLayoutId id="2147483718" r:id="rId23"/>
    <p:sldLayoutId id="2147483660" r:id="rId24"/>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100000"/>
        </a:lnSpc>
        <a:spcBef>
          <a:spcPct val="0"/>
        </a:spcBef>
        <a:buNone/>
        <a:defRPr sz="4400" kern="1200">
          <a:solidFill>
            <a:srgbClr val="4EBA65"/>
          </a:solidFill>
          <a:latin typeface="Soleto" panose="020B060602020303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05965"/>
          </a:solidFill>
          <a:latin typeface="Soleto" panose="020B060602020303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05965"/>
          </a:solidFill>
          <a:latin typeface="Soleto" panose="020B060602020303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05965"/>
          </a:solidFill>
          <a:latin typeface="Soleto" panose="020B060602020303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05965"/>
          </a:solidFill>
          <a:latin typeface="Soleto" panose="020B060602020303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05965"/>
          </a:solidFill>
          <a:latin typeface="Soleto" panose="020B0606020203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19EE243-2163-4710-9906-668ED31DE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pt-BR" dirty="0"/>
          </a:p>
        </p:txBody>
      </p:sp>
      <p:sp>
        <p:nvSpPr>
          <p:cNvPr id="3" name="Espaço Reservado para Texto 2">
            <a:extLst>
              <a:ext uri="{FF2B5EF4-FFF2-40B4-BE49-F238E27FC236}">
                <a16:creationId xmlns:a16="http://schemas.microsoft.com/office/drawing/2014/main" id="{F71AD3EC-4FAE-49E3-8B27-74145BE57E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4C206AC6-E76B-4801-B7E0-75053B3AAD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13030-7CFC-4B6B-8596-10586490196C}" type="datetimeFigureOut">
              <a:rPr lang="pt-BR" smtClean="0"/>
              <a:t>20/12/2022</a:t>
            </a:fld>
            <a:endParaRPr lang="pt-BR"/>
          </a:p>
        </p:txBody>
      </p:sp>
      <p:sp>
        <p:nvSpPr>
          <p:cNvPr id="5" name="Espaço Reservado para Rodapé 4">
            <a:extLst>
              <a:ext uri="{FF2B5EF4-FFF2-40B4-BE49-F238E27FC236}">
                <a16:creationId xmlns:a16="http://schemas.microsoft.com/office/drawing/2014/main" id="{881ED21A-73C8-41C9-A704-5029C44EB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98615BA-4A6F-4729-A8BE-CC5FFDE5A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7EA76-BEC1-48B7-9E5D-8A61CBDB7419}" type="slidenum">
              <a:rPr lang="pt-BR" smtClean="0"/>
              <a:t>‹nº›</a:t>
            </a:fld>
            <a:endParaRPr lang="pt-BR"/>
          </a:p>
        </p:txBody>
      </p:sp>
      <p:pic>
        <p:nvPicPr>
          <p:cNvPr id="7" name="Imagem 6">
            <a:extLst>
              <a:ext uri="{FF2B5EF4-FFF2-40B4-BE49-F238E27FC236}">
                <a16:creationId xmlns:a16="http://schemas.microsoft.com/office/drawing/2014/main" id="{E182C679-CE13-405A-958C-3D277A5EAB7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744200" y="53769"/>
            <a:ext cx="1390650" cy="503001"/>
          </a:xfrm>
          <a:prstGeom prst="rect">
            <a:avLst/>
          </a:prstGeom>
        </p:spPr>
      </p:pic>
      <p:pic>
        <p:nvPicPr>
          <p:cNvPr id="8" name="Imagem 7">
            <a:extLst>
              <a:ext uri="{FF2B5EF4-FFF2-40B4-BE49-F238E27FC236}">
                <a16:creationId xmlns:a16="http://schemas.microsoft.com/office/drawing/2014/main" id="{1BB3F125-1150-422D-A7F6-DF34DA43BCA5}"/>
              </a:ext>
            </a:extLst>
          </p:cNvPr>
          <p:cNvPicPr>
            <a:picLocks noChangeAspect="1"/>
          </p:cNvPicPr>
          <p:nvPr userDrawn="1"/>
        </p:nvPicPr>
        <p:blipFill>
          <a:blip r:embed="rId25" cstate="email">
            <a:lum/>
            <a:alphaModFix/>
            <a:extLst>
              <a:ext uri="{28A0092B-C50C-407E-A947-70E740481C1C}">
                <a14:useLocalDpi xmlns:a14="http://schemas.microsoft.com/office/drawing/2010/main"/>
              </a:ext>
            </a:extLst>
          </a:blip>
          <a:srcRect/>
          <a:stretch>
            <a:fillRect/>
          </a:stretch>
        </p:blipFill>
        <p:spPr>
          <a:xfrm>
            <a:off x="9806491" y="174409"/>
            <a:ext cx="744213" cy="260372"/>
          </a:xfrm>
          <a:prstGeom prst="rect">
            <a:avLst/>
          </a:prstGeom>
          <a:noFill/>
          <a:ln cap="flat">
            <a:noFill/>
          </a:ln>
        </p:spPr>
      </p:pic>
      <p:cxnSp>
        <p:nvCxnSpPr>
          <p:cNvPr id="9" name="Conector reto 8">
            <a:extLst>
              <a:ext uri="{FF2B5EF4-FFF2-40B4-BE49-F238E27FC236}">
                <a16:creationId xmlns:a16="http://schemas.microsoft.com/office/drawing/2014/main" id="{FEFBA7A6-D211-489B-AF74-6C0FFD00F3C0}"/>
              </a:ext>
            </a:extLst>
          </p:cNvPr>
          <p:cNvCxnSpPr>
            <a:cxnSpLocks/>
          </p:cNvCxnSpPr>
          <p:nvPr userDrawn="1"/>
        </p:nvCxnSpPr>
        <p:spPr>
          <a:xfrm>
            <a:off x="0" y="286219"/>
            <a:ext cx="9720000" cy="0"/>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Retângulo 11">
            <a:extLst>
              <a:ext uri="{FF2B5EF4-FFF2-40B4-BE49-F238E27FC236}">
                <a16:creationId xmlns:a16="http://schemas.microsoft.com/office/drawing/2014/main" id="{9B0F7AEE-BB7E-4E5E-B9F7-A022819C472D}"/>
              </a:ext>
            </a:extLst>
          </p:cNvPr>
          <p:cNvSpPr/>
          <p:nvPr userDrawn="1"/>
        </p:nvSpPr>
        <p:spPr>
          <a:xfrm>
            <a:off x="10747964" y="295070"/>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6743A750-14D0-4579-85B9-498845662DDC}"/>
              </a:ext>
            </a:extLst>
          </p:cNvPr>
          <p:cNvSpPr/>
          <p:nvPr userDrawn="1"/>
        </p:nvSpPr>
        <p:spPr>
          <a:xfrm>
            <a:off x="10677909" y="295070"/>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B3B419CC-C45D-4ECC-BDF3-2B4CB67372FE}"/>
              </a:ext>
            </a:extLst>
          </p:cNvPr>
          <p:cNvSpPr/>
          <p:nvPr userDrawn="1"/>
        </p:nvSpPr>
        <p:spPr>
          <a:xfrm>
            <a:off x="10607854" y="295070"/>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2ED3F482-DBE5-4AEA-B77E-C57288252419}"/>
              </a:ext>
            </a:extLst>
          </p:cNvPr>
          <p:cNvSpPr/>
          <p:nvPr userDrawn="1"/>
        </p:nvSpPr>
        <p:spPr>
          <a:xfrm>
            <a:off x="9787289" y="279886"/>
            <a:ext cx="70055" cy="700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A75F855D-04D3-4463-8484-155BB89D2E28}"/>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6145320"/>
            <a:ext cx="12192000" cy="712685"/>
          </a:xfrm>
          <a:prstGeom prst="rect">
            <a:avLst/>
          </a:prstGeom>
        </p:spPr>
      </p:pic>
      <p:sp>
        <p:nvSpPr>
          <p:cNvPr id="17" name="CaixaDeTexto 16">
            <a:extLst>
              <a:ext uri="{FF2B5EF4-FFF2-40B4-BE49-F238E27FC236}">
                <a16:creationId xmlns:a16="http://schemas.microsoft.com/office/drawing/2014/main" id="{F92ECE43-B9B9-48F9-8D9F-18A27750C114}"/>
              </a:ext>
            </a:extLst>
          </p:cNvPr>
          <p:cNvSpPr txBox="1"/>
          <p:nvPr userDrawn="1"/>
        </p:nvSpPr>
        <p:spPr>
          <a:xfrm rot="19797763">
            <a:off x="1454421" y="2578454"/>
            <a:ext cx="9506334" cy="1569660"/>
          </a:xfrm>
          <a:prstGeom prst="rect">
            <a:avLst/>
          </a:prstGeom>
          <a:noFill/>
        </p:spPr>
        <p:txBody>
          <a:bodyPr wrap="square" rtlCol="0">
            <a:spAutoFit/>
          </a:bodyPr>
          <a:lstStyle/>
          <a:p>
            <a:r>
              <a:rPr lang="pt-BR" sz="9600" dirty="0">
                <a:solidFill>
                  <a:srgbClr val="FF0000">
                    <a:alpha val="25000"/>
                  </a:srgbClr>
                </a:solidFill>
                <a:latin typeface="Geomanist Black" panose="02000503040000020004" pitchFamily="50" charset="0"/>
              </a:rPr>
              <a:t>CONFIDENCIAL</a:t>
            </a:r>
          </a:p>
        </p:txBody>
      </p:sp>
    </p:spTree>
    <p:extLst>
      <p:ext uri="{BB962C8B-B14F-4D97-AF65-F5344CB8AC3E}">
        <p14:creationId xmlns:p14="http://schemas.microsoft.com/office/powerpoint/2010/main" val="32842934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16"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100000"/>
        </a:lnSpc>
        <a:spcBef>
          <a:spcPct val="0"/>
        </a:spcBef>
        <a:buNone/>
        <a:defRPr sz="4400" kern="1200">
          <a:solidFill>
            <a:srgbClr val="4EBA65"/>
          </a:solidFill>
          <a:latin typeface="Soleto" panose="020B060602020303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05965"/>
          </a:solidFill>
          <a:latin typeface="Soleto" panose="020B060602020303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05965"/>
          </a:solidFill>
          <a:latin typeface="Soleto" panose="020B060602020303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05965"/>
          </a:solidFill>
          <a:latin typeface="Soleto" panose="020B060602020303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05965"/>
          </a:solidFill>
          <a:latin typeface="Soleto" panose="020B060602020303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05965"/>
          </a:solidFill>
          <a:latin typeface="Soleto" panose="020B0606020203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jfif"/></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3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2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g"/><Relationship Id="rId1" Type="http://schemas.openxmlformats.org/officeDocument/2006/relationships/slideLayout" Target="../slideLayouts/slideLayout5.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svg"/></Relationships>
</file>

<file path=ppt/slides/_rels/slide4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jpeg"/></Relationships>
</file>

<file path=ppt/slides/_rels/slide4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953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92AA6-9FFC-4A16-8AB6-1DE30AD96FFE}"/>
              </a:ext>
            </a:extLst>
          </p:cNvPr>
          <p:cNvSpPr>
            <a:spLocks noGrp="1"/>
          </p:cNvSpPr>
          <p:nvPr>
            <p:ph type="title"/>
          </p:nvPr>
        </p:nvSpPr>
        <p:spPr/>
        <p:txBody>
          <a:bodyPr/>
          <a:lstStyle/>
          <a:p>
            <a:r>
              <a:rPr lang="pt-BR" dirty="0"/>
              <a:t>Cadeia Produtiva: Avicultura – Período 2015 a 2022</a:t>
            </a:r>
          </a:p>
        </p:txBody>
      </p:sp>
      <p:sp>
        <p:nvSpPr>
          <p:cNvPr id="3" name="Espaço Reservado para Conteúdo 2">
            <a:extLst>
              <a:ext uri="{FF2B5EF4-FFF2-40B4-BE49-F238E27FC236}">
                <a16:creationId xmlns:a16="http://schemas.microsoft.com/office/drawing/2014/main" id="{51F01B4B-A7F0-4910-A2B3-3EE0186D8B8F}"/>
              </a:ext>
            </a:extLst>
          </p:cNvPr>
          <p:cNvSpPr>
            <a:spLocks noGrp="1"/>
          </p:cNvSpPr>
          <p:nvPr>
            <p:ph idx="1"/>
          </p:nvPr>
        </p:nvSpPr>
        <p:spPr>
          <a:xfrm>
            <a:off x="838200" y="1476375"/>
            <a:ext cx="8352453" cy="4645025"/>
          </a:xfrm>
        </p:spPr>
        <p:txBody>
          <a:bodyPr>
            <a:normAutofit/>
          </a:bodyPr>
          <a:lstStyle/>
          <a:p>
            <a:pPr algn="just"/>
            <a:r>
              <a:rPr lang="pt-BR" dirty="0"/>
              <a:t>Ações: </a:t>
            </a:r>
          </a:p>
          <a:p>
            <a:pPr marL="625475" indent="-354013" algn="just">
              <a:buFont typeface="Wingdings" panose="05000000000000000000" pitchFamily="2" charset="2"/>
              <a:buChar char="Ø"/>
            </a:pPr>
            <a:r>
              <a:rPr lang="pt-BR" sz="2400" dirty="0"/>
              <a:t>Adoção de tecnologias agropecuária e gerenciais visando o aumento da geração de ocupação e renda bem como a segurança alimentar das famílias beneficiadas. </a:t>
            </a:r>
          </a:p>
          <a:p>
            <a:pPr marL="625475" indent="-354013" algn="just">
              <a:buFont typeface="Wingdings" panose="05000000000000000000" pitchFamily="2" charset="2"/>
              <a:buChar char="Ø"/>
            </a:pPr>
            <a:r>
              <a:rPr lang="pt-BR" sz="2400" dirty="0"/>
              <a:t>106.825 agricultores familiares com um plantel de 3.752.976 cabeças, sendo comercializado/consumido 1.086.216 de corte e 87.656.258 de ovos.</a:t>
            </a:r>
          </a:p>
        </p:txBody>
      </p:sp>
      <p:pic>
        <p:nvPicPr>
          <p:cNvPr id="7" name="Picture 6">
            <a:extLst>
              <a:ext uri="{FF2B5EF4-FFF2-40B4-BE49-F238E27FC236}">
                <a16:creationId xmlns:a16="http://schemas.microsoft.com/office/drawing/2014/main" id="{CA6B48BD-1768-4D93-96E0-03C717597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935" y="841884"/>
            <a:ext cx="2744755" cy="1543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19EC494F-7BF6-4014-9715-4D2682C7B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2613" y="2489866"/>
            <a:ext cx="2389273" cy="1785982"/>
          </a:xfrm>
          <a:prstGeom prst="rect">
            <a:avLst/>
          </a:prstGeom>
        </p:spPr>
      </p:pic>
      <p:pic>
        <p:nvPicPr>
          <p:cNvPr id="9" name="Espaço Reservado para Conteúdo 18">
            <a:extLst>
              <a:ext uri="{FF2B5EF4-FFF2-40B4-BE49-F238E27FC236}">
                <a16:creationId xmlns:a16="http://schemas.microsoft.com/office/drawing/2014/main" id="{03541733-78B9-4BEB-B98D-822798F0ED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32613" y="4370741"/>
            <a:ext cx="2348360" cy="1797829"/>
          </a:xfrm>
          <a:prstGeom prst="rect">
            <a:avLst/>
          </a:prstGeom>
        </p:spPr>
      </p:pic>
    </p:spTree>
    <p:extLst>
      <p:ext uri="{BB962C8B-B14F-4D97-AF65-F5344CB8AC3E}">
        <p14:creationId xmlns:p14="http://schemas.microsoft.com/office/powerpoint/2010/main" val="9963978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Cadeia Produtiva: Apicultura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773955" cy="4645025"/>
          </a:xfrm>
        </p:spPr>
        <p:txBody>
          <a:bodyPr>
            <a:normAutofit fontScale="70000" lnSpcReduction="20000"/>
          </a:bodyPr>
          <a:lstStyle/>
          <a:p>
            <a:pPr algn="just"/>
            <a:r>
              <a:rPr lang="pt-BR" dirty="0"/>
              <a:t>Modernização e/ou Instalação de Agroindústrias de Beneficiamento do Mel.</a:t>
            </a:r>
          </a:p>
          <a:p>
            <a:pPr algn="just"/>
            <a:r>
              <a:rPr lang="pt-BR" dirty="0"/>
              <a:t>Ater aos Agricultores Familiares com ênfase nas práticas de instalação de apiários, povoamento de colmeias, divisão e/ou multiplicação de enxames, substituição de abelha rainhas, substituição de cera alveolada e alimentação de enxames fracos.</a:t>
            </a:r>
          </a:p>
          <a:p>
            <a:pPr algn="just"/>
            <a:r>
              <a:rPr lang="pt-BR" dirty="0"/>
              <a:t>Ater as Agroindústrias de Beneficiamento de Mel.</a:t>
            </a:r>
          </a:p>
          <a:p>
            <a:pPr algn="just"/>
            <a:r>
              <a:rPr lang="pt-BR" dirty="0"/>
              <a:t>Elaboração de Projetos para aquisição de colmeias e de máquinas e Equipamentos Apícolas.</a:t>
            </a:r>
          </a:p>
          <a:p>
            <a:pPr algn="just"/>
            <a:r>
              <a:rPr lang="pt-BR" dirty="0"/>
              <a:t>Capacitação de Agricultores Familiares e Técnicos na Cadeia Produtiva da Apicultura.</a:t>
            </a:r>
          </a:p>
          <a:p>
            <a:pPr algn="just"/>
            <a:r>
              <a:rPr lang="pt-BR" dirty="0"/>
              <a:t>Capacitação de Agricultores Familiares e Técnicos em Boas Práticas de Beneficiamento de Mel.</a:t>
            </a:r>
          </a:p>
          <a:p>
            <a:pPr algn="just"/>
            <a:r>
              <a:rPr lang="pt-BR" dirty="0"/>
              <a:t>Capacitação de Agricultores Familiares e Técnicos na produção e/ou substituição da abelha rainha.</a:t>
            </a:r>
          </a:p>
          <a:p>
            <a:endParaRPr lang="pt-BR" dirty="0"/>
          </a:p>
        </p:txBody>
      </p:sp>
      <p:pic>
        <p:nvPicPr>
          <p:cNvPr id="8194" name="Picture 2" descr="Ematerce: Técnico Chico Filho, um dos homenageados, no Dia Nacional do  Extensionista - Empresa de Assistência Técnica e Extensão Rural do Ceará">
            <a:extLst>
              <a:ext uri="{FF2B5EF4-FFF2-40B4-BE49-F238E27FC236}">
                <a16:creationId xmlns:a16="http://schemas.microsoft.com/office/drawing/2014/main" id="{A63BFCEC-8278-451F-9720-8F39485B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1512" y="1132633"/>
            <a:ext cx="3208953" cy="21393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ombaça: Ematerce capacita e fortalece a produção de mel no Estado -  Empresa de Assistência Técnica e Extensão Rural do Ceará">
            <a:extLst>
              <a:ext uri="{FF2B5EF4-FFF2-40B4-BE49-F238E27FC236}">
                <a16:creationId xmlns:a16="http://schemas.microsoft.com/office/drawing/2014/main" id="{EAC64153-D2F7-4666-AB10-74F93A336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1511" y="3387823"/>
            <a:ext cx="3206533" cy="14429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ombaça: Ematerce capacita e fortalece a produção de mel no Estado -  Empresa de Assistência Técnica e Extensão Rural do Ceará">
            <a:extLst>
              <a:ext uri="{FF2B5EF4-FFF2-40B4-BE49-F238E27FC236}">
                <a16:creationId xmlns:a16="http://schemas.microsoft.com/office/drawing/2014/main" id="{7D1A27E4-305C-4E20-AC61-39489F507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511" y="4946651"/>
            <a:ext cx="3206533" cy="144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88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Cadeia Produtiva: Apicultura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606004" cy="4645025"/>
          </a:xfrm>
        </p:spPr>
        <p:txBody>
          <a:bodyPr>
            <a:normAutofit fontScale="92500" lnSpcReduction="10000"/>
          </a:bodyPr>
          <a:lstStyle/>
          <a:p>
            <a:r>
              <a:rPr lang="pt-BR" dirty="0"/>
              <a:t>Resultados alcançados:</a:t>
            </a:r>
          </a:p>
          <a:p>
            <a:pPr marL="541338" indent="-354013" algn="just">
              <a:buFont typeface="Wingdings" panose="05000000000000000000" pitchFamily="2" charset="2"/>
              <a:buChar char="Ø"/>
              <a:tabLst>
                <a:tab pos="447675" algn="l"/>
              </a:tabLst>
            </a:pPr>
            <a:r>
              <a:rPr lang="pt-BR" dirty="0"/>
              <a:t>Melhoria da produtividade por colmeia.</a:t>
            </a:r>
          </a:p>
          <a:p>
            <a:pPr marL="541338" indent="-354013" algn="just">
              <a:buFont typeface="Wingdings" panose="05000000000000000000" pitchFamily="2" charset="2"/>
              <a:buChar char="Ø"/>
              <a:tabLst>
                <a:tab pos="447675" algn="l"/>
              </a:tabLst>
            </a:pPr>
            <a:r>
              <a:rPr lang="pt-BR" dirty="0"/>
              <a:t>Melhoria da qualidade do Mel.</a:t>
            </a:r>
          </a:p>
          <a:p>
            <a:pPr marL="541338" indent="-354013" algn="just">
              <a:buFont typeface="Wingdings" panose="05000000000000000000" pitchFamily="2" charset="2"/>
              <a:buChar char="Ø"/>
              <a:tabLst>
                <a:tab pos="447675" algn="l"/>
              </a:tabLst>
            </a:pPr>
            <a:r>
              <a:rPr lang="pt-BR" dirty="0"/>
              <a:t>Melhor aceitação do Mel nos mercados.</a:t>
            </a:r>
          </a:p>
          <a:p>
            <a:pPr marL="541338" indent="-354013" algn="just">
              <a:buFont typeface="Wingdings" panose="05000000000000000000" pitchFamily="2" charset="2"/>
              <a:buChar char="Ø"/>
              <a:tabLst>
                <a:tab pos="447675" algn="l"/>
              </a:tabLst>
            </a:pPr>
            <a:r>
              <a:rPr lang="pt-BR" dirty="0"/>
              <a:t>Certificação de unidades produtoras (casa de mel).</a:t>
            </a:r>
          </a:p>
          <a:p>
            <a:pPr marL="541338" indent="-354013" algn="just">
              <a:buFont typeface="Wingdings" panose="05000000000000000000" pitchFamily="2" charset="2"/>
              <a:buChar char="Ø"/>
              <a:tabLst>
                <a:tab pos="447675" algn="l"/>
              </a:tabLst>
            </a:pPr>
            <a:r>
              <a:rPr lang="pt-BR" dirty="0"/>
              <a:t>Melhoria da renda familiar.</a:t>
            </a:r>
          </a:p>
          <a:p>
            <a:pPr marL="541338" indent="-354013" algn="just">
              <a:buFont typeface="Wingdings" panose="05000000000000000000" pitchFamily="2" charset="2"/>
              <a:buChar char="Ø"/>
              <a:tabLst>
                <a:tab pos="447675" algn="l"/>
              </a:tabLst>
            </a:pPr>
            <a:r>
              <a:rPr lang="pt-BR" dirty="0"/>
              <a:t>9.473 apicultores com 238.462 colmeias povoadas com produção de 3.020.024,6 kg de mel de abelha.</a:t>
            </a:r>
          </a:p>
          <a:p>
            <a:pPr marL="541338" indent="-354013" algn="just">
              <a:buFont typeface="Wingdings" panose="05000000000000000000" pitchFamily="2" charset="2"/>
              <a:buChar char="Ø"/>
              <a:tabLst>
                <a:tab pos="447675" algn="l"/>
              </a:tabLst>
            </a:pPr>
            <a:r>
              <a:rPr lang="pt-BR" dirty="0"/>
              <a:t>1.107 apicultores(as) familiares em 129 agroindústrias de mel.</a:t>
            </a:r>
          </a:p>
        </p:txBody>
      </p:sp>
      <p:pic>
        <p:nvPicPr>
          <p:cNvPr id="9218" name="Picture 2" descr="Jaguaretama: Ematerce realiza visita técnica a projeto de apicultura -  Empresa de Assistência Técnica e Extensão Rural do Ceará">
            <a:extLst>
              <a:ext uri="{FF2B5EF4-FFF2-40B4-BE49-F238E27FC236}">
                <a16:creationId xmlns:a16="http://schemas.microsoft.com/office/drawing/2014/main" id="{4A1A5959-0921-4302-A79B-7BFB847DA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097" y="1209675"/>
            <a:ext cx="3430555" cy="25729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ssociações Apícolas e apicultores fundam Federação da Apicultura no Ceará  - Empresa de Assistência Técnica e Extensão Rural do Ceará">
            <a:extLst>
              <a:ext uri="{FF2B5EF4-FFF2-40B4-BE49-F238E27FC236}">
                <a16:creationId xmlns:a16="http://schemas.microsoft.com/office/drawing/2014/main" id="{1F00C3B0-A5CC-47C6-9248-099C3C2B4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100" y="3894492"/>
            <a:ext cx="3451552" cy="230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9676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Cadeia Produtiva: Apicultura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736633" cy="4645025"/>
          </a:xfrm>
        </p:spPr>
        <p:txBody>
          <a:bodyPr>
            <a:normAutofit fontScale="92500" lnSpcReduction="10000"/>
          </a:bodyPr>
          <a:lstStyle/>
          <a:p>
            <a:r>
              <a:rPr lang="pt-BR" dirty="0"/>
              <a:t>Fatores de sucesso:</a:t>
            </a:r>
          </a:p>
          <a:p>
            <a:pPr marL="541338" indent="-354013" algn="just">
              <a:lnSpc>
                <a:spcPct val="110000"/>
              </a:lnSpc>
              <a:buFont typeface="Wingdings" panose="05000000000000000000" pitchFamily="2" charset="2"/>
              <a:buChar char="Ø"/>
              <a:tabLst>
                <a:tab pos="447675" algn="l"/>
              </a:tabLst>
            </a:pPr>
            <a:r>
              <a:rPr lang="pt-BR" dirty="0"/>
              <a:t>Aumento do número de apicultores.</a:t>
            </a:r>
          </a:p>
          <a:p>
            <a:pPr marL="541338" indent="-354013" algn="just">
              <a:lnSpc>
                <a:spcPct val="110000"/>
              </a:lnSpc>
              <a:buFont typeface="Wingdings" panose="05000000000000000000" pitchFamily="2" charset="2"/>
              <a:buChar char="Ø"/>
              <a:tabLst>
                <a:tab pos="447675" algn="l"/>
              </a:tabLst>
            </a:pPr>
            <a:r>
              <a:rPr lang="pt-BR" dirty="0"/>
              <a:t>Aumento do número de colmeia.</a:t>
            </a:r>
          </a:p>
          <a:p>
            <a:pPr marL="541338" indent="-354013" algn="just">
              <a:lnSpc>
                <a:spcPct val="110000"/>
              </a:lnSpc>
              <a:buFont typeface="Wingdings" panose="05000000000000000000" pitchFamily="2" charset="2"/>
              <a:buChar char="Ø"/>
              <a:tabLst>
                <a:tab pos="447675" algn="l"/>
              </a:tabLst>
            </a:pPr>
            <a:r>
              <a:rPr lang="pt-BR" dirty="0"/>
              <a:t>Aumento do número de colmeias por apicultor.</a:t>
            </a:r>
          </a:p>
          <a:p>
            <a:pPr marL="541338" indent="-354013" algn="just">
              <a:lnSpc>
                <a:spcPct val="110000"/>
              </a:lnSpc>
              <a:buFont typeface="Wingdings" panose="05000000000000000000" pitchFamily="2" charset="2"/>
              <a:buChar char="Ø"/>
              <a:tabLst>
                <a:tab pos="447675" algn="l"/>
              </a:tabLst>
            </a:pPr>
            <a:r>
              <a:rPr lang="pt-BR" dirty="0"/>
              <a:t>Implantação e/ou melhoria das Agroindústrias de Beneficiamento do Mel.</a:t>
            </a:r>
          </a:p>
          <a:p>
            <a:pPr marL="541338" indent="-354013" algn="just">
              <a:lnSpc>
                <a:spcPct val="110000"/>
              </a:lnSpc>
              <a:buFont typeface="Wingdings" panose="05000000000000000000" pitchFamily="2" charset="2"/>
              <a:buChar char="Ø"/>
              <a:tabLst>
                <a:tab pos="447675" algn="l"/>
              </a:tabLst>
            </a:pPr>
            <a:r>
              <a:rPr lang="pt-BR" dirty="0"/>
              <a:t>Mão de obra mais qualificada para manejo dos apiários e no beneficiamento do Mel.</a:t>
            </a:r>
          </a:p>
          <a:p>
            <a:pPr marL="541338" indent="-354013" algn="just">
              <a:lnSpc>
                <a:spcPct val="110000"/>
              </a:lnSpc>
              <a:buFont typeface="Wingdings" panose="05000000000000000000" pitchFamily="2" charset="2"/>
              <a:buChar char="Ø"/>
              <a:tabLst>
                <a:tab pos="447675" algn="l"/>
              </a:tabLst>
            </a:pPr>
            <a:r>
              <a:rPr lang="pt-BR" dirty="0"/>
              <a:t>Reprodução de enxames e rainhas nos apiários.</a:t>
            </a:r>
          </a:p>
          <a:p>
            <a:endParaRPr lang="pt-BR" dirty="0"/>
          </a:p>
          <a:p>
            <a:pPr marL="0" indent="0">
              <a:buNone/>
            </a:pPr>
            <a:endParaRPr lang="pt-BR" dirty="0"/>
          </a:p>
        </p:txBody>
      </p:sp>
      <p:pic>
        <p:nvPicPr>
          <p:cNvPr id="10242" name="Picture 2" descr="Mombaça: Ematerce capacita e fortalece a produção de mel no Estado -  Empresa de Assistência Técnica e Extensão Rural do Ceará">
            <a:extLst>
              <a:ext uri="{FF2B5EF4-FFF2-40B4-BE49-F238E27FC236}">
                <a16:creationId xmlns:a16="http://schemas.microsoft.com/office/drawing/2014/main" id="{CB852768-802B-456E-A8F1-6F4B405B9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723" y="1299092"/>
            <a:ext cx="3271329" cy="147209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ASA DO MEL">
            <a:extLst>
              <a:ext uri="{FF2B5EF4-FFF2-40B4-BE49-F238E27FC236}">
                <a16:creationId xmlns:a16="http://schemas.microsoft.com/office/drawing/2014/main" id="{D69A2DF6-169D-4A53-A0E9-8195C9ECE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514" y="2898321"/>
            <a:ext cx="2779745" cy="16678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ombaça: Ematerce capacita e fortalece a produção de mel no Estado -  Empresa de Assistência Técnica e Extensão Rural do Ceará">
            <a:extLst>
              <a:ext uri="{FF2B5EF4-FFF2-40B4-BE49-F238E27FC236}">
                <a16:creationId xmlns:a16="http://schemas.microsoft.com/office/drawing/2014/main" id="{7B8B5D98-7C47-4E6F-9334-B6073F45F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4693299"/>
            <a:ext cx="28575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61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Cadeia Produtiva: Aquicultura e Piscicultura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718457" y="1315615"/>
            <a:ext cx="8089641" cy="5131838"/>
          </a:xfrm>
        </p:spPr>
        <p:txBody>
          <a:bodyPr>
            <a:normAutofit fontScale="77500" lnSpcReduction="20000"/>
          </a:bodyPr>
          <a:lstStyle/>
          <a:p>
            <a:pPr>
              <a:tabLst>
                <a:tab pos="447675" algn="l"/>
              </a:tabLst>
            </a:pPr>
            <a:r>
              <a:rPr lang="pt-BR" dirty="0"/>
              <a:t>Atividades desenvolvidas:</a:t>
            </a:r>
          </a:p>
          <a:p>
            <a:pPr marL="541338" indent="-354013" algn="just">
              <a:buFont typeface="Wingdings" panose="05000000000000000000" pitchFamily="2" charset="2"/>
              <a:buChar char="Ø"/>
              <a:tabLst>
                <a:tab pos="447675" algn="l"/>
              </a:tabLst>
            </a:pPr>
            <a:r>
              <a:rPr lang="pt-BR" sz="2200" dirty="0"/>
              <a:t>Implementação de atividades de pesca artesanal, piscicultura intensiva e tanques visando contribuir com o aumento da geração de ocupação e renda.</a:t>
            </a:r>
          </a:p>
          <a:p>
            <a:pPr>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200" dirty="0"/>
              <a:t>Mercado promissor. </a:t>
            </a:r>
          </a:p>
          <a:p>
            <a:pPr marL="541338" indent="-354013" algn="just">
              <a:buFont typeface="Wingdings" panose="05000000000000000000" pitchFamily="2" charset="2"/>
              <a:buChar char="Ø"/>
              <a:tabLst>
                <a:tab pos="447675" algn="l"/>
              </a:tabLst>
            </a:pPr>
            <a:r>
              <a:rPr lang="pt-BR" sz="2200" dirty="0"/>
              <a:t>Redução do custo de produção. </a:t>
            </a:r>
          </a:p>
          <a:p>
            <a:pPr marL="541338" indent="-354013" algn="just">
              <a:buFont typeface="Wingdings" panose="05000000000000000000" pitchFamily="2" charset="2"/>
              <a:buChar char="Ø"/>
              <a:tabLst>
                <a:tab pos="447675" algn="l"/>
              </a:tabLst>
            </a:pPr>
            <a:r>
              <a:rPr lang="pt-BR" sz="2200" dirty="0"/>
              <a:t>Segurança alimentar e nutricional das famílias assistidas.</a:t>
            </a:r>
          </a:p>
          <a:p>
            <a:pPr marL="541338" indent="-354013" algn="just">
              <a:buFont typeface="Wingdings" panose="05000000000000000000" pitchFamily="2" charset="2"/>
              <a:buChar char="Ø"/>
              <a:tabLst>
                <a:tab pos="447675" algn="l"/>
              </a:tabLst>
            </a:pPr>
            <a:r>
              <a:rPr lang="pt-BR" sz="2200" dirty="0"/>
              <a:t>Produtos de melhor qualidade.</a:t>
            </a:r>
          </a:p>
          <a:p>
            <a:pPr>
              <a:tabLst>
                <a:tab pos="447675" algn="l"/>
              </a:tabLst>
            </a:pPr>
            <a:r>
              <a:rPr lang="pt-BR" sz="2900" dirty="0"/>
              <a:t>Resultados:</a:t>
            </a:r>
          </a:p>
          <a:p>
            <a:pPr marL="541338" indent="-354013" algn="just">
              <a:buFont typeface="Wingdings" panose="05000000000000000000" pitchFamily="2" charset="2"/>
              <a:buChar char="Ø"/>
              <a:tabLst>
                <a:tab pos="447675" algn="l"/>
              </a:tabLst>
            </a:pPr>
            <a:r>
              <a:rPr lang="pt-BR" sz="2200" dirty="0"/>
              <a:t>Na piscicultura intensiva foram atendidos 1.681 produtores, com espelho d’água de 1.081 ha e 68.066 m3 de gaiolas e uma produção de 3.146.628 kg.</a:t>
            </a:r>
          </a:p>
          <a:p>
            <a:pPr marL="541338" indent="-354013" algn="just">
              <a:buFont typeface="Wingdings" panose="05000000000000000000" pitchFamily="2" charset="2"/>
              <a:buChar char="Ø"/>
              <a:tabLst>
                <a:tab pos="447675" algn="l"/>
              </a:tabLst>
            </a:pPr>
            <a:r>
              <a:rPr lang="pt-BR" sz="2200" dirty="0"/>
              <a:t>Na pesca artesanal foram atendidos 856 produtores, com produção de 806.190 kg.</a:t>
            </a:r>
          </a:p>
          <a:p>
            <a:pPr marL="541338" indent="-354013" algn="just">
              <a:buFont typeface="Wingdings" panose="05000000000000000000" pitchFamily="2" charset="2"/>
              <a:buChar char="Ø"/>
              <a:tabLst>
                <a:tab pos="447675" algn="l"/>
              </a:tabLst>
            </a:pPr>
            <a:r>
              <a:rPr lang="pt-BR" sz="2200" dirty="0"/>
              <a:t>Na piscicultura tanques foram atendidos 232 produtores, com espelho d’água de 102 ha e 68.066 m3 de gaiolas e uma produção de 557.096 kg.</a:t>
            </a:r>
          </a:p>
          <a:p>
            <a:pPr marL="541338" indent="-354013" algn="just">
              <a:buFont typeface="Wingdings" panose="05000000000000000000" pitchFamily="2" charset="2"/>
              <a:buChar char="Ø"/>
              <a:tabLst>
                <a:tab pos="447675" algn="l"/>
              </a:tabLst>
            </a:pPr>
            <a:r>
              <a:rPr lang="pt-BR" sz="2200" dirty="0"/>
              <a:t>Na Aquicultura (carcinicultura semi-intensiva) foram atendidos 133 produtores, com espelho d’água de 142 ha e uma produção de 318.484 kg.</a:t>
            </a:r>
          </a:p>
          <a:p>
            <a:pPr marL="541338" indent="-354013" algn="just">
              <a:buFont typeface="Wingdings" panose="05000000000000000000" pitchFamily="2" charset="2"/>
              <a:buChar char="Ø"/>
              <a:tabLst>
                <a:tab pos="447675" algn="l"/>
              </a:tabLst>
            </a:pPr>
            <a:endParaRPr lang="pt-BR" sz="2200" dirty="0"/>
          </a:p>
          <a:p>
            <a:endParaRPr lang="pt-BR" sz="2200" dirty="0"/>
          </a:p>
          <a:p>
            <a:endParaRPr lang="pt-BR" dirty="0"/>
          </a:p>
          <a:p>
            <a:endParaRPr lang="pt-BR" dirty="0"/>
          </a:p>
          <a:p>
            <a:pPr marL="0" indent="0">
              <a:buNone/>
            </a:pPr>
            <a:endParaRPr lang="pt-BR" dirty="0"/>
          </a:p>
        </p:txBody>
      </p:sp>
      <p:pic>
        <p:nvPicPr>
          <p:cNvPr id="15362" name="Picture 2" descr="Crato: Ematerce participa de intercâmbio técnico na área de piscicultura -  Empresa de Assistência Técnica e Extensão Rural do Ceará">
            <a:extLst>
              <a:ext uri="{FF2B5EF4-FFF2-40B4-BE49-F238E27FC236}">
                <a16:creationId xmlns:a16="http://schemas.microsoft.com/office/drawing/2014/main" id="{D06D7DA6-B56F-4E8A-B873-D2393DC52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0133" y="1005374"/>
            <a:ext cx="2929035" cy="219677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auá: o cultivo de hortaliças e criação de tilápias aumentam renda familiar  - Empresa de Assistência Técnica e Extensão Rural do Ceará">
            <a:extLst>
              <a:ext uri="{FF2B5EF4-FFF2-40B4-BE49-F238E27FC236}">
                <a16:creationId xmlns:a16="http://schemas.microsoft.com/office/drawing/2014/main" id="{A7A1A04B-A9E8-4B0C-AE9E-E198A5364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576" y="3331027"/>
            <a:ext cx="3052148" cy="171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385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584F3-63E7-45ED-954E-E7EC2D05ED67}"/>
              </a:ext>
            </a:extLst>
          </p:cNvPr>
          <p:cNvSpPr>
            <a:spLocks noGrp="1"/>
          </p:cNvSpPr>
          <p:nvPr>
            <p:ph type="title"/>
          </p:nvPr>
        </p:nvSpPr>
        <p:spPr/>
        <p:txBody>
          <a:bodyPr/>
          <a:lstStyle/>
          <a:p>
            <a:r>
              <a:rPr lang="pt-BR" dirty="0"/>
              <a:t>Cadeia Produtiva: Cajucultura – Período 2015 a 2022</a:t>
            </a:r>
          </a:p>
        </p:txBody>
      </p:sp>
      <p:sp>
        <p:nvSpPr>
          <p:cNvPr id="3" name="Espaço Reservado para Conteúdo 2">
            <a:extLst>
              <a:ext uri="{FF2B5EF4-FFF2-40B4-BE49-F238E27FC236}">
                <a16:creationId xmlns:a16="http://schemas.microsoft.com/office/drawing/2014/main" id="{AB57FAA7-F68C-4353-9200-5F22DC6E63E2}"/>
              </a:ext>
            </a:extLst>
          </p:cNvPr>
          <p:cNvSpPr>
            <a:spLocks noGrp="1"/>
          </p:cNvSpPr>
          <p:nvPr>
            <p:ph idx="1"/>
          </p:nvPr>
        </p:nvSpPr>
        <p:spPr>
          <a:xfrm>
            <a:off x="838200" y="1476375"/>
            <a:ext cx="7708641" cy="4645025"/>
          </a:xfrm>
        </p:spPr>
        <p:txBody>
          <a:bodyPr>
            <a:normAutofit fontScale="70000" lnSpcReduction="20000"/>
          </a:bodyPr>
          <a:lstStyle/>
          <a:p>
            <a:r>
              <a:rPr lang="pt-BR" dirty="0"/>
              <a:t>Ações desenvolvidas: </a:t>
            </a:r>
          </a:p>
          <a:p>
            <a:pPr marL="541338"/>
            <a:r>
              <a:rPr lang="pt-BR" dirty="0"/>
              <a:t>Distribuição de mudas de caju anão;</a:t>
            </a:r>
          </a:p>
          <a:p>
            <a:pPr marL="541338"/>
            <a:r>
              <a:rPr lang="pt-BR" dirty="0"/>
              <a:t>Substituição de copas e cajueiro improdutivo.</a:t>
            </a:r>
          </a:p>
          <a:p>
            <a:pPr marL="541338"/>
            <a:r>
              <a:rPr lang="pt-BR" dirty="0"/>
              <a:t>Parceria da Ematerce com a Embrapa Agroindústria Tropical</a:t>
            </a:r>
          </a:p>
          <a:p>
            <a:r>
              <a:rPr lang="pt-BR" dirty="0"/>
              <a:t>Resultados:</a:t>
            </a:r>
          </a:p>
          <a:p>
            <a:pPr marL="541338" indent="-354013" algn="just">
              <a:lnSpc>
                <a:spcPct val="120000"/>
              </a:lnSpc>
              <a:buFont typeface="Wingdings" panose="05000000000000000000" pitchFamily="2" charset="2"/>
              <a:buChar char="Ø"/>
              <a:tabLst>
                <a:tab pos="447675" algn="l"/>
              </a:tabLst>
            </a:pPr>
            <a:r>
              <a:rPr lang="pt-BR" sz="2900" dirty="0"/>
              <a:t>Substituição de Copas em Cajueiros Improdutivos, atendendo a 1.492 agricultores familiares substituindo a copa de 514.231 plantas improdutivas, correspondendo a uma área de 12.800 ha</a:t>
            </a:r>
          </a:p>
          <a:p>
            <a:pPr marL="541338" indent="-354013" algn="just">
              <a:lnSpc>
                <a:spcPct val="120000"/>
              </a:lnSpc>
              <a:buFont typeface="Wingdings" panose="05000000000000000000" pitchFamily="2" charset="2"/>
              <a:buChar char="Ø"/>
              <a:tabLst>
                <a:tab pos="447675" algn="l"/>
              </a:tabLst>
            </a:pPr>
            <a:r>
              <a:rPr lang="pt-BR" dirty="0"/>
              <a:t>36.929 agricultores familiares o que correspondeu a 100.775 ha, sendo Caju Gigante: 22.120 agricultores familiares e 59.140 ha e Caju Anão: 14.809 agricultores familiares e 41.635 ha, desenvolvendo as atividades de prestação de Assistência Técnica e Extensão Rural.</a:t>
            </a:r>
          </a:p>
          <a:p>
            <a:endParaRPr lang="pt-BR" dirty="0"/>
          </a:p>
          <a:p>
            <a:endParaRPr lang="pt-BR" dirty="0"/>
          </a:p>
        </p:txBody>
      </p:sp>
      <p:pic>
        <p:nvPicPr>
          <p:cNvPr id="4102" name="Picture 6" descr="Ater melhora produção do caju em Beberibe - Empresa de Assistência Técnica  e Extensão Rural do Ceará">
            <a:extLst>
              <a:ext uri="{FF2B5EF4-FFF2-40B4-BE49-F238E27FC236}">
                <a16:creationId xmlns:a16="http://schemas.microsoft.com/office/drawing/2014/main" id="{A0EB0BF3-FC86-46C6-A5C5-BE8EFC17B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4790" y="3722331"/>
            <a:ext cx="3312367" cy="248427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A3A3505D-51F4-4864-BABA-1D721BB13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0973" y="752475"/>
            <a:ext cx="1617166" cy="2904002"/>
          </a:xfrm>
          <a:prstGeom prst="rect">
            <a:avLst/>
          </a:prstGeom>
        </p:spPr>
      </p:pic>
    </p:spTree>
    <p:extLst>
      <p:ext uri="{BB962C8B-B14F-4D97-AF65-F5344CB8AC3E}">
        <p14:creationId xmlns:p14="http://schemas.microsoft.com/office/powerpoint/2010/main" val="2423693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92AA6-9FFC-4A16-8AB6-1DE30AD96FFE}"/>
              </a:ext>
            </a:extLst>
          </p:cNvPr>
          <p:cNvSpPr>
            <a:spLocks noGrp="1"/>
          </p:cNvSpPr>
          <p:nvPr>
            <p:ph type="title"/>
          </p:nvPr>
        </p:nvSpPr>
        <p:spPr/>
        <p:txBody>
          <a:bodyPr/>
          <a:lstStyle/>
          <a:p>
            <a:r>
              <a:rPr lang="pt-BR" dirty="0"/>
              <a:t>Cadeia Produtiva: Bananicultura – Período 2015 a 2022</a:t>
            </a:r>
          </a:p>
        </p:txBody>
      </p:sp>
      <p:sp>
        <p:nvSpPr>
          <p:cNvPr id="3" name="Espaço Reservado para Conteúdo 2">
            <a:extLst>
              <a:ext uri="{FF2B5EF4-FFF2-40B4-BE49-F238E27FC236}">
                <a16:creationId xmlns:a16="http://schemas.microsoft.com/office/drawing/2014/main" id="{51F01B4B-A7F0-4910-A2B3-3EE0186D8B8F}"/>
              </a:ext>
            </a:extLst>
          </p:cNvPr>
          <p:cNvSpPr>
            <a:spLocks noGrp="1"/>
          </p:cNvSpPr>
          <p:nvPr>
            <p:ph idx="1"/>
          </p:nvPr>
        </p:nvSpPr>
        <p:spPr>
          <a:xfrm>
            <a:off x="838200" y="1390261"/>
            <a:ext cx="7680649" cy="4731139"/>
          </a:xfrm>
        </p:spPr>
        <p:txBody>
          <a:bodyPr>
            <a:normAutofit fontScale="85000" lnSpcReduction="20000"/>
          </a:bodyPr>
          <a:lstStyle/>
          <a:p>
            <a:pPr algn="just"/>
            <a:r>
              <a:rPr lang="pt-BR" dirty="0"/>
              <a:t>Ações desenvolvidas: desenvolvimento das atividades com a cultura da banana de sequeiro e irrigada, com a prestação de Ater aos agricultores beneficiados.</a:t>
            </a:r>
          </a:p>
          <a:p>
            <a:pPr algn="just"/>
            <a:r>
              <a:rPr lang="pt-BR" dirty="0"/>
              <a:t>Fatores de sucesso: prática da irrigação com destaque para irrigação localizada. Adubação química/orgânica. Monitoramento de pragas e doenças, entre outros.</a:t>
            </a:r>
          </a:p>
          <a:p>
            <a:pPr algn="just"/>
            <a:r>
              <a:rPr lang="pt-BR" dirty="0"/>
              <a:t>Resultados:</a:t>
            </a:r>
          </a:p>
          <a:p>
            <a:pPr marL="541338" indent="-354013" algn="just">
              <a:lnSpc>
                <a:spcPct val="120000"/>
              </a:lnSpc>
              <a:buFont typeface="Wingdings" panose="05000000000000000000" pitchFamily="2" charset="2"/>
              <a:buChar char="Ø"/>
              <a:tabLst>
                <a:tab pos="447675" algn="l"/>
              </a:tabLst>
            </a:pPr>
            <a:r>
              <a:rPr lang="pt-BR" sz="2700" dirty="0"/>
              <a:t>7.453 agricultores familiares correspondendo a uma área de 13.447 ha, sendo 4.210 agricultores familiares em sistema sequeiro, 3.042 em sistema irrigado e 201 produção destinada a indústria correspondendo as áreas de: 8.819 ha para banana sequeiro, 4.343 ha para banana irrigada e 185 ha banana industrial</a:t>
            </a:r>
          </a:p>
        </p:txBody>
      </p:sp>
      <p:pic>
        <p:nvPicPr>
          <p:cNvPr id="5122" name="Picture 2" descr="Juazeiro do Norte (CE): ATER MAIS GESTÃO realiza encontro ...">
            <a:extLst>
              <a:ext uri="{FF2B5EF4-FFF2-40B4-BE49-F238E27FC236}">
                <a16:creationId xmlns:a16="http://schemas.microsoft.com/office/drawing/2014/main" id="{9148E07B-555B-4A65-9E6A-CB63A34CC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146" y="1476375"/>
            <a:ext cx="3172408" cy="17844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vulgado resultado da análise curricular do programa Agente ...">
            <a:extLst>
              <a:ext uri="{FF2B5EF4-FFF2-40B4-BE49-F238E27FC236}">
                <a16:creationId xmlns:a16="http://schemas.microsoft.com/office/drawing/2014/main" id="{52167C98-1019-4BD0-BE7F-025F8FFBF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4146" y="3428999"/>
            <a:ext cx="3172408" cy="211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54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92AA6-9FFC-4A16-8AB6-1DE30AD96FFE}"/>
              </a:ext>
            </a:extLst>
          </p:cNvPr>
          <p:cNvSpPr>
            <a:spLocks noGrp="1"/>
          </p:cNvSpPr>
          <p:nvPr>
            <p:ph type="title"/>
          </p:nvPr>
        </p:nvSpPr>
        <p:spPr/>
        <p:txBody>
          <a:bodyPr/>
          <a:lstStyle/>
          <a:p>
            <a:r>
              <a:rPr lang="pt-BR" dirty="0"/>
              <a:t>Cadeia Produtiva: Milho – Período 2015 a 2022</a:t>
            </a:r>
          </a:p>
        </p:txBody>
      </p:sp>
      <p:sp>
        <p:nvSpPr>
          <p:cNvPr id="3" name="Espaço Reservado para Conteúdo 2">
            <a:extLst>
              <a:ext uri="{FF2B5EF4-FFF2-40B4-BE49-F238E27FC236}">
                <a16:creationId xmlns:a16="http://schemas.microsoft.com/office/drawing/2014/main" id="{51F01B4B-A7F0-4910-A2B3-3EE0186D8B8F}"/>
              </a:ext>
            </a:extLst>
          </p:cNvPr>
          <p:cNvSpPr>
            <a:spLocks noGrp="1"/>
          </p:cNvSpPr>
          <p:nvPr>
            <p:ph idx="1"/>
          </p:nvPr>
        </p:nvSpPr>
        <p:spPr>
          <a:xfrm>
            <a:off x="838200" y="1476375"/>
            <a:ext cx="7960567" cy="4645025"/>
          </a:xfrm>
        </p:spPr>
        <p:txBody>
          <a:bodyPr>
            <a:normAutofit fontScale="85000" lnSpcReduction="10000"/>
          </a:bodyPr>
          <a:lstStyle/>
          <a:p>
            <a:pPr algn="just"/>
            <a:r>
              <a:rPr lang="pt-BR" dirty="0"/>
              <a:t>O milho, através do Prospera, veio mostrar que podemos concorrer, e com vantagens, em relação aos demais estados produtores quanto aos elevados índices de produção por hectare; destarte viabilizando a participação dessa cultura na melhoria da renda dos agricultores familiares.</a:t>
            </a:r>
          </a:p>
          <a:p>
            <a:pPr algn="just"/>
            <a:r>
              <a:rPr lang="pt-BR" dirty="0"/>
              <a:t>Foram instalados em cooperação técnica com o Programa Prospera, 6 unidades demonstrativas de alto poder genético, usando alta tecnologia com manejo da cultura, ressalte o resultado obtido com essa cultura no município de Porteira quando se chegou a produzir 192 sacos de milho por hectare (11.520 kg) na unidade demonstrativa enquanto que a produtividade média do Estado é de 20 sacos (1.200 kg) por hectare. Para 2023 serão 13 unidades demonstrativas</a:t>
            </a:r>
          </a:p>
        </p:txBody>
      </p:sp>
      <p:pic>
        <p:nvPicPr>
          <p:cNvPr id="6146" name="Picture 2">
            <a:extLst>
              <a:ext uri="{FF2B5EF4-FFF2-40B4-BE49-F238E27FC236}">
                <a16:creationId xmlns:a16="http://schemas.microsoft.com/office/drawing/2014/main" id="{05F1FA01-AE77-4BD7-B972-998BD180D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889" y="2524040"/>
            <a:ext cx="3110592" cy="17497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FBE7950-8318-4866-A16F-E95C7F980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889" y="4333960"/>
            <a:ext cx="3110592" cy="174970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38836D75-A11B-4FD6-AFDF-4DB682F06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9670" y="814642"/>
            <a:ext cx="2198914" cy="1649186"/>
          </a:xfrm>
          <a:prstGeom prst="rect">
            <a:avLst/>
          </a:prstGeom>
        </p:spPr>
      </p:pic>
    </p:spTree>
    <p:extLst>
      <p:ext uri="{BB962C8B-B14F-4D97-AF65-F5344CB8AC3E}">
        <p14:creationId xmlns:p14="http://schemas.microsoft.com/office/powerpoint/2010/main" val="6619017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351261"/>
            <a:ext cx="9582150" cy="914400"/>
          </a:xfrm>
        </p:spPr>
        <p:txBody>
          <a:bodyPr/>
          <a:lstStyle/>
          <a:p>
            <a:r>
              <a:rPr lang="pt-BR" dirty="0"/>
              <a:t>Cadeia Produtiva: Mandiocultura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997890" cy="4645025"/>
          </a:xfrm>
        </p:spPr>
        <p:txBody>
          <a:bodyPr>
            <a:normAutofit fontScale="25000" lnSpcReduction="20000"/>
          </a:bodyPr>
          <a:lstStyle/>
          <a:p>
            <a:pPr algn="just"/>
            <a:r>
              <a:rPr lang="pt-BR" sz="9600" dirty="0"/>
              <a:t>Ações desenvolvidas: distribuição de manivas e sementes do Programa Hora de Plantar, abrangendo 90 município no Estado do Ceará, além das agroindústrias de produção de farinha de mandioca.</a:t>
            </a:r>
          </a:p>
          <a:p>
            <a:pPr algn="just"/>
            <a:r>
              <a:rPr lang="pt-BR" sz="9600" dirty="0"/>
              <a:t>Modernização e fortalecimento de agroindústria da farinha mandioca.</a:t>
            </a:r>
          </a:p>
          <a:p>
            <a:pPr algn="just"/>
            <a:r>
              <a:rPr lang="pt-BR" sz="9600" dirty="0"/>
              <a:t>Resultados:</a:t>
            </a:r>
          </a:p>
          <a:p>
            <a:pPr marL="541338" indent="-354013" algn="just">
              <a:buFont typeface="Wingdings" panose="05000000000000000000" pitchFamily="2" charset="2"/>
              <a:buChar char="Ø"/>
              <a:tabLst>
                <a:tab pos="447675" algn="l"/>
              </a:tabLst>
            </a:pPr>
            <a:r>
              <a:rPr lang="pt-BR" sz="8800" dirty="0"/>
              <a:t>Melhor produtividade da cultura da mandioca.</a:t>
            </a:r>
          </a:p>
          <a:p>
            <a:pPr marL="541338" indent="-354013" algn="just">
              <a:buFont typeface="Wingdings" panose="05000000000000000000" pitchFamily="2" charset="2"/>
              <a:buChar char="Ø"/>
              <a:tabLst>
                <a:tab pos="447675" algn="l"/>
              </a:tabLst>
            </a:pPr>
            <a:r>
              <a:rPr lang="pt-BR" sz="8800" dirty="0"/>
              <a:t>Melhoria da qualidade da farinha de mandioca.</a:t>
            </a:r>
          </a:p>
          <a:p>
            <a:pPr marL="541338" indent="-354013" algn="just">
              <a:buFont typeface="Wingdings" panose="05000000000000000000" pitchFamily="2" charset="2"/>
              <a:buChar char="Ø"/>
              <a:tabLst>
                <a:tab pos="447675" algn="l"/>
              </a:tabLst>
            </a:pPr>
            <a:r>
              <a:rPr lang="pt-BR" sz="8800" dirty="0"/>
              <a:t>Melhor aceitação da farinha produzida nos mercados.</a:t>
            </a:r>
          </a:p>
          <a:p>
            <a:pPr marL="541338" indent="-354013" algn="just">
              <a:buFont typeface="Wingdings" panose="05000000000000000000" pitchFamily="2" charset="2"/>
              <a:buChar char="Ø"/>
              <a:tabLst>
                <a:tab pos="447675" algn="l"/>
              </a:tabLst>
            </a:pPr>
            <a:r>
              <a:rPr lang="pt-BR" sz="8800" dirty="0"/>
              <a:t>39.118 agricultores(as) familiares atendidos e uma área de 48.348 ha.</a:t>
            </a:r>
          </a:p>
          <a:p>
            <a:pPr marL="541338" indent="-354013" algn="just">
              <a:buFont typeface="Wingdings" panose="05000000000000000000" pitchFamily="2" charset="2"/>
              <a:buChar char="Ø"/>
              <a:tabLst>
                <a:tab pos="447675" algn="l"/>
              </a:tabLst>
            </a:pPr>
            <a:r>
              <a:rPr lang="pt-BR" sz="8800" dirty="0"/>
              <a:t>9.276 agricultores(as) familiares em 979 agroindústrias de mandioca.</a:t>
            </a:r>
          </a:p>
          <a:p>
            <a:pPr marL="541338" indent="-354013" algn="just">
              <a:buFont typeface="Wingdings" panose="05000000000000000000" pitchFamily="2" charset="2"/>
              <a:buChar char="Ø"/>
              <a:tabLst>
                <a:tab pos="447675" algn="l"/>
              </a:tabLst>
            </a:pPr>
            <a:endParaRPr lang="pt-BR" sz="9600" dirty="0"/>
          </a:p>
          <a:p>
            <a:endParaRPr lang="pt-BR" dirty="0"/>
          </a:p>
        </p:txBody>
      </p:sp>
      <p:pic>
        <p:nvPicPr>
          <p:cNvPr id="7170" name="Picture 2">
            <a:extLst>
              <a:ext uri="{FF2B5EF4-FFF2-40B4-BE49-F238E27FC236}">
                <a16:creationId xmlns:a16="http://schemas.microsoft.com/office/drawing/2014/main" id="{819B1B24-F3EE-4DB7-BCC2-C41D91F59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3371" y="1357603"/>
            <a:ext cx="2967135" cy="22253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EA2D7C3-6DCA-40ED-8A21-C092B01B9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3370" y="3730882"/>
            <a:ext cx="2967136" cy="222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0973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Projeto Hora de plantar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904584" cy="4645025"/>
          </a:xfrm>
        </p:spPr>
        <p:txBody>
          <a:bodyPr>
            <a:normAutofit fontScale="70000" lnSpcReduction="20000"/>
          </a:bodyPr>
          <a:lstStyle/>
          <a:p>
            <a:r>
              <a:rPr lang="pt-BR" dirty="0"/>
              <a:t>Ações desenvolvidas:</a:t>
            </a:r>
          </a:p>
          <a:p>
            <a:pPr marL="541338" indent="-354013" algn="just">
              <a:lnSpc>
                <a:spcPct val="120000"/>
              </a:lnSpc>
              <a:buFont typeface="Wingdings" panose="05000000000000000000" pitchFamily="2" charset="2"/>
              <a:buChar char="Ø"/>
              <a:tabLst>
                <a:tab pos="447675" algn="l"/>
              </a:tabLst>
            </a:pPr>
            <a:r>
              <a:rPr lang="pt-BR" dirty="0"/>
              <a:t>Levantamento de demandas de Sementes e Mudas dos Agricultores Familiares.</a:t>
            </a:r>
          </a:p>
          <a:p>
            <a:pPr marL="541338" indent="-354013" algn="just">
              <a:lnSpc>
                <a:spcPct val="120000"/>
              </a:lnSpc>
              <a:buFont typeface="Wingdings" panose="05000000000000000000" pitchFamily="2" charset="2"/>
              <a:buChar char="Ø"/>
              <a:tabLst>
                <a:tab pos="447675" algn="l"/>
              </a:tabLst>
            </a:pPr>
            <a:r>
              <a:rPr lang="pt-BR" dirty="0"/>
              <a:t>Distribuição de Sementes e Mudas de boa qualidade a Agricultores Familiares, com abrangência em 182 municípios do estado.</a:t>
            </a:r>
          </a:p>
          <a:p>
            <a:pPr marL="541338" indent="-354013" algn="just">
              <a:lnSpc>
                <a:spcPct val="120000"/>
              </a:lnSpc>
              <a:buFont typeface="Wingdings" panose="05000000000000000000" pitchFamily="2" charset="2"/>
              <a:buChar char="Ø"/>
              <a:tabLst>
                <a:tab pos="447675" algn="l"/>
              </a:tabLst>
            </a:pPr>
            <a:r>
              <a:rPr lang="pt-BR" dirty="0"/>
              <a:t>Distribuição de sementes e mudas melhoradas com maior produtividade e/ou mais precocidade.</a:t>
            </a:r>
          </a:p>
          <a:p>
            <a:pPr marL="541338" indent="-354013" algn="just">
              <a:lnSpc>
                <a:spcPct val="120000"/>
              </a:lnSpc>
              <a:buFont typeface="Wingdings" panose="05000000000000000000" pitchFamily="2" charset="2"/>
              <a:buChar char="Ø"/>
              <a:tabLst>
                <a:tab pos="447675" algn="l"/>
              </a:tabLst>
            </a:pPr>
            <a:r>
              <a:rPr lang="pt-BR" dirty="0"/>
              <a:t>Orientações aos Agricultores Familiares no ato da distribuição das sementes e mudas sobre produtividade e plantio das culturas.</a:t>
            </a:r>
          </a:p>
          <a:p>
            <a:pPr marL="541338" indent="-354013" algn="just">
              <a:lnSpc>
                <a:spcPct val="120000"/>
              </a:lnSpc>
              <a:buFont typeface="Wingdings" panose="05000000000000000000" pitchFamily="2" charset="2"/>
              <a:buChar char="Ø"/>
              <a:tabLst>
                <a:tab pos="447675" algn="l"/>
              </a:tabLst>
            </a:pPr>
            <a:r>
              <a:rPr lang="pt-BR" dirty="0"/>
              <a:t>Durante a Ater foram realizadas práticas com vistas o aumento da produtividade das culturas.</a:t>
            </a:r>
          </a:p>
          <a:p>
            <a:endParaRPr lang="pt-BR" dirty="0"/>
          </a:p>
          <a:p>
            <a:endParaRPr lang="pt-BR" dirty="0"/>
          </a:p>
          <a:p>
            <a:pPr marL="0" indent="0">
              <a:buNone/>
            </a:pPr>
            <a:endParaRPr lang="pt-BR" dirty="0"/>
          </a:p>
        </p:txBody>
      </p:sp>
      <p:pic>
        <p:nvPicPr>
          <p:cNvPr id="11266" name="Picture 2" descr="Santa Quitéria-CE: Ematerce conclui entrega de sementes e mudas do Projeto  Hora de Plantar 2022. - Empresa de Assistência Técnica e Extensão Rural do  Ceará">
            <a:extLst>
              <a:ext uri="{FF2B5EF4-FFF2-40B4-BE49-F238E27FC236}">
                <a16:creationId xmlns:a16="http://schemas.microsoft.com/office/drawing/2014/main" id="{3EC6EF4F-85C8-4D51-AEE1-92A383A9B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413" y="1209675"/>
            <a:ext cx="3247053" cy="243529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rograma Hora de Plantar distribuiu mais de 40 mil sementes para  agricultores de Santa Quitéria; cadastro para 2022 segue aberto até amanhã">
            <a:extLst>
              <a:ext uri="{FF2B5EF4-FFF2-40B4-BE49-F238E27FC236}">
                <a16:creationId xmlns:a16="http://schemas.microsoft.com/office/drawing/2014/main" id="{A585367E-61B0-4208-BE4E-BAB8ADBA4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575" y="3798887"/>
            <a:ext cx="3006727" cy="200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2382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D201C-9CCE-4D85-AF88-26D673BBEC23}"/>
              </a:ext>
            </a:extLst>
          </p:cNvPr>
          <p:cNvSpPr>
            <a:spLocks noGrp="1"/>
          </p:cNvSpPr>
          <p:nvPr>
            <p:ph type="ctrTitle"/>
          </p:nvPr>
        </p:nvSpPr>
        <p:spPr/>
        <p:txBody>
          <a:bodyPr/>
          <a:lstStyle/>
          <a:p>
            <a:r>
              <a:rPr lang="pt-BR" b="1" dirty="0">
                <a:effectLst>
                  <a:outerShdw blurRad="38100" dist="38100" dir="2700000" algn="tl">
                    <a:srgbClr val="000000">
                      <a:alpha val="43137"/>
                    </a:srgbClr>
                  </a:outerShdw>
                </a:effectLst>
              </a:rPr>
              <a:t>RELATÓRIO DE RESULTADOS DA EMATERCE 2022</a:t>
            </a:r>
          </a:p>
        </p:txBody>
      </p:sp>
      <p:sp>
        <p:nvSpPr>
          <p:cNvPr id="3" name="Subtítulo 2">
            <a:extLst>
              <a:ext uri="{FF2B5EF4-FFF2-40B4-BE49-F238E27FC236}">
                <a16:creationId xmlns:a16="http://schemas.microsoft.com/office/drawing/2014/main" id="{0F45B614-90DA-4CFF-B754-424E76369299}"/>
              </a:ext>
            </a:extLst>
          </p:cNvPr>
          <p:cNvSpPr>
            <a:spLocks noGrp="1"/>
          </p:cNvSpPr>
          <p:nvPr>
            <p:ph type="subTitle" idx="1"/>
          </p:nvPr>
        </p:nvSpPr>
        <p:spPr/>
        <p:txBody>
          <a:bodyPr/>
          <a:lstStyle/>
          <a:p>
            <a:r>
              <a:rPr lang="pt-BR" dirty="0"/>
              <a:t>Dezembro 2022</a:t>
            </a:r>
          </a:p>
        </p:txBody>
      </p:sp>
    </p:spTree>
    <p:extLst>
      <p:ext uri="{BB962C8B-B14F-4D97-AF65-F5344CB8AC3E}">
        <p14:creationId xmlns:p14="http://schemas.microsoft.com/office/powerpoint/2010/main" val="26505478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Projeto Hora de plantar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895253" cy="4645025"/>
          </a:xfrm>
        </p:spPr>
        <p:txBody>
          <a:bodyPr>
            <a:normAutofit lnSpcReduction="10000"/>
          </a:bodyPr>
          <a:lstStyle/>
          <a:p>
            <a:r>
              <a:rPr lang="pt-BR" dirty="0"/>
              <a:t>Fatores de sucesso:</a:t>
            </a:r>
          </a:p>
          <a:p>
            <a:pPr marL="541338" indent="-354013" algn="just">
              <a:buFont typeface="Wingdings" panose="05000000000000000000" pitchFamily="2" charset="2"/>
              <a:buChar char="Ø"/>
              <a:tabLst>
                <a:tab pos="447675" algn="l"/>
              </a:tabLst>
            </a:pPr>
            <a:r>
              <a:rPr lang="pt-BR" sz="2200" dirty="0"/>
              <a:t>Aumento do volume da produção das culturas.</a:t>
            </a:r>
          </a:p>
          <a:p>
            <a:pPr marL="541338" indent="-354013" algn="just">
              <a:buFont typeface="Wingdings" panose="05000000000000000000" pitchFamily="2" charset="2"/>
              <a:buChar char="Ø"/>
              <a:tabLst>
                <a:tab pos="447675" algn="l"/>
              </a:tabLst>
            </a:pPr>
            <a:r>
              <a:rPr lang="pt-BR" sz="2200" dirty="0"/>
              <a:t>Aumento da ocupação da mão de obra na condução das culturas.</a:t>
            </a:r>
          </a:p>
          <a:p>
            <a:pPr marL="541338" indent="-354013" algn="just">
              <a:buFont typeface="Wingdings" panose="05000000000000000000" pitchFamily="2" charset="2"/>
              <a:buChar char="Ø"/>
              <a:tabLst>
                <a:tab pos="447675" algn="l"/>
              </a:tabLst>
            </a:pPr>
            <a:r>
              <a:rPr lang="pt-BR" sz="2200" dirty="0"/>
              <a:t>Aumento da oferta de alimentos melhorando a segurança alimentar das famílias.</a:t>
            </a:r>
          </a:p>
          <a:p>
            <a:pPr marL="541338" indent="-354013" algn="just">
              <a:buFont typeface="Wingdings" panose="05000000000000000000" pitchFamily="2" charset="2"/>
              <a:buChar char="Ø"/>
              <a:tabLst>
                <a:tab pos="447675" algn="l"/>
              </a:tabLst>
            </a:pPr>
            <a:r>
              <a:rPr lang="pt-BR" sz="2200" dirty="0"/>
              <a:t>Melhoria da renda familiar com a venda do excedente da produção.</a:t>
            </a:r>
          </a:p>
          <a:p>
            <a:pPr marL="541338" indent="-354013" algn="just">
              <a:buFont typeface="Wingdings" panose="05000000000000000000" pitchFamily="2" charset="2"/>
              <a:buChar char="Ø"/>
              <a:tabLst>
                <a:tab pos="447675" algn="l"/>
              </a:tabLst>
            </a:pPr>
            <a:r>
              <a:rPr lang="pt-BR" sz="2200" dirty="0"/>
              <a:t>Aumento da oferta de reserva estratégica com a introdução das Palma Forrageira.</a:t>
            </a:r>
          </a:p>
          <a:p>
            <a:pPr marL="541338" indent="-354013" algn="just">
              <a:buFont typeface="Wingdings" panose="05000000000000000000" pitchFamily="2" charset="2"/>
              <a:buChar char="Ø"/>
              <a:tabLst>
                <a:tab pos="447675" algn="l"/>
              </a:tabLst>
            </a:pPr>
            <a:r>
              <a:rPr lang="pt-BR" sz="2200" dirty="0"/>
              <a:t>Recuperação de áreas degradadas com o plantio das espécies de essências florestais.</a:t>
            </a:r>
          </a:p>
          <a:p>
            <a:endParaRPr lang="pt-BR" sz="2200" dirty="0"/>
          </a:p>
          <a:p>
            <a:endParaRPr lang="pt-BR" dirty="0"/>
          </a:p>
          <a:p>
            <a:endParaRPr lang="pt-BR" dirty="0"/>
          </a:p>
          <a:p>
            <a:pPr marL="0" indent="0">
              <a:buNone/>
            </a:pPr>
            <a:endParaRPr lang="pt-BR" dirty="0"/>
          </a:p>
        </p:txBody>
      </p:sp>
      <p:pic>
        <p:nvPicPr>
          <p:cNvPr id="13314" name="Picture 2" descr="Hora de Plantar: projeto distribui 8.300 mudas em Ocara e mira unidade  demonstrativa - Governo do Estado do Ceará">
            <a:extLst>
              <a:ext uri="{FF2B5EF4-FFF2-40B4-BE49-F238E27FC236}">
                <a16:creationId xmlns:a16="http://schemas.microsoft.com/office/drawing/2014/main" id="{B1D415F2-80BA-49C8-9B32-ED9960153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2046" y="1476375"/>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 EMATERCE E ASSARÉ realiza a entrega de mudas da caju aos agricultores  familiares que solicitaram ao Projeto Hora de Plantar 2021. ~ Quixabeira do  Assare">
            <a:extLst>
              <a:ext uri="{FF2B5EF4-FFF2-40B4-BE49-F238E27FC236}">
                <a16:creationId xmlns:a16="http://schemas.microsoft.com/office/drawing/2014/main" id="{EBEB9684-0D73-4CD3-8DFC-65757F26B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4288" y="3231308"/>
            <a:ext cx="2106969" cy="280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251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Projeto Hora de plantar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209675"/>
            <a:ext cx="7177574" cy="3384874"/>
          </a:xfrm>
        </p:spPr>
        <p:txBody>
          <a:bodyPr>
            <a:normAutofit/>
          </a:bodyPr>
          <a:lstStyle/>
          <a:p>
            <a:r>
              <a:rPr lang="pt-BR" dirty="0"/>
              <a:t>Resultados:</a:t>
            </a:r>
          </a:p>
          <a:p>
            <a:pPr marL="541338" indent="-354013" algn="just">
              <a:buFont typeface="Wingdings" panose="05000000000000000000" pitchFamily="2" charset="2"/>
              <a:buChar char="Ø"/>
              <a:tabLst>
                <a:tab pos="447675" algn="l"/>
              </a:tabLst>
            </a:pPr>
            <a:r>
              <a:rPr lang="pt-BR" sz="2200" dirty="0"/>
              <a:t>Aumento da área plantada.</a:t>
            </a:r>
          </a:p>
          <a:p>
            <a:pPr marL="541338" indent="-354013" algn="just">
              <a:buFont typeface="Wingdings" panose="05000000000000000000" pitchFamily="2" charset="2"/>
              <a:buChar char="Ø"/>
              <a:tabLst>
                <a:tab pos="447675" algn="l"/>
              </a:tabLst>
            </a:pPr>
            <a:r>
              <a:rPr lang="pt-BR" sz="2200" dirty="0"/>
              <a:t>Melhoria da produtividade das culturas.</a:t>
            </a:r>
          </a:p>
          <a:p>
            <a:pPr marL="541338" indent="-354013" algn="just">
              <a:buFont typeface="Wingdings" panose="05000000000000000000" pitchFamily="2" charset="2"/>
              <a:buChar char="Ø"/>
              <a:tabLst>
                <a:tab pos="447675" algn="l"/>
              </a:tabLst>
            </a:pPr>
            <a:r>
              <a:rPr lang="pt-BR" sz="2200" dirty="0"/>
              <a:t>Substituição de grãos por Sementes e Mudas de boa qualidade.</a:t>
            </a:r>
          </a:p>
          <a:p>
            <a:pPr marL="541338" indent="-354013" algn="just">
              <a:buFont typeface="Wingdings" panose="05000000000000000000" pitchFamily="2" charset="2"/>
              <a:buChar char="Ø"/>
              <a:tabLst>
                <a:tab pos="447675" algn="l"/>
              </a:tabLst>
            </a:pPr>
            <a:r>
              <a:rPr lang="pt-BR" sz="2200" dirty="0"/>
              <a:t>Introdução da Palma Forrageira.</a:t>
            </a:r>
          </a:p>
          <a:p>
            <a:pPr marL="541338" indent="-354013" algn="just">
              <a:buFont typeface="Wingdings" panose="05000000000000000000" pitchFamily="2" charset="2"/>
              <a:buChar char="Ø"/>
              <a:tabLst>
                <a:tab pos="447675" algn="l"/>
              </a:tabLst>
            </a:pPr>
            <a:r>
              <a:rPr lang="pt-BR" sz="2200" dirty="0"/>
              <a:t>Introdução de essências florestais nativas e exóticas.</a:t>
            </a:r>
          </a:p>
          <a:p>
            <a:endParaRPr lang="pt-BR" dirty="0"/>
          </a:p>
          <a:p>
            <a:endParaRPr lang="pt-BR" dirty="0"/>
          </a:p>
          <a:p>
            <a:pPr marL="0" indent="0">
              <a:buNone/>
            </a:pPr>
            <a:endParaRPr lang="pt-BR" dirty="0"/>
          </a:p>
        </p:txBody>
      </p:sp>
      <p:pic>
        <p:nvPicPr>
          <p:cNvPr id="12290" name="Picture 2" descr="Banabuiú recebe sementes do Programa Hora de Plantar">
            <a:extLst>
              <a:ext uri="{FF2B5EF4-FFF2-40B4-BE49-F238E27FC236}">
                <a16:creationId xmlns:a16="http://schemas.microsoft.com/office/drawing/2014/main" id="{64DE4CDE-AF3C-4899-8EDB-1B145F21C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311" y="1124146"/>
            <a:ext cx="3709211" cy="247280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ora de Plantar já distribuiu duas mil toneladas de sementes em 54  municípios - Secretaria do Desenvolvimento Agrário">
            <a:extLst>
              <a:ext uri="{FF2B5EF4-FFF2-40B4-BE49-F238E27FC236}">
                <a16:creationId xmlns:a16="http://schemas.microsoft.com/office/drawing/2014/main" id="{81CFA90B-F9D1-4F61-8515-C03E2306D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986" y="3685916"/>
            <a:ext cx="3722949" cy="24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439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Projeto Hora de plantar – Período 2015 a 2022</a:t>
            </a:r>
          </a:p>
        </p:txBody>
      </p:sp>
      <p:graphicFrame>
        <p:nvGraphicFramePr>
          <p:cNvPr id="4" name="Tabela 3">
            <a:extLst>
              <a:ext uri="{FF2B5EF4-FFF2-40B4-BE49-F238E27FC236}">
                <a16:creationId xmlns:a16="http://schemas.microsoft.com/office/drawing/2014/main" id="{1D4FFD58-DE05-40D2-9A57-D761FB628D04}"/>
              </a:ext>
            </a:extLst>
          </p:cNvPr>
          <p:cNvGraphicFramePr>
            <a:graphicFrameLocks noGrp="1"/>
          </p:cNvGraphicFramePr>
          <p:nvPr>
            <p:extLst>
              <p:ext uri="{D42A27DB-BD31-4B8C-83A1-F6EECF244321}">
                <p14:modId xmlns:p14="http://schemas.microsoft.com/office/powerpoint/2010/main" val="895066565"/>
              </p:ext>
            </p:extLst>
          </p:nvPr>
        </p:nvGraphicFramePr>
        <p:xfrm>
          <a:off x="746449" y="1695517"/>
          <a:ext cx="7595117" cy="3781552"/>
        </p:xfrm>
        <a:graphic>
          <a:graphicData uri="http://schemas.openxmlformats.org/drawingml/2006/table">
            <a:tbl>
              <a:tblPr firstRow="1" firstCol="1" bandRow="1">
                <a:tableStyleId>{5C22544A-7EE6-4342-B048-85BDC9FD1C3A}</a:tableStyleId>
              </a:tblPr>
              <a:tblGrid>
                <a:gridCol w="2334318">
                  <a:extLst>
                    <a:ext uri="{9D8B030D-6E8A-4147-A177-3AD203B41FA5}">
                      <a16:colId xmlns:a16="http://schemas.microsoft.com/office/drawing/2014/main" val="3233857728"/>
                    </a:ext>
                  </a:extLst>
                </a:gridCol>
                <a:gridCol w="1694956">
                  <a:extLst>
                    <a:ext uri="{9D8B030D-6E8A-4147-A177-3AD203B41FA5}">
                      <a16:colId xmlns:a16="http://schemas.microsoft.com/office/drawing/2014/main" val="3403292927"/>
                    </a:ext>
                  </a:extLst>
                </a:gridCol>
                <a:gridCol w="1603770">
                  <a:extLst>
                    <a:ext uri="{9D8B030D-6E8A-4147-A177-3AD203B41FA5}">
                      <a16:colId xmlns:a16="http://schemas.microsoft.com/office/drawing/2014/main" val="4009881372"/>
                    </a:ext>
                  </a:extLst>
                </a:gridCol>
                <a:gridCol w="1962073">
                  <a:extLst>
                    <a:ext uri="{9D8B030D-6E8A-4147-A177-3AD203B41FA5}">
                      <a16:colId xmlns:a16="http://schemas.microsoft.com/office/drawing/2014/main" val="2730812766"/>
                    </a:ext>
                  </a:extLst>
                </a:gridCol>
              </a:tblGrid>
              <a:tr h="855356">
                <a:tc>
                  <a:txBody>
                    <a:bodyPr/>
                    <a:lstStyle/>
                    <a:p>
                      <a:pPr algn="ctr">
                        <a:lnSpc>
                          <a:spcPct val="107000"/>
                        </a:lnSpc>
                        <a:spcAft>
                          <a:spcPts val="800"/>
                        </a:spcAft>
                      </a:pPr>
                      <a:r>
                        <a:rPr lang="pt-BR" sz="2000" dirty="0">
                          <a:solidFill>
                            <a:srgbClr val="000000"/>
                          </a:solidFill>
                          <a:effectLst/>
                        </a:rPr>
                        <a:t>Produto</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800"/>
                        </a:spcAft>
                      </a:pPr>
                      <a:r>
                        <a:rPr lang="pt-BR" sz="2000" dirty="0">
                          <a:solidFill>
                            <a:srgbClr val="000000"/>
                          </a:solidFill>
                          <a:effectLst/>
                        </a:rPr>
                        <a:t>Qt </a:t>
                      </a:r>
                      <a:r>
                        <a:rPr lang="pt-BR" sz="2000" dirty="0" err="1">
                          <a:solidFill>
                            <a:srgbClr val="000000"/>
                          </a:solidFill>
                          <a:effectLst/>
                        </a:rPr>
                        <a:t>Agr</a:t>
                      </a:r>
                      <a:r>
                        <a:rPr lang="pt-BR" sz="2000" dirty="0">
                          <a:solidFill>
                            <a:srgbClr val="000000"/>
                          </a:solidFill>
                          <a:effectLst/>
                        </a:rPr>
                        <a:t> Familiar*</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800"/>
                        </a:spcAft>
                      </a:pPr>
                      <a:r>
                        <a:rPr lang="pt-BR" sz="2000" dirty="0">
                          <a:solidFill>
                            <a:srgbClr val="000000"/>
                          </a:solidFill>
                          <a:effectLst/>
                        </a:rPr>
                        <a:t>Unidade de Medida</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spcAft>
                          <a:spcPts val="800"/>
                        </a:spcAft>
                      </a:pPr>
                      <a:r>
                        <a:rPr lang="pt-BR" sz="2000" dirty="0" err="1">
                          <a:solidFill>
                            <a:srgbClr val="000000"/>
                          </a:solidFill>
                          <a:effectLst/>
                        </a:rPr>
                        <a:t>Qtd</a:t>
                      </a:r>
                      <a:r>
                        <a:rPr lang="pt-BR" sz="2000" dirty="0">
                          <a:solidFill>
                            <a:srgbClr val="000000"/>
                          </a:solidFill>
                          <a:effectLst/>
                        </a:rPr>
                        <a:t> Sementes Distribuídas</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613881247"/>
                  </a:ext>
                </a:extLst>
              </a:tr>
              <a:tr h="418028">
                <a:tc>
                  <a:txBody>
                    <a:bodyPr/>
                    <a:lstStyle/>
                    <a:p>
                      <a:pPr algn="just">
                        <a:lnSpc>
                          <a:spcPct val="107000"/>
                        </a:lnSpc>
                        <a:spcAft>
                          <a:spcPts val="800"/>
                        </a:spcAft>
                      </a:pPr>
                      <a:r>
                        <a:rPr lang="pt-BR" sz="2000" dirty="0">
                          <a:solidFill>
                            <a:srgbClr val="000000"/>
                          </a:solidFill>
                          <a:effectLst/>
                        </a:rPr>
                        <a:t>Feijão </a:t>
                      </a:r>
                      <a:r>
                        <a:rPr lang="pt-BR" sz="2000" dirty="0" err="1">
                          <a:solidFill>
                            <a:srgbClr val="000000"/>
                          </a:solidFill>
                          <a:effectLst/>
                        </a:rPr>
                        <a:t>Caupi</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268.632</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kg</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a:solidFill>
                            <a:srgbClr val="000000"/>
                          </a:solidFill>
                          <a:effectLst/>
                        </a:rPr>
                        <a:t>1.823.053</a:t>
                      </a:r>
                      <a:endParaRPr lang="pt-BR"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1290528"/>
                  </a:ext>
                </a:extLst>
              </a:tr>
              <a:tr h="418028">
                <a:tc>
                  <a:txBody>
                    <a:bodyPr/>
                    <a:lstStyle/>
                    <a:p>
                      <a:pPr algn="just">
                        <a:lnSpc>
                          <a:spcPct val="107000"/>
                        </a:lnSpc>
                        <a:spcAft>
                          <a:spcPts val="800"/>
                        </a:spcAft>
                      </a:pPr>
                      <a:r>
                        <a:rPr lang="pt-BR" sz="2000">
                          <a:solidFill>
                            <a:srgbClr val="000000"/>
                          </a:solidFill>
                          <a:effectLst/>
                        </a:rPr>
                        <a:t>Milho Híbrido</a:t>
                      </a:r>
                      <a:endParaRPr lang="pt-BR"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795.634</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kg</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17.988.619</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8934182"/>
                  </a:ext>
                </a:extLst>
              </a:tr>
              <a:tr h="418028">
                <a:tc>
                  <a:txBody>
                    <a:bodyPr/>
                    <a:lstStyle/>
                    <a:p>
                      <a:pPr algn="just">
                        <a:lnSpc>
                          <a:spcPct val="107000"/>
                        </a:lnSpc>
                        <a:spcAft>
                          <a:spcPts val="800"/>
                        </a:spcAft>
                      </a:pPr>
                      <a:r>
                        <a:rPr lang="pt-BR" sz="2000" dirty="0">
                          <a:solidFill>
                            <a:srgbClr val="000000"/>
                          </a:solidFill>
                          <a:effectLst/>
                        </a:rPr>
                        <a:t>Milho Variedade</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306.444</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kg</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3.291.584</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8751356"/>
                  </a:ext>
                </a:extLst>
              </a:tr>
              <a:tr h="418028">
                <a:tc>
                  <a:txBody>
                    <a:bodyPr/>
                    <a:lstStyle/>
                    <a:p>
                      <a:pPr algn="just">
                        <a:lnSpc>
                          <a:spcPct val="107000"/>
                        </a:lnSpc>
                        <a:spcAft>
                          <a:spcPts val="800"/>
                        </a:spcAft>
                      </a:pPr>
                      <a:r>
                        <a:rPr lang="pt-BR" sz="2000" dirty="0">
                          <a:solidFill>
                            <a:srgbClr val="000000"/>
                          </a:solidFill>
                          <a:effectLst/>
                        </a:rPr>
                        <a:t>Essências Florestais</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2.953</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mudas</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558.555</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0379883"/>
                  </a:ext>
                </a:extLst>
              </a:tr>
              <a:tr h="418028">
                <a:tc>
                  <a:txBody>
                    <a:bodyPr/>
                    <a:lstStyle/>
                    <a:p>
                      <a:pPr algn="just">
                        <a:lnSpc>
                          <a:spcPct val="107000"/>
                        </a:lnSpc>
                        <a:spcAft>
                          <a:spcPts val="800"/>
                        </a:spcAft>
                      </a:pPr>
                      <a:r>
                        <a:rPr lang="pt-BR" sz="2000" dirty="0">
                          <a:solidFill>
                            <a:srgbClr val="000000"/>
                          </a:solidFill>
                          <a:effectLst/>
                        </a:rPr>
                        <a:t>Sorgo</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308.696</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kg</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1.986.157</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3444441"/>
                  </a:ext>
                </a:extLst>
              </a:tr>
              <a:tr h="418028">
                <a:tc>
                  <a:txBody>
                    <a:bodyPr/>
                    <a:lstStyle/>
                    <a:p>
                      <a:pPr algn="just">
                        <a:lnSpc>
                          <a:spcPct val="107000"/>
                        </a:lnSpc>
                        <a:spcAft>
                          <a:spcPts val="800"/>
                        </a:spcAft>
                      </a:pPr>
                      <a:r>
                        <a:rPr lang="pt-BR" sz="2000" dirty="0">
                          <a:solidFill>
                            <a:srgbClr val="000000"/>
                          </a:solidFill>
                          <a:effectLst/>
                        </a:rPr>
                        <a:t>Maniva</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a:solidFill>
                            <a:srgbClr val="000000"/>
                          </a:solidFill>
                          <a:effectLst/>
                        </a:rPr>
                        <a:t>3.718</a:t>
                      </a:r>
                      <a:endParaRPr lang="pt-BR"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baseline="30000" dirty="0">
                          <a:solidFill>
                            <a:srgbClr val="000000"/>
                          </a:solidFill>
                          <a:effectLst/>
                        </a:rPr>
                        <a:t> </a:t>
                      </a:r>
                      <a:r>
                        <a:rPr lang="pt-BR" sz="2000" dirty="0">
                          <a:solidFill>
                            <a:srgbClr val="000000"/>
                          </a:solidFill>
                          <a:effectLst/>
                        </a:rPr>
                        <a:t>m</a:t>
                      </a:r>
                      <a:r>
                        <a:rPr lang="pt-BR" sz="2000" baseline="30000" dirty="0">
                          <a:solidFill>
                            <a:srgbClr val="000000"/>
                          </a:solidFill>
                          <a:effectLst/>
                        </a:rPr>
                        <a:t>3</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23.977</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8283379"/>
                  </a:ext>
                </a:extLst>
              </a:tr>
              <a:tr h="418028">
                <a:tc>
                  <a:txBody>
                    <a:bodyPr/>
                    <a:lstStyle/>
                    <a:p>
                      <a:pPr algn="just">
                        <a:lnSpc>
                          <a:spcPct val="107000"/>
                        </a:lnSpc>
                        <a:spcAft>
                          <a:spcPts val="800"/>
                        </a:spcAft>
                      </a:pPr>
                      <a:r>
                        <a:rPr lang="pt-BR" sz="2000">
                          <a:solidFill>
                            <a:srgbClr val="000000"/>
                          </a:solidFill>
                          <a:effectLst/>
                        </a:rPr>
                        <a:t>Palma</a:t>
                      </a:r>
                      <a:endParaRPr lang="pt-BR"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11.203</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raquete</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pt-BR" sz="2000" dirty="0">
                          <a:solidFill>
                            <a:srgbClr val="000000"/>
                          </a:solidFill>
                          <a:effectLst/>
                        </a:rPr>
                        <a:t>43.224.580</a:t>
                      </a:r>
                      <a:endParaRPr lang="pt-B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839335"/>
                  </a:ext>
                </a:extLst>
              </a:tr>
            </a:tbl>
          </a:graphicData>
        </a:graphic>
      </p:graphicFrame>
      <p:sp>
        <p:nvSpPr>
          <p:cNvPr id="7" name="CaixaDeTexto 6">
            <a:extLst>
              <a:ext uri="{FF2B5EF4-FFF2-40B4-BE49-F238E27FC236}">
                <a16:creationId xmlns:a16="http://schemas.microsoft.com/office/drawing/2014/main" id="{2844E908-9899-4DBE-8E09-8B4D54EBAE2B}"/>
              </a:ext>
            </a:extLst>
          </p:cNvPr>
          <p:cNvSpPr txBox="1"/>
          <p:nvPr/>
        </p:nvSpPr>
        <p:spPr>
          <a:xfrm>
            <a:off x="709127" y="1250300"/>
            <a:ext cx="7128587" cy="430887"/>
          </a:xfrm>
          <a:prstGeom prst="rect">
            <a:avLst/>
          </a:prstGeom>
          <a:noFill/>
        </p:spPr>
        <p:txBody>
          <a:bodyPr wrap="square" rtlCol="0">
            <a:spAutoFit/>
          </a:bodyPr>
          <a:lstStyle/>
          <a:p>
            <a:pPr algn="ctr"/>
            <a:r>
              <a:rPr lang="pt-BR" sz="2200" b="1" dirty="0">
                <a:solidFill>
                  <a:srgbClr val="000000"/>
                </a:solidFill>
              </a:rPr>
              <a:t>Distribuição de Mudas e Sementes</a:t>
            </a:r>
          </a:p>
        </p:txBody>
      </p:sp>
      <p:pic>
        <p:nvPicPr>
          <p:cNvPr id="9" name="Imagem 8">
            <a:extLst>
              <a:ext uri="{FF2B5EF4-FFF2-40B4-BE49-F238E27FC236}">
                <a16:creationId xmlns:a16="http://schemas.microsoft.com/office/drawing/2014/main" id="{842D480D-51CF-4270-A7FE-502BA866C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2743" y="4702630"/>
            <a:ext cx="3014953" cy="2072270"/>
          </a:xfrm>
          <a:prstGeom prst="rect">
            <a:avLst/>
          </a:prstGeom>
        </p:spPr>
      </p:pic>
      <p:pic>
        <p:nvPicPr>
          <p:cNvPr id="2050" name="Picture 2" descr="Ematerce está concluindo a distribuição de sementes do Programa Hora de  Plantar - Empresa de Assistência Técnica e Extensão Rural do Ceará">
            <a:extLst>
              <a:ext uri="{FF2B5EF4-FFF2-40B4-BE49-F238E27FC236}">
                <a16:creationId xmlns:a16="http://schemas.microsoft.com/office/drawing/2014/main" id="{7FCB41CF-C506-4535-A1E2-516E263B9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9117" y="1017036"/>
            <a:ext cx="2786743" cy="2090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materce realiza testes com produção de área de sorgo boliviano e ponta  negra - Empresa de Assistência Técnica e Extensão Rural do Ceará">
            <a:extLst>
              <a:ext uri="{FF2B5EF4-FFF2-40B4-BE49-F238E27FC236}">
                <a16:creationId xmlns:a16="http://schemas.microsoft.com/office/drawing/2014/main" id="{2AF449E1-3720-42C5-A824-8296380390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 t="23290" r="336" b="20892"/>
          <a:stretch/>
        </p:blipFill>
        <p:spPr bwMode="auto">
          <a:xfrm>
            <a:off x="8665796" y="3181740"/>
            <a:ext cx="3454669" cy="144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94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Agroecologia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735558" y="1177788"/>
            <a:ext cx="7885927" cy="3636808"/>
          </a:xfrm>
        </p:spPr>
        <p:txBody>
          <a:bodyPr>
            <a:normAutofit fontScale="25000" lnSpcReduction="20000"/>
          </a:bodyPr>
          <a:lstStyle/>
          <a:p>
            <a:pPr>
              <a:tabLst>
                <a:tab pos="447675" algn="l"/>
              </a:tabLst>
            </a:pPr>
            <a:r>
              <a:rPr lang="pt-BR" sz="8000" dirty="0"/>
              <a:t>Resultados:</a:t>
            </a:r>
          </a:p>
          <a:p>
            <a:pPr marL="541338" indent="-354013" algn="just">
              <a:buFont typeface="Wingdings" panose="05000000000000000000" pitchFamily="2" charset="2"/>
              <a:buChar char="Ø"/>
              <a:tabLst>
                <a:tab pos="447675" algn="l"/>
              </a:tabLst>
            </a:pPr>
            <a:r>
              <a:rPr lang="pt-BR" sz="6800" dirty="0"/>
              <a:t>Uso de compostagem em 10.545 ha, sendo produzidos 795.700 kg de composto orgânico e foram atendidos 1.624 produtores.</a:t>
            </a:r>
          </a:p>
          <a:p>
            <a:pPr marL="541338" indent="-354013" algn="just">
              <a:buFont typeface="Wingdings" panose="05000000000000000000" pitchFamily="2" charset="2"/>
              <a:buChar char="Ø"/>
              <a:tabLst>
                <a:tab pos="447675" algn="l"/>
              </a:tabLst>
            </a:pPr>
            <a:r>
              <a:rPr lang="pt-BR" sz="6800" dirty="0"/>
              <a:t>Em relação ao uso de defensivos naturais, tivemos uma área beneficiada de 12.117 ha atendendo a 10.808 produtores.</a:t>
            </a:r>
          </a:p>
          <a:p>
            <a:pPr marL="541338" indent="-354013" algn="just">
              <a:buFont typeface="Wingdings" panose="05000000000000000000" pitchFamily="2" charset="2"/>
              <a:buChar char="Ø"/>
              <a:tabLst>
                <a:tab pos="447675" algn="l"/>
              </a:tabLst>
            </a:pPr>
            <a:r>
              <a:rPr lang="pt-BR" sz="6800" dirty="0"/>
              <a:t>Nos quintais produtivos tivemos 3.328 ha de área assistida que beneficiou 2.088 agricultores(as) familiares.</a:t>
            </a:r>
          </a:p>
          <a:p>
            <a:pPr marL="541338" indent="-354013" algn="just">
              <a:buFont typeface="Wingdings" panose="05000000000000000000" pitchFamily="2" charset="2"/>
              <a:buChar char="Ø"/>
              <a:tabLst>
                <a:tab pos="447675" algn="l"/>
              </a:tabLst>
            </a:pPr>
            <a:r>
              <a:rPr lang="pt-BR" sz="6800" dirty="0"/>
              <a:t>Nos sistemas agroflorestais tivemos 36 ha de área assistida atendendo a 57 produtores.</a:t>
            </a:r>
          </a:p>
          <a:p>
            <a:pPr marL="541338" indent="-354013" algn="just">
              <a:buFont typeface="Wingdings" panose="05000000000000000000" pitchFamily="2" charset="2"/>
              <a:buChar char="Ø"/>
              <a:tabLst>
                <a:tab pos="447675" algn="l"/>
              </a:tabLst>
            </a:pPr>
            <a:r>
              <a:rPr lang="pt-BR" sz="6800" dirty="0"/>
              <a:t>Mandalas, atendendo a 195 mandalas e assistindo a 225 produtores. </a:t>
            </a:r>
          </a:p>
          <a:p>
            <a:pPr marL="541338" indent="-354013" algn="just">
              <a:buFont typeface="Wingdings" panose="05000000000000000000" pitchFamily="2" charset="2"/>
              <a:buChar char="Ø"/>
              <a:tabLst>
                <a:tab pos="447675" algn="l"/>
              </a:tabLst>
            </a:pPr>
            <a:r>
              <a:rPr lang="pt-BR" sz="6800" dirty="0"/>
              <a:t>Já no uso de plantas medicinais tivemos uma produção de 1.021 kg e 601 produtores assistidos.</a:t>
            </a:r>
          </a:p>
          <a:p>
            <a:endParaRPr lang="pt-BR" dirty="0"/>
          </a:p>
          <a:p>
            <a:endParaRPr lang="pt-BR" dirty="0"/>
          </a:p>
          <a:p>
            <a:pPr marL="0" indent="0">
              <a:buNone/>
            </a:pPr>
            <a:endParaRPr lang="pt-BR" dirty="0"/>
          </a:p>
        </p:txBody>
      </p:sp>
      <p:pic>
        <p:nvPicPr>
          <p:cNvPr id="14340" name="Picture 4">
            <a:extLst>
              <a:ext uri="{FF2B5EF4-FFF2-40B4-BE49-F238E27FC236}">
                <a16:creationId xmlns:a16="http://schemas.microsoft.com/office/drawing/2014/main" id="{5280328E-E491-4DEC-B17A-97A801886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310" y="2733512"/>
            <a:ext cx="2429846" cy="182238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3C0A04FD-F959-4A4E-BDC4-A6EBAC18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947" y="4736549"/>
            <a:ext cx="2429847" cy="1822385"/>
          </a:xfrm>
          <a:prstGeom prst="rect">
            <a:avLst/>
          </a:prstGeom>
        </p:spPr>
      </p:pic>
      <p:pic>
        <p:nvPicPr>
          <p:cNvPr id="7" name="Imagem 6">
            <a:extLst>
              <a:ext uri="{FF2B5EF4-FFF2-40B4-BE49-F238E27FC236}">
                <a16:creationId xmlns:a16="http://schemas.microsoft.com/office/drawing/2014/main" id="{D6788D20-D6AF-43F0-AA9E-DE9D07C57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739757"/>
            <a:ext cx="3240832" cy="1822968"/>
          </a:xfrm>
          <a:prstGeom prst="rect">
            <a:avLst/>
          </a:prstGeom>
        </p:spPr>
      </p:pic>
      <p:pic>
        <p:nvPicPr>
          <p:cNvPr id="9" name="Imagem 8">
            <a:extLst>
              <a:ext uri="{FF2B5EF4-FFF2-40B4-BE49-F238E27FC236}">
                <a16:creationId xmlns:a16="http://schemas.microsoft.com/office/drawing/2014/main" id="{E1EEDE38-77E1-4BF5-837F-D3FBC7903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4310" y="836349"/>
            <a:ext cx="2429847" cy="1822385"/>
          </a:xfrm>
          <a:prstGeom prst="rect">
            <a:avLst/>
          </a:prstGeom>
        </p:spPr>
      </p:pic>
      <p:pic>
        <p:nvPicPr>
          <p:cNvPr id="11" name="Imagem 10">
            <a:extLst>
              <a:ext uri="{FF2B5EF4-FFF2-40B4-BE49-F238E27FC236}">
                <a16:creationId xmlns:a16="http://schemas.microsoft.com/office/drawing/2014/main" id="{B6323342-8080-44ED-897B-E4D18949A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689" y="4736549"/>
            <a:ext cx="4114022" cy="1839882"/>
          </a:xfrm>
          <a:prstGeom prst="rect">
            <a:avLst/>
          </a:prstGeom>
        </p:spPr>
      </p:pic>
    </p:spTree>
    <p:extLst>
      <p:ext uri="{BB962C8B-B14F-4D97-AF65-F5344CB8AC3E}">
        <p14:creationId xmlns:p14="http://schemas.microsoft.com/office/powerpoint/2010/main" val="5889681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Cadeia Produtiva: Olericultura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01728"/>
            <a:ext cx="7876592" cy="5086350"/>
          </a:xfrm>
        </p:spPr>
        <p:txBody>
          <a:bodyPr>
            <a:normAutofit fontScale="70000" lnSpcReduction="20000"/>
          </a:bodyPr>
          <a:lstStyle/>
          <a:p>
            <a:pPr>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200" dirty="0"/>
              <a:t>Introdução de sementes e mudas melhoradas.</a:t>
            </a:r>
          </a:p>
          <a:p>
            <a:pPr marL="541338" indent="-354013" algn="just">
              <a:buFont typeface="Wingdings" panose="05000000000000000000" pitchFamily="2" charset="2"/>
              <a:buChar char="Ø"/>
              <a:tabLst>
                <a:tab pos="447675" algn="l"/>
              </a:tabLst>
            </a:pPr>
            <a:r>
              <a:rPr lang="pt-BR" sz="2200" dirty="0"/>
              <a:t>Controle fitossanitário.</a:t>
            </a:r>
          </a:p>
          <a:p>
            <a:pPr marL="541338" indent="-354013" algn="just">
              <a:buFont typeface="Wingdings" panose="05000000000000000000" pitchFamily="2" charset="2"/>
              <a:buChar char="Ø"/>
              <a:tabLst>
                <a:tab pos="447675" algn="l"/>
              </a:tabLst>
            </a:pPr>
            <a:r>
              <a:rPr lang="pt-BR" sz="2200" dirty="0"/>
              <a:t>Manejo integrado de pragas.</a:t>
            </a:r>
          </a:p>
          <a:p>
            <a:pPr marL="541338" indent="-354013" algn="just">
              <a:buFont typeface="Wingdings" panose="05000000000000000000" pitchFamily="2" charset="2"/>
              <a:buChar char="Ø"/>
              <a:tabLst>
                <a:tab pos="447675" algn="l"/>
              </a:tabLst>
            </a:pPr>
            <a:r>
              <a:rPr lang="pt-BR" sz="2200" dirty="0"/>
              <a:t>Redução do uso de agrotóxicos.</a:t>
            </a:r>
          </a:p>
          <a:p>
            <a:pPr marL="541338" indent="-354013" algn="just">
              <a:buFont typeface="Wingdings" panose="05000000000000000000" pitchFamily="2" charset="2"/>
              <a:buChar char="Ø"/>
              <a:tabLst>
                <a:tab pos="447675" algn="l"/>
              </a:tabLst>
            </a:pPr>
            <a:r>
              <a:rPr lang="pt-BR" sz="2200" dirty="0"/>
              <a:t>Comercialização.</a:t>
            </a:r>
          </a:p>
          <a:p>
            <a:pPr>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200" dirty="0"/>
              <a:t>Ações desenvolvidas em parceria direta com os pequenos agricultores familiares e com organizações de agricultores familiares.</a:t>
            </a:r>
          </a:p>
          <a:p>
            <a:pPr marL="541338" indent="-354013" algn="just">
              <a:buFont typeface="Wingdings" panose="05000000000000000000" pitchFamily="2" charset="2"/>
              <a:buChar char="Ø"/>
              <a:tabLst>
                <a:tab pos="447675" algn="l"/>
              </a:tabLst>
            </a:pPr>
            <a:r>
              <a:rPr lang="pt-BR" sz="2200" dirty="0"/>
              <a:t>Introdução de sementes e mudas melhoradas.</a:t>
            </a:r>
          </a:p>
          <a:p>
            <a:pPr marL="541338" indent="-354013" algn="just">
              <a:buFont typeface="Wingdings" panose="05000000000000000000" pitchFamily="2" charset="2"/>
              <a:buChar char="Ø"/>
              <a:tabLst>
                <a:tab pos="447675" algn="l"/>
              </a:tabLst>
            </a:pPr>
            <a:r>
              <a:rPr lang="pt-BR" sz="2200" dirty="0"/>
              <a:t>Controle fitossanitário.</a:t>
            </a:r>
          </a:p>
          <a:p>
            <a:pPr marL="541338" indent="-354013" algn="just">
              <a:buFont typeface="Wingdings" panose="05000000000000000000" pitchFamily="2" charset="2"/>
              <a:buChar char="Ø"/>
              <a:tabLst>
                <a:tab pos="447675" algn="l"/>
              </a:tabLst>
            </a:pPr>
            <a:r>
              <a:rPr lang="pt-BR" sz="2200" dirty="0"/>
              <a:t>Manejo integrado de pragas.</a:t>
            </a:r>
          </a:p>
          <a:p>
            <a:pPr marL="541338" indent="-354013" algn="just">
              <a:buFont typeface="Wingdings" panose="05000000000000000000" pitchFamily="2" charset="2"/>
              <a:buChar char="Ø"/>
              <a:tabLst>
                <a:tab pos="447675" algn="l"/>
              </a:tabLst>
            </a:pPr>
            <a:r>
              <a:rPr lang="pt-BR" sz="2200" dirty="0"/>
              <a:t>Redução do uso de agrotóxicos.</a:t>
            </a:r>
          </a:p>
          <a:p>
            <a:pPr marL="541338" indent="-354013" algn="just">
              <a:buFont typeface="Wingdings" panose="05000000000000000000" pitchFamily="2" charset="2"/>
              <a:buChar char="Ø"/>
              <a:tabLst>
                <a:tab pos="447675" algn="l"/>
              </a:tabLst>
            </a:pPr>
            <a:r>
              <a:rPr lang="pt-BR" sz="2200" dirty="0"/>
              <a:t>Comercialização.</a:t>
            </a:r>
          </a:p>
          <a:p>
            <a:pPr>
              <a:tabLst>
                <a:tab pos="447675" algn="l"/>
              </a:tabLst>
            </a:pPr>
            <a:r>
              <a:rPr lang="pt-BR" sz="2700" dirty="0"/>
              <a:t>Resultados:</a:t>
            </a:r>
          </a:p>
          <a:p>
            <a:pPr marL="541338" indent="-354013" algn="just">
              <a:buFont typeface="Wingdings" panose="05000000000000000000" pitchFamily="2" charset="2"/>
              <a:buChar char="Ø"/>
              <a:tabLst>
                <a:tab pos="447675" algn="l"/>
              </a:tabLst>
            </a:pPr>
            <a:r>
              <a:rPr lang="pt-BR" sz="2200" dirty="0"/>
              <a:t>108.764.259 kg de olerícolas numa área de 4.144 ha.</a:t>
            </a:r>
          </a:p>
          <a:p>
            <a:pPr marL="541338" indent="-354013" algn="just">
              <a:buFont typeface="Wingdings" panose="05000000000000000000" pitchFamily="2" charset="2"/>
              <a:buChar char="Ø"/>
              <a:tabLst>
                <a:tab pos="447675" algn="l"/>
              </a:tabLst>
            </a:pPr>
            <a:endParaRPr lang="pt-BR" sz="2200" dirty="0"/>
          </a:p>
          <a:p>
            <a:pPr marL="541338" indent="-354013" algn="just">
              <a:buFont typeface="Wingdings" panose="05000000000000000000" pitchFamily="2" charset="2"/>
              <a:buChar char="Ø"/>
              <a:tabLst>
                <a:tab pos="447675" algn="l"/>
              </a:tabLst>
            </a:pPr>
            <a:endParaRPr lang="pt-BR" sz="2200" dirty="0"/>
          </a:p>
          <a:p>
            <a:pPr>
              <a:tabLst>
                <a:tab pos="447675" algn="l"/>
              </a:tabLst>
            </a:pPr>
            <a:endParaRPr lang="pt-BR" sz="2200" dirty="0"/>
          </a:p>
          <a:p>
            <a:endParaRPr lang="pt-BR" dirty="0"/>
          </a:p>
          <a:p>
            <a:endParaRPr lang="pt-BR" dirty="0"/>
          </a:p>
          <a:p>
            <a:pPr marL="0" indent="0">
              <a:buNone/>
            </a:pPr>
            <a:endParaRPr lang="pt-BR" dirty="0"/>
          </a:p>
        </p:txBody>
      </p:sp>
      <p:pic>
        <p:nvPicPr>
          <p:cNvPr id="16386" name="Picture 2" descr="Ematerce mostra realizações com os produtores familiares em 2018 - Empresa  de Assistência Técnica e Extensão Rural do Ceará">
            <a:extLst>
              <a:ext uri="{FF2B5EF4-FFF2-40B4-BE49-F238E27FC236}">
                <a16:creationId xmlns:a16="http://schemas.microsoft.com/office/drawing/2014/main" id="{789C780C-1DCD-4CAF-8305-670165DE5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431" y="865563"/>
            <a:ext cx="2561760" cy="191884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Ematerce Divulga Ações Extensionistas Realizadas em 2019. - Empresa de  Assistência Técnica e Extensão Rural do Ceará">
            <a:extLst>
              <a:ext uri="{FF2B5EF4-FFF2-40B4-BE49-F238E27FC236}">
                <a16:creationId xmlns:a16="http://schemas.microsoft.com/office/drawing/2014/main" id="{B97A1D86-B798-4F9D-BA21-FBA092EED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431" y="2889340"/>
            <a:ext cx="2561760" cy="192132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FC45168A-E08F-421C-BB9E-A7355EB5E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510" y="4914813"/>
            <a:ext cx="3810681" cy="1709332"/>
          </a:xfrm>
          <a:prstGeom prst="rect">
            <a:avLst/>
          </a:prstGeom>
        </p:spPr>
      </p:pic>
    </p:spTree>
    <p:extLst>
      <p:ext uri="{BB962C8B-B14F-4D97-AF65-F5344CB8AC3E}">
        <p14:creationId xmlns:p14="http://schemas.microsoft.com/office/powerpoint/2010/main" val="25589792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Cadeia Produtiva: Fruticultura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531359" cy="4645025"/>
          </a:xfrm>
        </p:spPr>
        <p:txBody>
          <a:bodyPr>
            <a:normAutofit fontScale="62500" lnSpcReduction="20000"/>
          </a:bodyPr>
          <a:lstStyle/>
          <a:p>
            <a:pPr algn="just">
              <a:tabLst>
                <a:tab pos="447675" algn="l"/>
              </a:tabLst>
            </a:pPr>
            <a:r>
              <a:rPr lang="pt-BR" dirty="0"/>
              <a:t>Atividades desenvolvidas: prestação de Ater com foco nas culturas de abacaxi; coco e coco verde; acerola; goiaba; mamão; manga; maracujá; uva; limão; laranja; tangerina e abacate.</a:t>
            </a:r>
          </a:p>
          <a:p>
            <a:pPr algn="just">
              <a:tabLst>
                <a:tab pos="447675" algn="l"/>
              </a:tabLst>
            </a:pPr>
            <a:r>
              <a:rPr lang="pt-BR" dirty="0"/>
              <a:t>Fatores de Sucesso:</a:t>
            </a:r>
          </a:p>
          <a:p>
            <a:pPr marL="541338" indent="-354013" algn="just">
              <a:lnSpc>
                <a:spcPct val="120000"/>
              </a:lnSpc>
              <a:buFont typeface="Wingdings" panose="05000000000000000000" pitchFamily="2" charset="2"/>
              <a:buChar char="Ø"/>
              <a:tabLst>
                <a:tab pos="447675" algn="l"/>
              </a:tabLst>
            </a:pPr>
            <a:r>
              <a:rPr lang="pt-BR" sz="2600" dirty="0"/>
              <a:t>Ações desenvolvidas em parceria direta com os pequenos agricultores familiares e com organizações de agricultores familiares.</a:t>
            </a:r>
          </a:p>
          <a:p>
            <a:pPr marL="541338" indent="-354013" algn="just">
              <a:lnSpc>
                <a:spcPct val="120000"/>
              </a:lnSpc>
              <a:buFont typeface="Wingdings" panose="05000000000000000000" pitchFamily="2" charset="2"/>
              <a:buChar char="Ø"/>
              <a:tabLst>
                <a:tab pos="447675" algn="l"/>
              </a:tabLst>
            </a:pPr>
            <a:r>
              <a:rPr lang="pt-BR" sz="2600" dirty="0"/>
              <a:t>Introdução de mudas melhoradas.</a:t>
            </a:r>
          </a:p>
          <a:p>
            <a:pPr marL="541338" indent="-354013" algn="just">
              <a:lnSpc>
                <a:spcPct val="120000"/>
              </a:lnSpc>
              <a:buFont typeface="Wingdings" panose="05000000000000000000" pitchFamily="2" charset="2"/>
              <a:buChar char="Ø"/>
              <a:tabLst>
                <a:tab pos="447675" algn="l"/>
              </a:tabLst>
            </a:pPr>
            <a:r>
              <a:rPr lang="pt-BR" sz="2600" dirty="0"/>
              <a:t>Controle fitossanitário.</a:t>
            </a:r>
          </a:p>
          <a:p>
            <a:pPr marL="541338" indent="-354013" algn="just">
              <a:lnSpc>
                <a:spcPct val="120000"/>
              </a:lnSpc>
              <a:buFont typeface="Wingdings" panose="05000000000000000000" pitchFamily="2" charset="2"/>
              <a:buChar char="Ø"/>
              <a:tabLst>
                <a:tab pos="447675" algn="l"/>
              </a:tabLst>
            </a:pPr>
            <a:r>
              <a:rPr lang="pt-BR" sz="2600" dirty="0"/>
              <a:t>Manejo integrado de pragas.</a:t>
            </a:r>
          </a:p>
          <a:p>
            <a:pPr marL="541338" indent="-354013" algn="just">
              <a:lnSpc>
                <a:spcPct val="120000"/>
              </a:lnSpc>
              <a:buFont typeface="Wingdings" panose="05000000000000000000" pitchFamily="2" charset="2"/>
              <a:buChar char="Ø"/>
              <a:tabLst>
                <a:tab pos="447675" algn="l"/>
              </a:tabLst>
            </a:pPr>
            <a:r>
              <a:rPr lang="pt-BR" sz="2600" dirty="0"/>
              <a:t>Redução do uso de agrotóxicos.</a:t>
            </a:r>
          </a:p>
          <a:p>
            <a:pPr marL="541338" indent="-354013" algn="just">
              <a:lnSpc>
                <a:spcPct val="120000"/>
              </a:lnSpc>
              <a:buFont typeface="Wingdings" panose="05000000000000000000" pitchFamily="2" charset="2"/>
              <a:buChar char="Ø"/>
              <a:tabLst>
                <a:tab pos="447675" algn="l"/>
              </a:tabLst>
            </a:pPr>
            <a:r>
              <a:rPr lang="pt-BR" sz="2600" dirty="0"/>
              <a:t>Comercialização.</a:t>
            </a:r>
          </a:p>
          <a:p>
            <a:pPr algn="just">
              <a:tabLst>
                <a:tab pos="447675" algn="l"/>
              </a:tabLst>
            </a:pPr>
            <a:r>
              <a:rPr lang="pt-BR" sz="2900" dirty="0"/>
              <a:t>Resultados:</a:t>
            </a:r>
          </a:p>
          <a:p>
            <a:pPr marL="541338" indent="-354013" algn="just">
              <a:lnSpc>
                <a:spcPct val="120000"/>
              </a:lnSpc>
              <a:buFont typeface="Wingdings" panose="05000000000000000000" pitchFamily="2" charset="2"/>
              <a:buChar char="Ø"/>
              <a:tabLst>
                <a:tab pos="447675" algn="l"/>
              </a:tabLst>
            </a:pPr>
            <a:r>
              <a:rPr lang="pt-BR" sz="2600" dirty="0"/>
              <a:t>4.916 famílias/ano durante o período de 2015 a 2022 recebendo atendimento e orientações técnicas. Nesse período foi assistido uma área de 103.283 ha. </a:t>
            </a:r>
          </a:p>
          <a:p>
            <a:pPr algn="just">
              <a:tabLst>
                <a:tab pos="447675" algn="l"/>
              </a:tabLst>
            </a:pPr>
            <a:endParaRPr lang="pt-BR" dirty="0"/>
          </a:p>
          <a:p>
            <a:pPr marL="541338" indent="-354013" algn="just">
              <a:buFont typeface="Wingdings" panose="05000000000000000000" pitchFamily="2" charset="2"/>
              <a:buChar char="Ø"/>
              <a:tabLst>
                <a:tab pos="447675" algn="l"/>
              </a:tabLst>
            </a:pPr>
            <a:endParaRPr lang="pt-BR" sz="2200" dirty="0"/>
          </a:p>
          <a:p>
            <a:pPr>
              <a:tabLst>
                <a:tab pos="447675" algn="l"/>
              </a:tabLst>
            </a:pPr>
            <a:endParaRPr lang="pt-BR" sz="2200" dirty="0"/>
          </a:p>
          <a:p>
            <a:endParaRPr lang="pt-BR" dirty="0"/>
          </a:p>
          <a:p>
            <a:endParaRPr lang="pt-BR" dirty="0"/>
          </a:p>
          <a:p>
            <a:pPr marL="0" indent="0">
              <a:buNone/>
            </a:pPr>
            <a:endParaRPr lang="pt-BR" dirty="0"/>
          </a:p>
        </p:txBody>
      </p:sp>
      <p:pic>
        <p:nvPicPr>
          <p:cNvPr id="17410" name="Picture 2" descr="Prefeitura e Ematerce de Pacatuba-CE organizam I Feira da Agricultura  Familiar - Empresa de Assistência Técnica e Extensão Rural do Ceará">
            <a:extLst>
              <a:ext uri="{FF2B5EF4-FFF2-40B4-BE49-F238E27FC236}">
                <a16:creationId xmlns:a16="http://schemas.microsoft.com/office/drawing/2014/main" id="{AFF1EEBB-6F0E-41CE-895D-8104DA642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6674" y="888286"/>
            <a:ext cx="2987351" cy="199156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Unidades agricolas de Maranguape e Guaiuba são exemplos de alta  produtividade - Empresa de Assistência Técnica e Extensão Rural do Ceará">
            <a:extLst>
              <a:ext uri="{FF2B5EF4-FFF2-40B4-BE49-F238E27FC236}">
                <a16:creationId xmlns:a16="http://schemas.microsoft.com/office/drawing/2014/main" id="{DB99F061-E32D-46D7-8332-707BAB36A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149" y="2973662"/>
            <a:ext cx="2212399" cy="165045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Morada Nova- CE: Ematerce incentiva plantio de acerola orgânica - Empresa  de Assistência Técnica e Extensão Rural do Ceará">
            <a:extLst>
              <a:ext uri="{FF2B5EF4-FFF2-40B4-BE49-F238E27FC236}">
                <a16:creationId xmlns:a16="http://schemas.microsoft.com/office/drawing/2014/main" id="{E12EEDF8-2EBD-461D-9C60-D45CE3F63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6399" y="4808633"/>
            <a:ext cx="2440149" cy="154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858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err="1"/>
              <a:t>Recaatingamento</a:t>
            </a:r>
            <a:endParaRPr lang="pt-BR" dirty="0"/>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8137849" cy="4840449"/>
          </a:xfrm>
        </p:spPr>
        <p:txBody>
          <a:bodyPr>
            <a:normAutofit/>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Projeto de </a:t>
            </a:r>
            <a:r>
              <a:rPr lang="pt-BR" sz="2000" dirty="0" err="1"/>
              <a:t>Recaatingamento</a:t>
            </a:r>
            <a:r>
              <a:rPr lang="pt-BR" sz="2000" dirty="0"/>
              <a:t> (ano I), que atende a 3.640 agricultores familiares com distribuição de Mudas de </a:t>
            </a:r>
            <a:r>
              <a:rPr lang="pt-BR" sz="2000" dirty="0" err="1"/>
              <a:t>Spondias</a:t>
            </a:r>
            <a:r>
              <a:rPr lang="pt-BR" sz="2000" dirty="0"/>
              <a:t>, em 182 municípios, desenvolvendo as atividades de prestação de Assistência Técnica e Extensão Rural</a:t>
            </a:r>
          </a:p>
          <a:p>
            <a:pPr algn="just">
              <a:tabLst>
                <a:tab pos="447675" algn="l"/>
              </a:tabLst>
            </a:pPr>
            <a:r>
              <a:rPr lang="pt-BR" dirty="0"/>
              <a:t>Resultados Alcançados:</a:t>
            </a:r>
          </a:p>
          <a:p>
            <a:pPr marL="541338" indent="-354013" algn="just">
              <a:buFont typeface="Wingdings" panose="05000000000000000000" pitchFamily="2" charset="2"/>
              <a:buChar char="Ø"/>
              <a:tabLst>
                <a:tab pos="447675" algn="l"/>
              </a:tabLst>
            </a:pPr>
            <a:r>
              <a:rPr lang="pt-BR" sz="2000" dirty="0"/>
              <a:t>3.640 famílias passaram a ter acesso a mudas certificadas para formação de pomares produtivos, conservação de solo e água no semiárido e neutralização de carbono.</a:t>
            </a:r>
          </a:p>
          <a:p>
            <a:pPr marL="541338" indent="-354013" algn="just">
              <a:buFont typeface="Wingdings" panose="05000000000000000000" pitchFamily="2" charset="2"/>
              <a:buChar char="Ø"/>
              <a:tabLst>
                <a:tab pos="447675" algn="l"/>
              </a:tabLst>
            </a:pPr>
            <a:r>
              <a:rPr lang="pt-BR" sz="2000" dirty="0"/>
              <a:t>Realizado o edital para aquisição das mudas e aguardando ser publicado.</a:t>
            </a:r>
          </a:p>
        </p:txBody>
      </p:sp>
      <p:pic>
        <p:nvPicPr>
          <p:cNvPr id="4098" name="Picture 2">
            <a:extLst>
              <a:ext uri="{FF2B5EF4-FFF2-40B4-BE49-F238E27FC236}">
                <a16:creationId xmlns:a16="http://schemas.microsoft.com/office/drawing/2014/main" id="{E4F241F0-17E0-4DC8-96A0-473ECE831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6745" y="1401217"/>
            <a:ext cx="2748643" cy="18644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30EA0F0-0351-4D0C-B580-1D6078B76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745" y="3592285"/>
            <a:ext cx="2748643" cy="206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99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Irrigação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679576" y="1336413"/>
            <a:ext cx="7568682" cy="4887103"/>
          </a:xfrm>
        </p:spPr>
        <p:txBody>
          <a:bodyPr>
            <a:normAutofit fontScale="55000" lnSpcReduction="20000"/>
          </a:bodyPr>
          <a:lstStyle/>
          <a:p>
            <a:pPr algn="just">
              <a:tabLst>
                <a:tab pos="447675" algn="l"/>
              </a:tabLst>
            </a:pPr>
            <a:r>
              <a:rPr lang="pt-BR" sz="4200" dirty="0"/>
              <a:t>Resultados:</a:t>
            </a:r>
          </a:p>
          <a:p>
            <a:pPr marL="541338" indent="-354013" algn="just">
              <a:buFont typeface="Wingdings" panose="05000000000000000000" pitchFamily="2" charset="2"/>
              <a:buChar char="Ø"/>
              <a:tabLst>
                <a:tab pos="447675" algn="l"/>
              </a:tabLst>
            </a:pPr>
            <a:r>
              <a:rPr lang="pt-BR" sz="3300" dirty="0"/>
              <a:t>Projeto de Irrigação na Minha Propriedade (PIMP), que atendeu 721 agricultores familiares, com distribuição de Kits individuais, em 182 municípios</a:t>
            </a:r>
          </a:p>
          <a:p>
            <a:pPr marL="541338" indent="-354013" algn="just">
              <a:buFont typeface="Wingdings" panose="05000000000000000000" pitchFamily="2" charset="2"/>
              <a:buChar char="Ø"/>
              <a:tabLst>
                <a:tab pos="447675" algn="l"/>
              </a:tabLst>
            </a:pPr>
            <a:r>
              <a:rPr lang="pt-BR" sz="3300" dirty="0"/>
              <a:t>Projeto Agroecológico Integrado e Sustentável (PAIS), que atendeu 63 agricultores familiares com distribuição de Kits individuais, em 63 municípios</a:t>
            </a:r>
          </a:p>
          <a:p>
            <a:pPr marL="541338" indent="-354013" algn="just">
              <a:buFont typeface="Wingdings" panose="05000000000000000000" pitchFamily="2" charset="2"/>
              <a:buChar char="Ø"/>
              <a:tabLst>
                <a:tab pos="447675" algn="l"/>
              </a:tabLst>
            </a:pPr>
            <a:r>
              <a:rPr lang="pt-BR" sz="3300" dirty="0"/>
              <a:t>o projeto Chesf, que atendeu 110 agricultores familiares com distribuição de Kits individuais, em 37 municípios</a:t>
            </a:r>
          </a:p>
          <a:p>
            <a:pPr marL="541338" indent="-354013" algn="just">
              <a:buFont typeface="Wingdings" panose="05000000000000000000" pitchFamily="2" charset="2"/>
              <a:buChar char="Ø"/>
              <a:tabLst>
                <a:tab pos="447675" algn="l"/>
              </a:tabLst>
            </a:pPr>
            <a:r>
              <a:rPr lang="pt-BR" sz="3300" dirty="0"/>
              <a:t>projeto Mandalas, que atendeu 390 agricultores familiares com distribuição de Kits individuais, em 85 municípios</a:t>
            </a:r>
          </a:p>
          <a:p>
            <a:pPr marL="541338" indent="-354013" algn="just">
              <a:buFont typeface="Wingdings" panose="05000000000000000000" pitchFamily="2" charset="2"/>
              <a:buChar char="Ø"/>
              <a:tabLst>
                <a:tab pos="447675" algn="l"/>
              </a:tabLst>
            </a:pPr>
            <a:r>
              <a:rPr lang="pt-BR" sz="3300" dirty="0"/>
              <a:t>projeto Quintais Produtivos, que atendeu 2.056 agricultores familiares com distribuição de Kits individuais, em 113 municípios</a:t>
            </a:r>
          </a:p>
          <a:p>
            <a:pPr marL="541338" indent="-354013" algn="just">
              <a:buFont typeface="Wingdings" panose="05000000000000000000" pitchFamily="2" charset="2"/>
              <a:buChar char="Ø"/>
              <a:tabLst>
                <a:tab pos="447675" algn="l"/>
              </a:tabLst>
            </a:pPr>
            <a:r>
              <a:rPr lang="pt-BR" sz="3300" dirty="0"/>
              <a:t>3.340 famílias passaram a ter acesso a estruturas de irrigação como ferramenta para produção de alimentos para a família</a:t>
            </a:r>
          </a:p>
          <a:p>
            <a:pPr marL="541338" indent="-354013" algn="just">
              <a:buFont typeface="Wingdings" panose="05000000000000000000" pitchFamily="2" charset="2"/>
              <a:buChar char="Ø"/>
              <a:tabLst>
                <a:tab pos="447675" algn="l"/>
              </a:tabLst>
            </a:pPr>
            <a:endParaRPr lang="pt-BR" sz="2200" dirty="0"/>
          </a:p>
          <a:p>
            <a:pPr>
              <a:tabLst>
                <a:tab pos="447675" algn="l"/>
              </a:tabLst>
            </a:pPr>
            <a:endParaRPr lang="pt-BR" sz="2200" dirty="0"/>
          </a:p>
          <a:p>
            <a:endParaRPr lang="pt-BR" dirty="0"/>
          </a:p>
          <a:p>
            <a:endParaRPr lang="pt-BR" dirty="0"/>
          </a:p>
          <a:p>
            <a:pPr marL="0" indent="0">
              <a:buNone/>
            </a:pPr>
            <a:endParaRPr lang="pt-BR" dirty="0"/>
          </a:p>
        </p:txBody>
      </p:sp>
      <p:pic>
        <p:nvPicPr>
          <p:cNvPr id="18434" name="Picture 2" descr="Apuiarés (CE): Ematerce finaliza capacitação e acompanhamento de Projeto  Mandalla - Empresa de Assistência Técnica e Extensão Rural do Ceará">
            <a:extLst>
              <a:ext uri="{FF2B5EF4-FFF2-40B4-BE49-F238E27FC236}">
                <a16:creationId xmlns:a16="http://schemas.microsoft.com/office/drawing/2014/main" id="{BC1FAD9D-3DB1-4169-953E-93B0371AF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715" y="752475"/>
            <a:ext cx="2497493" cy="187312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Morada Nova: Ematerce orienta implantação do primeiro sistema de irrigação  automatizada - Empresa de Assistência Técnica e Extensão Rural do Ceará">
            <a:extLst>
              <a:ext uri="{FF2B5EF4-FFF2-40B4-BE49-F238E27FC236}">
                <a16:creationId xmlns:a16="http://schemas.microsoft.com/office/drawing/2014/main" id="{DCBFF666-007A-4400-ADF1-B6019FC1D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780" y="2679616"/>
            <a:ext cx="2499427" cy="18731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MP melhora condições de vida de agricultores familiares - Secretaria do  Desenvolvimento Agrário">
            <a:extLst>
              <a:ext uri="{FF2B5EF4-FFF2-40B4-BE49-F238E27FC236}">
                <a16:creationId xmlns:a16="http://schemas.microsoft.com/office/drawing/2014/main" id="{DABBB0A9-9E9C-4BE3-B359-BD5DEBE60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0230" y="4677582"/>
            <a:ext cx="3775788" cy="151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1442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491222"/>
            <a:ext cx="10321212" cy="914400"/>
          </a:xfrm>
        </p:spPr>
        <p:txBody>
          <a:bodyPr/>
          <a:lstStyle/>
          <a:p>
            <a:r>
              <a:rPr lang="pt-BR" sz="2800" dirty="0"/>
              <a:t>Implementação de práticas conservacionistas de manejo de solo e água, mitigando os processos erosivos e de degradação dos recursos naturais, especialmente solo e água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707502"/>
            <a:ext cx="7064829" cy="4413898"/>
          </a:xfrm>
        </p:spPr>
        <p:txBody>
          <a:bodyPr>
            <a:normAutofit lnSpcReduction="10000"/>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Terraço de Retenção, Cordões de Pedras/Captação “In Situ” de chuva, escarificação / descompactação de Área, Correção de solo, Cobertura Morta, Adubação Orgânica, Adubação Verde, Plantio Direto na Palha, e recomposição de Mata Ciliar.</a:t>
            </a:r>
          </a:p>
          <a:p>
            <a:pPr algn="just">
              <a:tabLst>
                <a:tab pos="447675" algn="l"/>
              </a:tabLst>
            </a:pPr>
            <a:r>
              <a:rPr lang="pt-BR" dirty="0"/>
              <a:t>Resultados:</a:t>
            </a:r>
          </a:p>
          <a:p>
            <a:pPr marL="541338" indent="-354013" algn="just">
              <a:buFont typeface="Wingdings" panose="05000000000000000000" pitchFamily="2" charset="2"/>
              <a:buChar char="Ø"/>
              <a:tabLst>
                <a:tab pos="447675" algn="l"/>
              </a:tabLst>
            </a:pPr>
            <a:r>
              <a:rPr lang="pt-BR" sz="2000" dirty="0"/>
              <a:t>Atendidos e orientados 49.626 agricultores familiares nas práticas de manejo de solo e água, em área correspondente a 55.746 há</a:t>
            </a:r>
          </a:p>
          <a:p>
            <a:pPr marL="541338" indent="-354013" algn="just">
              <a:buFont typeface="Wingdings" panose="05000000000000000000" pitchFamily="2" charset="2"/>
              <a:buChar char="Ø"/>
              <a:tabLst>
                <a:tab pos="447675" algn="l"/>
              </a:tabLst>
            </a:pPr>
            <a:r>
              <a:rPr lang="pt-BR" sz="2000" dirty="0"/>
              <a:t>Atendidos e orientados 421 agricultores familiares na construção de 512 obras </a:t>
            </a:r>
            <a:r>
              <a:rPr lang="pt-BR" sz="2000" dirty="0" err="1"/>
              <a:t>hidroambientais</a:t>
            </a:r>
            <a:endParaRPr lang="pt-BR" sz="2000" dirty="0"/>
          </a:p>
          <a:p>
            <a:pPr marL="0" indent="0" algn="just">
              <a:buNone/>
              <a:tabLst>
                <a:tab pos="447675" algn="l"/>
              </a:tabLst>
            </a:pPr>
            <a:endParaRPr lang="pt-BR" dirty="0"/>
          </a:p>
          <a:p>
            <a:pPr marL="541338" indent="-354013" algn="just">
              <a:buFont typeface="Wingdings" panose="05000000000000000000" pitchFamily="2" charset="2"/>
              <a:buChar char="Ø"/>
              <a:tabLst>
                <a:tab pos="447675" algn="l"/>
              </a:tabLst>
            </a:pPr>
            <a:endParaRPr lang="pt-BR" sz="2200" dirty="0"/>
          </a:p>
          <a:p>
            <a:pPr>
              <a:tabLst>
                <a:tab pos="447675" algn="l"/>
              </a:tabLst>
            </a:pPr>
            <a:endParaRPr lang="pt-BR" sz="2200" dirty="0"/>
          </a:p>
          <a:p>
            <a:endParaRPr lang="pt-BR" dirty="0"/>
          </a:p>
          <a:p>
            <a:endParaRPr lang="pt-BR" dirty="0"/>
          </a:p>
          <a:p>
            <a:pPr marL="0" indent="0">
              <a:buNone/>
            </a:pPr>
            <a:endParaRPr lang="pt-BR" dirty="0"/>
          </a:p>
        </p:txBody>
      </p:sp>
      <p:pic>
        <p:nvPicPr>
          <p:cNvPr id="5" name="Imagem 4">
            <a:extLst>
              <a:ext uri="{FF2B5EF4-FFF2-40B4-BE49-F238E27FC236}">
                <a16:creationId xmlns:a16="http://schemas.microsoft.com/office/drawing/2014/main" id="{67B2C630-5161-410B-9CA6-CA4DAB803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5303" y="1744826"/>
            <a:ext cx="3532526" cy="2016716"/>
          </a:xfrm>
          <a:prstGeom prst="rect">
            <a:avLst/>
          </a:prstGeom>
        </p:spPr>
      </p:pic>
      <p:pic>
        <p:nvPicPr>
          <p:cNvPr id="6" name="Picture 5">
            <a:extLst>
              <a:ext uri="{FF2B5EF4-FFF2-40B4-BE49-F238E27FC236}">
                <a16:creationId xmlns:a16="http://schemas.microsoft.com/office/drawing/2014/main" id="{133330E1-81F7-462F-878D-47832B605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9769" y="3914451"/>
            <a:ext cx="3528060" cy="2114550"/>
          </a:xfrm>
          <a:prstGeom prst="rect">
            <a:avLst/>
          </a:prstGeom>
          <a:noFill/>
          <a:ln>
            <a:noFill/>
          </a:ln>
          <a:effectLst/>
        </p:spPr>
      </p:pic>
    </p:spTree>
    <p:extLst>
      <p:ext uri="{BB962C8B-B14F-4D97-AF65-F5344CB8AC3E}">
        <p14:creationId xmlns:p14="http://schemas.microsoft.com/office/powerpoint/2010/main" val="10501527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Apoiar a certificação e selos de produtos da agricultura familiar e PCT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783286" cy="4645025"/>
          </a:xfrm>
        </p:spPr>
        <p:txBody>
          <a:bodyPr>
            <a:normAutofit lnSpcReduction="10000"/>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Foram realizadas 22 oficinas de capacitação em CERTIFICAÇÃO ORGANICA POR CONTROLE SOCIAL com a participação de 232 produtores gerando a liberação de 189 DECLARAÇÕES DE ORGANICA POR CONTROLE SOCIAL.</a:t>
            </a:r>
          </a:p>
          <a:p>
            <a:pPr algn="just">
              <a:tabLst>
                <a:tab pos="447675" algn="l"/>
              </a:tabLst>
            </a:pPr>
            <a:r>
              <a:rPr lang="pt-BR" dirty="0"/>
              <a:t>Resultados alcançados:</a:t>
            </a:r>
          </a:p>
          <a:p>
            <a:pPr marL="541338" indent="-354013" algn="just">
              <a:buFont typeface="Wingdings" panose="05000000000000000000" pitchFamily="2" charset="2"/>
              <a:buChar char="Ø"/>
              <a:tabLst>
                <a:tab pos="447675" algn="l"/>
              </a:tabLst>
            </a:pPr>
            <a:r>
              <a:rPr lang="pt-BR" sz="2000" dirty="0"/>
              <a:t>189 Famílias tiveram sua renda aumentada em torno de 30% com a venda de produtos certificados no Programa de Aquisição de Alimentos -PAA/ Programa de Alimentos Brasil – PAB e Programa Nacional de Alimentação Escolar.</a:t>
            </a:r>
          </a:p>
          <a:p>
            <a:pPr algn="just">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000" dirty="0"/>
              <a:t>Parceria com movimentos sociais</a:t>
            </a:r>
          </a:p>
          <a:p>
            <a:pPr marL="541338" indent="-354013" algn="just">
              <a:buFont typeface="Wingdings" panose="05000000000000000000" pitchFamily="2" charset="2"/>
              <a:buChar char="Ø"/>
              <a:tabLst>
                <a:tab pos="447675" algn="l"/>
              </a:tabLst>
            </a:pPr>
            <a:endParaRPr lang="pt-BR" sz="2200" dirty="0"/>
          </a:p>
          <a:p>
            <a:pPr>
              <a:tabLst>
                <a:tab pos="447675" algn="l"/>
              </a:tabLst>
            </a:pPr>
            <a:endParaRPr lang="pt-BR" sz="2200" dirty="0"/>
          </a:p>
          <a:p>
            <a:endParaRPr lang="pt-BR" dirty="0"/>
          </a:p>
          <a:p>
            <a:endParaRPr lang="pt-BR" dirty="0"/>
          </a:p>
          <a:p>
            <a:pPr marL="0" indent="0">
              <a:buNone/>
            </a:pPr>
            <a:endParaRPr lang="pt-BR" dirty="0"/>
          </a:p>
        </p:txBody>
      </p:sp>
      <p:pic>
        <p:nvPicPr>
          <p:cNvPr id="8194" name="Picture 2" descr="Ematerce e SDA realizam oficinas sobre certificação de produtos orgânicos -  Empresa de Assistência Técnica e Extensão Rural do Ceará">
            <a:extLst>
              <a:ext uri="{FF2B5EF4-FFF2-40B4-BE49-F238E27FC236}">
                <a16:creationId xmlns:a16="http://schemas.microsoft.com/office/drawing/2014/main" id="{D334AD8C-EAEE-49E1-816B-597B307A3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0530" y="1392675"/>
            <a:ext cx="3173282" cy="23925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DA e Ematerce entregam certificados de cadastros de produtores orgânicos,  em Palmácia - Empresa de Assistência Técnica e Extensão Rural do Ceará">
            <a:extLst>
              <a:ext uri="{FF2B5EF4-FFF2-40B4-BE49-F238E27FC236}">
                <a16:creationId xmlns:a16="http://schemas.microsoft.com/office/drawing/2014/main" id="{EA1E0204-3B16-4172-B8A1-E37990475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530" y="3865549"/>
            <a:ext cx="3190013" cy="239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409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781A8B0-1074-42D2-B094-E8F5AE445AE2}"/>
              </a:ext>
            </a:extLst>
          </p:cNvPr>
          <p:cNvSpPr>
            <a:spLocks noGrp="1"/>
          </p:cNvSpPr>
          <p:nvPr>
            <p:ph type="title"/>
          </p:nvPr>
        </p:nvSpPr>
        <p:spPr/>
        <p:txBody>
          <a:bodyPr/>
          <a:lstStyle/>
          <a:p>
            <a:r>
              <a:rPr lang="pt-BR" dirty="0"/>
              <a:t>Projeto Dom Hélder Câmara</a:t>
            </a:r>
          </a:p>
        </p:txBody>
      </p:sp>
      <p:sp>
        <p:nvSpPr>
          <p:cNvPr id="5" name="Espaço Reservado para Conteúdo 4">
            <a:extLst>
              <a:ext uri="{FF2B5EF4-FFF2-40B4-BE49-F238E27FC236}">
                <a16:creationId xmlns:a16="http://schemas.microsoft.com/office/drawing/2014/main" id="{FE9D51BD-B6B8-47F0-8184-D9C3ED3BC53D}"/>
              </a:ext>
            </a:extLst>
          </p:cNvPr>
          <p:cNvSpPr>
            <a:spLocks noGrp="1"/>
          </p:cNvSpPr>
          <p:nvPr>
            <p:ph idx="1"/>
          </p:nvPr>
        </p:nvSpPr>
        <p:spPr>
          <a:xfrm>
            <a:off x="838200" y="1476375"/>
            <a:ext cx="8240486" cy="4645025"/>
          </a:xfrm>
        </p:spPr>
        <p:txBody>
          <a:bodyPr>
            <a:normAutofit fontScale="77500" lnSpcReduction="20000"/>
          </a:bodyPr>
          <a:lstStyle/>
          <a:p>
            <a:pPr algn="just"/>
            <a:r>
              <a:rPr lang="pt-BR" dirty="0"/>
              <a:t>Assistidos: 5.628</a:t>
            </a:r>
          </a:p>
          <a:p>
            <a:pPr algn="just"/>
            <a:r>
              <a:rPr lang="pt-BR" dirty="0"/>
              <a:t>Projetos Elaborados: 4.789 projetos agropecuários nas atividades de bovino de leite, ovinos, caprinos, suínos, galinha caipira e apicultura em 85 municípios.</a:t>
            </a:r>
          </a:p>
          <a:p>
            <a:pPr algn="just"/>
            <a:r>
              <a:rPr lang="pt-BR" dirty="0"/>
              <a:t>Adoção de novas tecnologias, melhorias no desenvolvimento das cadeias produtivas voltadas a agropecuária, através da implantação de projetos que aumentaram a geração de ocupação, renda e segurança alimentar das famílias beneficiadas.</a:t>
            </a:r>
          </a:p>
          <a:p>
            <a:pPr algn="just"/>
            <a:r>
              <a:rPr lang="pt-BR" dirty="0"/>
              <a:t>Durante o período do projeto 1.018 famílias foram atendidas com crédito de fomento no valor de R$ 2.400,00, totalizando R$ 2.443.200,00. Face ao crédito de fomento ofertada nos anos anteriores os beneficiários continuaram com atividade que pode ser acompanhada pela prestação de Ater. Um novo ACT está em execução beneficiando 916 famílias no montante R$ 2.198.400,00.</a:t>
            </a:r>
          </a:p>
        </p:txBody>
      </p:sp>
      <p:pic>
        <p:nvPicPr>
          <p:cNvPr id="6" name="Imagem 5">
            <a:extLst>
              <a:ext uri="{FF2B5EF4-FFF2-40B4-BE49-F238E27FC236}">
                <a16:creationId xmlns:a16="http://schemas.microsoft.com/office/drawing/2014/main" id="{DF9ACD23-0100-46E4-8568-A6052F4D5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53344" y="904790"/>
            <a:ext cx="2641244" cy="1486073"/>
          </a:xfrm>
          <a:prstGeom prst="rect">
            <a:avLst/>
          </a:prstGeom>
        </p:spPr>
      </p:pic>
      <p:pic>
        <p:nvPicPr>
          <p:cNvPr id="7" name="Espaço Reservado para Conteúdo 8">
            <a:extLst>
              <a:ext uri="{FF2B5EF4-FFF2-40B4-BE49-F238E27FC236}">
                <a16:creationId xmlns:a16="http://schemas.microsoft.com/office/drawing/2014/main" id="{82820FA0-F829-4E62-AEC9-18F68F8B4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0434" y="2471456"/>
            <a:ext cx="2107063" cy="1915087"/>
          </a:xfrm>
          <a:prstGeom prst="rect">
            <a:avLst/>
          </a:prstGeom>
        </p:spPr>
      </p:pic>
      <p:pic>
        <p:nvPicPr>
          <p:cNvPr id="8" name="Imagem 7">
            <a:extLst>
              <a:ext uri="{FF2B5EF4-FFF2-40B4-BE49-F238E27FC236}">
                <a16:creationId xmlns:a16="http://schemas.microsoft.com/office/drawing/2014/main" id="{CDE72FD8-4AF3-473D-9E76-5610F4A246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66780" y="4467136"/>
            <a:ext cx="2414370" cy="1804217"/>
          </a:xfrm>
          <a:prstGeom prst="rect">
            <a:avLst/>
          </a:prstGeom>
        </p:spPr>
      </p:pic>
    </p:spTree>
    <p:extLst>
      <p:ext uri="{BB962C8B-B14F-4D97-AF65-F5344CB8AC3E}">
        <p14:creationId xmlns:p14="http://schemas.microsoft.com/office/powerpoint/2010/main" val="18214455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332597"/>
            <a:ext cx="9582150" cy="992349"/>
          </a:xfrm>
        </p:spPr>
        <p:txBody>
          <a:bodyPr/>
          <a:lstStyle/>
          <a:p>
            <a:pPr algn="just"/>
            <a:r>
              <a:rPr lang="pt-BR" dirty="0"/>
              <a:t>Atividades turísticas e artesanato no meio rural na agricultura familiar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679575" y="1464903"/>
            <a:ext cx="8473751" cy="4833257"/>
          </a:xfrm>
        </p:spPr>
        <p:txBody>
          <a:bodyPr>
            <a:normAutofit/>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O Turismo Rural na Agricultura Familiar é uma atividade recente nos serviços de ATER, considerada como uma atividade complementar, por isso não está sendo desenvolvida em todo o Estado do Ceará, necessitando, portanto, da definição de políticas públicas de apoio.</a:t>
            </a:r>
          </a:p>
          <a:p>
            <a:pPr marL="541338" indent="-354013" algn="just">
              <a:buFont typeface="Wingdings" panose="05000000000000000000" pitchFamily="2" charset="2"/>
              <a:buChar char="Ø"/>
              <a:tabLst>
                <a:tab pos="447675" algn="l"/>
              </a:tabLst>
            </a:pPr>
            <a:r>
              <a:rPr lang="pt-BR" sz="2000" dirty="0"/>
              <a:t>O Artesanato que os agricultores trabalham, utiliza como matéria prima, na maioria das vezes, produtos oriundos da produção agropecuária, tais como: fibras vegetais, sementes e cascas, areia e argila, madeira, couros e peles e têxteis (fio e tecido) dentre outros. </a:t>
            </a:r>
          </a:p>
          <a:p>
            <a:pPr marL="541338" indent="-354013" algn="just">
              <a:buFont typeface="Wingdings" panose="05000000000000000000" pitchFamily="2" charset="2"/>
              <a:buChar char="Ø"/>
              <a:tabLst>
                <a:tab pos="447675" algn="l"/>
              </a:tabLst>
            </a:pPr>
            <a:r>
              <a:rPr lang="pt-BR" sz="2000" dirty="0"/>
              <a:t>A Ematerce mantém parceria com a Central de Artesanato do Estado-CEART nas ações de Capacitação e Aquisição da Identidade Artesanal, que permite a isenção do ICMS na comercialização dos produtos artesanais, proporcionando uma renda complementar às famílias rurais.</a:t>
            </a:r>
          </a:p>
        </p:txBody>
      </p:sp>
      <p:pic>
        <p:nvPicPr>
          <p:cNvPr id="7172" name="Picture 4" descr="Trilha Ecológica Mário Uchôa">
            <a:extLst>
              <a:ext uri="{FF2B5EF4-FFF2-40B4-BE49-F238E27FC236}">
                <a16:creationId xmlns:a16="http://schemas.microsoft.com/office/drawing/2014/main" id="{C0B2C3B3-970E-432A-8FB6-D5DF02AD2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620" y="2537926"/>
            <a:ext cx="2712098" cy="203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05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332597"/>
            <a:ext cx="9582150" cy="992349"/>
          </a:xfrm>
        </p:spPr>
        <p:txBody>
          <a:bodyPr/>
          <a:lstStyle/>
          <a:p>
            <a:pPr algn="just"/>
            <a:r>
              <a:rPr lang="pt-BR" dirty="0"/>
              <a:t>Atividades turísticas e artesanato no meio rural na agricultura familiar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567543"/>
            <a:ext cx="7811278" cy="4833257"/>
          </a:xfrm>
        </p:spPr>
        <p:txBody>
          <a:bodyPr>
            <a:normAutofit/>
          </a:bodyPr>
          <a:lstStyle/>
          <a:p>
            <a:pPr algn="just">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000" dirty="0"/>
              <a:t>Oportunidade de agregação de valor aos produtos da agricultura familiar, geração de trabalho e renda, com inclusão de jovens e mulheres, fortalecendo a autoestima e a melhorando as condições de vida das comunidades rurais. Atualmente, após a COVID 19, acentua-se a procura de espaços mais próximos de lazer, vida saudável, ar puro, contato com a natureza.</a:t>
            </a:r>
          </a:p>
          <a:p>
            <a:pPr marL="541338" indent="-354013" algn="just">
              <a:buFont typeface="Wingdings" panose="05000000000000000000" pitchFamily="2" charset="2"/>
              <a:buChar char="Ø"/>
              <a:tabLst>
                <a:tab pos="447675" algn="l"/>
              </a:tabLst>
            </a:pPr>
            <a:r>
              <a:rPr lang="pt-BR" sz="2000" dirty="0"/>
              <a:t>Pessoas que vem vivenciar o espaço rural, saborear a GASTRONOMIA TÍPICA, levar para casa produtos saudáveis, estabelecendo relações de confiança mútua e afetividade.</a:t>
            </a:r>
          </a:p>
          <a:p>
            <a:pPr marL="541338" indent="-354013" algn="just">
              <a:buFont typeface="Wingdings" panose="05000000000000000000" pitchFamily="2" charset="2"/>
              <a:buChar char="Ø"/>
              <a:tabLst>
                <a:tab pos="447675" algn="l"/>
              </a:tabLst>
            </a:pPr>
            <a:r>
              <a:rPr lang="pt-BR" sz="2000" dirty="0"/>
              <a:t>O Turismo Rural na Agricultura Familiar que dispõe a Lei Estadual nº 15. 065, de 20 de dezembro de 2011, mas não foi implantada.</a:t>
            </a:r>
          </a:p>
        </p:txBody>
      </p:sp>
      <p:pic>
        <p:nvPicPr>
          <p:cNvPr id="6146" name="Picture 2" descr="Ematerce orienta artesãos em Palmacia - Empresa de Assistência Técnica e  Extensão Rural do Ceará">
            <a:extLst>
              <a:ext uri="{FF2B5EF4-FFF2-40B4-BE49-F238E27FC236}">
                <a16:creationId xmlns:a16="http://schemas.microsoft.com/office/drawing/2014/main" id="{B7D0F19B-96B8-4F8D-9793-6F95705C6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8142" y="2501188"/>
            <a:ext cx="3144415" cy="235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756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332597"/>
            <a:ext cx="9582150" cy="992349"/>
          </a:xfrm>
        </p:spPr>
        <p:txBody>
          <a:bodyPr/>
          <a:lstStyle/>
          <a:p>
            <a:pPr algn="just"/>
            <a:r>
              <a:rPr lang="pt-BR" dirty="0"/>
              <a:t>Atividades turísticas e artesanato no meio rural na agricultura familiar – Período 2015 a 2022</a:t>
            </a:r>
          </a:p>
        </p:txBody>
      </p:sp>
      <p:graphicFrame>
        <p:nvGraphicFramePr>
          <p:cNvPr id="6" name="Tabela 5">
            <a:extLst>
              <a:ext uri="{FF2B5EF4-FFF2-40B4-BE49-F238E27FC236}">
                <a16:creationId xmlns:a16="http://schemas.microsoft.com/office/drawing/2014/main" id="{ECDBE177-8E0B-4B21-B6A6-F91EC141D44A}"/>
              </a:ext>
            </a:extLst>
          </p:cNvPr>
          <p:cNvGraphicFramePr>
            <a:graphicFrameLocks noGrp="1"/>
          </p:cNvGraphicFramePr>
          <p:nvPr>
            <p:extLst>
              <p:ext uri="{D42A27DB-BD31-4B8C-83A1-F6EECF244321}">
                <p14:modId xmlns:p14="http://schemas.microsoft.com/office/powerpoint/2010/main" val="2447007816"/>
              </p:ext>
            </p:extLst>
          </p:nvPr>
        </p:nvGraphicFramePr>
        <p:xfrm>
          <a:off x="1920552" y="1623526"/>
          <a:ext cx="8668774" cy="2223458"/>
        </p:xfrm>
        <a:graphic>
          <a:graphicData uri="http://schemas.openxmlformats.org/drawingml/2006/table">
            <a:tbl>
              <a:tblPr firstRow="1" firstCol="1" bandRow="1">
                <a:tableStyleId>{5C22544A-7EE6-4342-B048-85BDC9FD1C3A}</a:tableStyleId>
              </a:tblPr>
              <a:tblGrid>
                <a:gridCol w="2180467">
                  <a:extLst>
                    <a:ext uri="{9D8B030D-6E8A-4147-A177-3AD203B41FA5}">
                      <a16:colId xmlns:a16="http://schemas.microsoft.com/office/drawing/2014/main" val="1297231812"/>
                    </a:ext>
                  </a:extLst>
                </a:gridCol>
                <a:gridCol w="1440000">
                  <a:extLst>
                    <a:ext uri="{9D8B030D-6E8A-4147-A177-3AD203B41FA5}">
                      <a16:colId xmlns:a16="http://schemas.microsoft.com/office/drawing/2014/main" val="2297189719"/>
                    </a:ext>
                  </a:extLst>
                </a:gridCol>
                <a:gridCol w="2317810">
                  <a:extLst>
                    <a:ext uri="{9D8B030D-6E8A-4147-A177-3AD203B41FA5}">
                      <a16:colId xmlns:a16="http://schemas.microsoft.com/office/drawing/2014/main" val="1193258548"/>
                    </a:ext>
                  </a:extLst>
                </a:gridCol>
                <a:gridCol w="1218497">
                  <a:extLst>
                    <a:ext uri="{9D8B030D-6E8A-4147-A177-3AD203B41FA5}">
                      <a16:colId xmlns:a16="http://schemas.microsoft.com/office/drawing/2014/main" val="1263595958"/>
                    </a:ext>
                  </a:extLst>
                </a:gridCol>
                <a:gridCol w="1512000">
                  <a:extLst>
                    <a:ext uri="{9D8B030D-6E8A-4147-A177-3AD203B41FA5}">
                      <a16:colId xmlns:a16="http://schemas.microsoft.com/office/drawing/2014/main" val="3555829515"/>
                    </a:ext>
                  </a:extLst>
                </a:gridCol>
              </a:tblGrid>
              <a:tr h="669961">
                <a:tc rowSpan="2">
                  <a:txBody>
                    <a:bodyPr/>
                    <a:lstStyle/>
                    <a:p>
                      <a:pPr algn="ctr">
                        <a:lnSpc>
                          <a:spcPct val="107000"/>
                        </a:lnSpc>
                      </a:pPr>
                      <a:r>
                        <a:rPr lang="pt-BR" sz="2100" kern="150" dirty="0">
                          <a:solidFill>
                            <a:srgbClr val="000000"/>
                          </a:solidFill>
                          <a:effectLst/>
                        </a:rPr>
                        <a:t>ARTESANATO</a:t>
                      </a:r>
                    </a:p>
                    <a:p>
                      <a:pPr algn="ctr">
                        <a:lnSpc>
                          <a:spcPct val="107000"/>
                        </a:lnSpc>
                      </a:pPr>
                      <a:r>
                        <a:rPr lang="pt-BR" sz="2100" kern="150" dirty="0">
                          <a:solidFill>
                            <a:srgbClr val="000000"/>
                          </a:solidFill>
                          <a:effectLst/>
                        </a:rPr>
                        <a:t>Nº AGRICULTORES FAMILIARES</a:t>
                      </a:r>
                    </a:p>
                    <a:p>
                      <a:pPr algn="ctr">
                        <a:lnSpc>
                          <a:spcPct val="107000"/>
                        </a:lnSpc>
                      </a:pPr>
                      <a:r>
                        <a:rPr lang="pt-BR" sz="2100" kern="150" dirty="0">
                          <a:solidFill>
                            <a:srgbClr val="000000"/>
                          </a:solidFill>
                          <a:effectLst/>
                        </a:rPr>
                        <a:t> </a:t>
                      </a:r>
                      <a:endParaRPr lang="pt-BR" sz="210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gridSpan="2">
                  <a:txBody>
                    <a:bodyPr/>
                    <a:lstStyle/>
                    <a:p>
                      <a:pPr algn="ctr">
                        <a:lnSpc>
                          <a:spcPct val="107000"/>
                        </a:lnSpc>
                      </a:pPr>
                      <a:r>
                        <a:rPr lang="pt-BR" sz="2100" kern="150" dirty="0">
                          <a:solidFill>
                            <a:srgbClr val="000000"/>
                          </a:solidFill>
                          <a:effectLst/>
                        </a:rPr>
                        <a:t>TURISMO RURAL</a:t>
                      </a:r>
                      <a:endParaRPr lang="pt-BR" sz="210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pt-BR"/>
                    </a:p>
                  </a:txBody>
                  <a:tcPr/>
                </a:tc>
                <a:tc gridSpan="2">
                  <a:txBody>
                    <a:bodyPr/>
                    <a:lstStyle/>
                    <a:p>
                      <a:pPr algn="ctr">
                        <a:lnSpc>
                          <a:spcPct val="107000"/>
                        </a:lnSpc>
                      </a:pPr>
                      <a:r>
                        <a:rPr lang="pt-BR" sz="2100" kern="150">
                          <a:solidFill>
                            <a:srgbClr val="000000"/>
                          </a:solidFill>
                          <a:effectLst/>
                        </a:rPr>
                        <a:t>TRILHAS ECOLÓGICAS</a:t>
                      </a:r>
                      <a:endParaRPr lang="pt-BR" sz="2100" kern="15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pt-BR"/>
                    </a:p>
                  </a:txBody>
                  <a:tcPr/>
                </a:tc>
                <a:extLst>
                  <a:ext uri="{0D108BD9-81ED-4DB2-BD59-A6C34878D82A}">
                    <a16:rowId xmlns:a16="http://schemas.microsoft.com/office/drawing/2014/main" val="3200822392"/>
                  </a:ext>
                </a:extLst>
              </a:tr>
              <a:tr h="905497">
                <a:tc vMerge="1">
                  <a:txBody>
                    <a:bodyPr/>
                    <a:lstStyle/>
                    <a:p>
                      <a:endParaRPr lang="pt-BR"/>
                    </a:p>
                  </a:txBody>
                  <a:tcPr/>
                </a:tc>
                <a:tc>
                  <a:txBody>
                    <a:bodyPr/>
                    <a:lstStyle/>
                    <a:p>
                      <a:pPr algn="ctr">
                        <a:lnSpc>
                          <a:spcPct val="107000"/>
                        </a:lnSpc>
                      </a:pPr>
                      <a:r>
                        <a:rPr lang="pt-BR" sz="2100" b="1" kern="150" dirty="0">
                          <a:solidFill>
                            <a:srgbClr val="000000"/>
                          </a:solidFill>
                          <a:effectLst/>
                        </a:rPr>
                        <a:t>Nº AF</a:t>
                      </a:r>
                      <a:endParaRPr lang="pt-BR" sz="2100" b="1"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pPr>
                      <a:r>
                        <a:rPr lang="pt-BR" sz="2100" b="1" kern="150" dirty="0">
                          <a:solidFill>
                            <a:srgbClr val="000000"/>
                          </a:solidFill>
                          <a:effectLst/>
                        </a:rPr>
                        <a:t>Nº UNIDADES GASTRONÔMICAS</a:t>
                      </a:r>
                      <a:endParaRPr lang="pt-BR" sz="2100" b="1"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pPr>
                      <a:r>
                        <a:rPr lang="pt-BR" sz="2100" b="1" kern="150" dirty="0">
                          <a:solidFill>
                            <a:srgbClr val="000000"/>
                          </a:solidFill>
                          <a:effectLst/>
                        </a:rPr>
                        <a:t>Nº AF</a:t>
                      </a:r>
                      <a:endParaRPr lang="pt-BR" sz="2100" b="1"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7000"/>
                        </a:lnSpc>
                      </a:pPr>
                      <a:r>
                        <a:rPr lang="pt-BR" sz="2100" b="1" kern="150" dirty="0">
                          <a:solidFill>
                            <a:srgbClr val="000000"/>
                          </a:solidFill>
                          <a:effectLst/>
                        </a:rPr>
                        <a:t>Nº TRILHAS</a:t>
                      </a:r>
                      <a:endParaRPr lang="pt-BR" sz="2100" b="1"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279121293"/>
                  </a:ext>
                </a:extLst>
              </a:tr>
              <a:tr h="648000">
                <a:tc>
                  <a:txBody>
                    <a:bodyPr/>
                    <a:lstStyle/>
                    <a:p>
                      <a:pPr algn="ctr">
                        <a:lnSpc>
                          <a:spcPct val="107000"/>
                        </a:lnSpc>
                      </a:pPr>
                      <a:r>
                        <a:rPr lang="pt-BR" sz="2100" b="0" kern="150" dirty="0">
                          <a:solidFill>
                            <a:srgbClr val="000000"/>
                          </a:solidFill>
                          <a:effectLst/>
                        </a:rPr>
                        <a:t>2.921</a:t>
                      </a:r>
                      <a:endParaRPr lang="pt-BR" sz="2100" b="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pt-BR" sz="2100" kern="150" dirty="0">
                          <a:solidFill>
                            <a:srgbClr val="000000"/>
                          </a:solidFill>
                          <a:effectLst/>
                        </a:rPr>
                        <a:t>351</a:t>
                      </a:r>
                      <a:endParaRPr lang="pt-BR" sz="210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pt-BR" sz="2100" kern="150" dirty="0">
                          <a:solidFill>
                            <a:srgbClr val="000000"/>
                          </a:solidFill>
                          <a:effectLst/>
                        </a:rPr>
                        <a:t>104</a:t>
                      </a:r>
                      <a:endParaRPr lang="pt-BR" sz="210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pt-BR" sz="2100" kern="150" dirty="0">
                          <a:solidFill>
                            <a:srgbClr val="000000"/>
                          </a:solidFill>
                          <a:effectLst/>
                        </a:rPr>
                        <a:t>284</a:t>
                      </a:r>
                      <a:endParaRPr lang="pt-BR" sz="210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pt-BR" sz="2100" kern="150" dirty="0">
                          <a:solidFill>
                            <a:srgbClr val="000000"/>
                          </a:solidFill>
                          <a:effectLst/>
                        </a:rPr>
                        <a:t>14</a:t>
                      </a:r>
                      <a:endParaRPr lang="pt-BR" sz="2100" kern="150" dirty="0">
                        <a:solidFill>
                          <a:srgbClr val="000000"/>
                        </a:solidFill>
                        <a:effectLst/>
                        <a:latin typeface="Liberation Serif" panose="02020603050405020304" pitchFamily="18" charset="0"/>
                        <a:ea typeface="NSimSun" panose="02010609030101010101" pitchFamily="49" charset="-122"/>
                        <a:cs typeface="Arial" panose="020B0604020202020204" pitchFamily="34" charset="0"/>
                      </a:endParaRPr>
                    </a:p>
                  </a:txBody>
                  <a:tcPr marL="34925" marR="34925" marT="34925" marB="349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8519836"/>
                  </a:ext>
                </a:extLst>
              </a:tr>
            </a:tbl>
          </a:graphicData>
        </a:graphic>
      </p:graphicFrame>
      <p:pic>
        <p:nvPicPr>
          <p:cNvPr id="5122" name="Picture 2" descr="Ematerce orienta artesãos em Palmacia - Empresa de Assistência Técnica e  Extensão Rural do Ceará">
            <a:extLst>
              <a:ext uri="{FF2B5EF4-FFF2-40B4-BE49-F238E27FC236}">
                <a16:creationId xmlns:a16="http://schemas.microsoft.com/office/drawing/2014/main" id="{19B8597E-48EC-4C6E-A437-6F7ED28A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285" y="4041822"/>
            <a:ext cx="2947308" cy="219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895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Apoiar a organização social e produtiva fomentando o cooperativismo</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10190584" cy="4840449"/>
          </a:xfrm>
        </p:spPr>
        <p:txBody>
          <a:bodyPr>
            <a:normAutofit fontScale="92500" lnSpcReduction="20000"/>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Ações de prestação de Ater às organizações rurais.</a:t>
            </a:r>
          </a:p>
          <a:p>
            <a:pPr marL="541338" indent="-354013" algn="just">
              <a:buFont typeface="Wingdings" panose="05000000000000000000" pitchFamily="2" charset="2"/>
              <a:buChar char="Ø"/>
              <a:tabLst>
                <a:tab pos="447675" algn="l"/>
              </a:tabLst>
            </a:pPr>
            <a:r>
              <a:rPr lang="pt-BR" sz="2000" dirty="0"/>
              <a:t>Ações de prestação de Ater às populações indígenas.</a:t>
            </a:r>
          </a:p>
          <a:p>
            <a:pPr marL="541338" indent="-354013" algn="just">
              <a:buFont typeface="Wingdings" panose="05000000000000000000" pitchFamily="2" charset="2"/>
              <a:buChar char="Ø"/>
              <a:tabLst>
                <a:tab pos="447675" algn="l"/>
              </a:tabLst>
            </a:pPr>
            <a:r>
              <a:rPr lang="pt-BR" sz="2000" dirty="0"/>
              <a:t>Ações de prestação de Ater às populações negras.</a:t>
            </a:r>
          </a:p>
          <a:p>
            <a:pPr marL="541338" indent="-354013" algn="just">
              <a:buFont typeface="Wingdings" panose="05000000000000000000" pitchFamily="2" charset="2"/>
              <a:buChar char="Ø"/>
              <a:tabLst>
                <a:tab pos="447675" algn="l"/>
              </a:tabLst>
            </a:pPr>
            <a:r>
              <a:rPr lang="pt-BR" sz="2000" dirty="0"/>
              <a:t>Ações de prestação de Ater às mulheres (gênero).</a:t>
            </a:r>
          </a:p>
          <a:p>
            <a:pPr marL="541338" indent="-354013" algn="just">
              <a:buFont typeface="Wingdings" panose="05000000000000000000" pitchFamily="2" charset="2"/>
              <a:buChar char="Ø"/>
              <a:tabLst>
                <a:tab pos="447675" algn="l"/>
              </a:tabLst>
            </a:pPr>
            <a:r>
              <a:rPr lang="pt-BR" sz="2000" dirty="0"/>
              <a:t>Ações de prestação de Ater aos jovens rurais.</a:t>
            </a:r>
          </a:p>
          <a:p>
            <a:pPr algn="just">
              <a:tabLst>
                <a:tab pos="447675" algn="l"/>
              </a:tabLst>
            </a:pPr>
            <a:r>
              <a:rPr lang="pt-BR" dirty="0"/>
              <a:t>Resultados alcançados:</a:t>
            </a:r>
          </a:p>
          <a:p>
            <a:pPr marL="541338" indent="-354013" algn="just">
              <a:buFont typeface="Wingdings" panose="05000000000000000000" pitchFamily="2" charset="2"/>
              <a:buChar char="Ø"/>
              <a:tabLst>
                <a:tab pos="447675" algn="l"/>
              </a:tabLst>
            </a:pPr>
            <a:r>
              <a:rPr lang="pt-BR" sz="2000" dirty="0"/>
              <a:t>31 cooperativas, 1.960 associações comunitárias e 5.593 grupos de agricultores que receberam a Ater;</a:t>
            </a:r>
          </a:p>
          <a:p>
            <a:pPr marL="541338" indent="-354013" algn="just">
              <a:buFont typeface="Wingdings" panose="05000000000000000000" pitchFamily="2" charset="2"/>
              <a:buChar char="Ø"/>
              <a:tabLst>
                <a:tab pos="447675" algn="l"/>
              </a:tabLst>
            </a:pPr>
            <a:r>
              <a:rPr lang="pt-BR" sz="2000" dirty="0"/>
              <a:t>12 grupos de indígena com 127 indígenas, agricultores familiares que receberam a Ater;</a:t>
            </a:r>
          </a:p>
          <a:p>
            <a:pPr marL="541338" indent="-354013" algn="just">
              <a:buFont typeface="Wingdings" panose="05000000000000000000" pitchFamily="2" charset="2"/>
              <a:buChar char="Ø"/>
              <a:tabLst>
                <a:tab pos="447675" algn="l"/>
              </a:tabLst>
            </a:pPr>
            <a:r>
              <a:rPr lang="pt-BR" sz="2000" dirty="0"/>
              <a:t>16 grupos de agricultores familiares negros com 231 integrantes;</a:t>
            </a:r>
          </a:p>
          <a:p>
            <a:pPr marL="541338" indent="-354013" algn="just">
              <a:buFont typeface="Wingdings" panose="05000000000000000000" pitchFamily="2" charset="2"/>
              <a:buChar char="Ø"/>
              <a:tabLst>
                <a:tab pos="447675" algn="l"/>
              </a:tabLst>
            </a:pPr>
            <a:r>
              <a:rPr lang="pt-BR" sz="2000" dirty="0"/>
              <a:t>1.406 mulheres agricultoras familiares, receberam a Ater;</a:t>
            </a:r>
          </a:p>
          <a:p>
            <a:pPr marL="541338" indent="-354013" algn="just">
              <a:buFont typeface="Wingdings" panose="05000000000000000000" pitchFamily="2" charset="2"/>
              <a:buChar char="Ø"/>
              <a:tabLst>
                <a:tab pos="447675" algn="l"/>
              </a:tabLst>
            </a:pPr>
            <a:r>
              <a:rPr lang="pt-BR" sz="2000" dirty="0"/>
              <a:t>494 jovens rurais que receberam a Ater.</a:t>
            </a:r>
            <a:endParaRPr lang="pt-BR" sz="2200" dirty="0"/>
          </a:p>
          <a:p>
            <a:pPr>
              <a:tabLst>
                <a:tab pos="447675" algn="l"/>
              </a:tabLst>
            </a:pPr>
            <a:endParaRPr lang="pt-BR" sz="2200" dirty="0"/>
          </a:p>
          <a:p>
            <a:endParaRPr lang="pt-BR" dirty="0"/>
          </a:p>
          <a:p>
            <a:endParaRPr lang="pt-BR" dirty="0"/>
          </a:p>
          <a:p>
            <a:pPr marL="0" indent="0">
              <a:buNone/>
            </a:pPr>
            <a:endParaRPr lang="pt-BR" dirty="0"/>
          </a:p>
        </p:txBody>
      </p:sp>
    </p:spTree>
    <p:extLst>
      <p:ext uri="{BB962C8B-B14F-4D97-AF65-F5344CB8AC3E}">
        <p14:creationId xmlns:p14="http://schemas.microsoft.com/office/powerpoint/2010/main" val="6554548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Apoiar a organização social e produtiva fomentando o cooperativismo</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9582150" cy="4840449"/>
          </a:xfrm>
        </p:spPr>
        <p:txBody>
          <a:bodyPr>
            <a:normAutofit/>
          </a:bodyPr>
          <a:lstStyle/>
          <a:p>
            <a:pPr algn="just">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000" dirty="0"/>
              <a:t>Organização rural.</a:t>
            </a:r>
          </a:p>
          <a:p>
            <a:pPr marL="541338" indent="-354013" algn="just">
              <a:buFont typeface="Wingdings" panose="05000000000000000000" pitchFamily="2" charset="2"/>
              <a:buChar char="Ø"/>
              <a:tabLst>
                <a:tab pos="447675" algn="l"/>
              </a:tabLst>
            </a:pPr>
            <a:r>
              <a:rPr lang="pt-BR" sz="2000" dirty="0"/>
              <a:t>Planejamento das ações.</a:t>
            </a:r>
          </a:p>
          <a:p>
            <a:pPr marL="541338" indent="-354013" algn="just">
              <a:buFont typeface="Wingdings" panose="05000000000000000000" pitchFamily="2" charset="2"/>
              <a:buChar char="Ø"/>
              <a:tabLst>
                <a:tab pos="447675" algn="l"/>
              </a:tabLst>
            </a:pPr>
            <a:r>
              <a:rPr lang="pt-BR" sz="2000" dirty="0"/>
              <a:t>Acompanhamento dos assessores.</a:t>
            </a:r>
          </a:p>
          <a:p>
            <a:pPr marL="541338" indent="-354013" algn="just">
              <a:buFont typeface="Wingdings" panose="05000000000000000000" pitchFamily="2" charset="2"/>
              <a:buChar char="Ø"/>
              <a:tabLst>
                <a:tab pos="447675" algn="l"/>
              </a:tabLst>
            </a:pPr>
            <a:r>
              <a:rPr lang="pt-BR" sz="2000" dirty="0"/>
              <a:t>Fortalecimento das parcerias.</a:t>
            </a:r>
            <a:endParaRPr lang="pt-BR" sz="2200" dirty="0"/>
          </a:p>
          <a:p>
            <a:endParaRPr lang="pt-BR" dirty="0"/>
          </a:p>
          <a:p>
            <a:endParaRPr lang="pt-BR" dirty="0"/>
          </a:p>
          <a:p>
            <a:pPr marL="0" indent="0">
              <a:buNone/>
            </a:pPr>
            <a:endParaRPr lang="pt-BR" dirty="0"/>
          </a:p>
        </p:txBody>
      </p:sp>
    </p:spTree>
    <p:extLst>
      <p:ext uri="{BB962C8B-B14F-4D97-AF65-F5344CB8AC3E}">
        <p14:creationId xmlns:p14="http://schemas.microsoft.com/office/powerpoint/2010/main" val="15002732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Projeto Ater Mais Gestão – Período 2018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7969898" cy="4840449"/>
          </a:xfrm>
        </p:spPr>
        <p:txBody>
          <a:bodyPr>
            <a:normAutofit fontScale="92500" lnSpcReduction="10000"/>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Através da parceria Ematerce x Organização das Cooperativas do Brasil/CE foram assistidas 10 cooperativas agropecuárias, no que se refere aos seguintes aspectos – Organização do quadro social, Regularidade documental e Ater aos cooperados.</a:t>
            </a:r>
          </a:p>
          <a:p>
            <a:pPr marL="541338" indent="-354013" algn="just">
              <a:buFont typeface="Wingdings" panose="05000000000000000000" pitchFamily="2" charset="2"/>
              <a:buChar char="Ø"/>
              <a:tabLst>
                <a:tab pos="447675" algn="l"/>
              </a:tabLst>
            </a:pPr>
            <a:r>
              <a:rPr lang="pt-BR" sz="2000" dirty="0"/>
              <a:t>Foram realizadas capacitações sobre cooperativismo, para os 18 </a:t>
            </a:r>
            <a:r>
              <a:rPr lang="pt-BR" sz="2000" dirty="0" err="1"/>
              <a:t>NITs</a:t>
            </a:r>
            <a:r>
              <a:rPr lang="pt-BR" sz="2000" dirty="0"/>
              <a:t> – Núcleo de Irradiação Tecnológica, implantados pela Ematerce, núcleos estes, área de intensa concentração das atividades de extensão rural, no intuito de maximizar a sinergia das diversas políticas públicas implantadas nos mesmos.</a:t>
            </a:r>
          </a:p>
          <a:p>
            <a:pPr marL="541338" indent="-354013" algn="just">
              <a:buFont typeface="Wingdings" panose="05000000000000000000" pitchFamily="2" charset="2"/>
              <a:buChar char="Ø"/>
              <a:tabLst>
                <a:tab pos="447675" algn="l"/>
              </a:tabLst>
            </a:pPr>
            <a:r>
              <a:rPr lang="pt-BR" sz="2000" dirty="0"/>
              <a:t>Através da parceria Ematerce x </a:t>
            </a:r>
            <a:r>
              <a:rPr lang="pt-BR" sz="2000" dirty="0" err="1"/>
              <a:t>Anater</a:t>
            </a:r>
            <a:r>
              <a:rPr lang="pt-BR" sz="2000" dirty="0"/>
              <a:t> foram assistidas 22 cooperativas e 2 associações da agricultura familiar, no que se refere aos aspectos da governança organizacional, gestão de pessoas, de processos produtivos, socioambiental, de finanças e comercial, promovendo também a inserção nos mercados, institucional e comum. </a:t>
            </a:r>
            <a:endParaRPr lang="pt-BR" dirty="0"/>
          </a:p>
          <a:p>
            <a:endParaRPr lang="pt-BR" dirty="0"/>
          </a:p>
          <a:p>
            <a:pPr marL="0" indent="0">
              <a:buNone/>
            </a:pPr>
            <a:endParaRPr lang="pt-BR" dirty="0"/>
          </a:p>
        </p:txBody>
      </p:sp>
      <p:pic>
        <p:nvPicPr>
          <p:cNvPr id="19458" name="Picture 2">
            <a:extLst>
              <a:ext uri="{FF2B5EF4-FFF2-40B4-BE49-F238E27FC236}">
                <a16:creationId xmlns:a16="http://schemas.microsoft.com/office/drawing/2014/main" id="{DF7270C1-5AE4-4459-B450-87B5FCD61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4711" y="139026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DE4732FF-2CD8-4FEF-9138-497DF14E2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4711" y="3856847"/>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01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295275"/>
            <a:ext cx="9975980" cy="914400"/>
          </a:xfrm>
        </p:spPr>
        <p:txBody>
          <a:bodyPr/>
          <a:lstStyle/>
          <a:p>
            <a:r>
              <a:rPr lang="pt-BR" dirty="0"/>
              <a:t>Projeto Ater Mais Gestão – Período 2018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8455090" cy="4840449"/>
          </a:xfrm>
        </p:spPr>
        <p:txBody>
          <a:bodyPr>
            <a:normAutofit fontScale="92500" lnSpcReduction="10000"/>
          </a:bodyPr>
          <a:lstStyle/>
          <a:p>
            <a:pPr algn="just">
              <a:tabLst>
                <a:tab pos="447675" algn="l"/>
              </a:tabLst>
            </a:pPr>
            <a:r>
              <a:rPr lang="pt-BR" dirty="0"/>
              <a:t>Resultados:</a:t>
            </a:r>
          </a:p>
          <a:p>
            <a:pPr marL="541338" indent="-354013" algn="just">
              <a:buFont typeface="Wingdings" panose="05000000000000000000" pitchFamily="2" charset="2"/>
              <a:buChar char="Ø"/>
              <a:tabLst>
                <a:tab pos="447675" algn="l"/>
              </a:tabLst>
            </a:pPr>
            <a:r>
              <a:rPr lang="pt-BR" sz="2000" dirty="0"/>
              <a:t>10 cooperativas fortalecidas nos aspectos de organização do quadro social e com os seus 1.270 (mil duzentos e setenta) cooperados assistidos nos seus processos produtivos, de acordo com os principais produtos comercializados pelas respectivas cooperativas;</a:t>
            </a:r>
          </a:p>
          <a:p>
            <a:pPr marL="541338" indent="-354013" algn="just">
              <a:buFont typeface="Wingdings" panose="05000000000000000000" pitchFamily="2" charset="2"/>
              <a:buChar char="Ø"/>
              <a:tabLst>
                <a:tab pos="447675" algn="l"/>
              </a:tabLst>
            </a:pPr>
            <a:r>
              <a:rPr lang="pt-BR" sz="2000" dirty="0"/>
              <a:t>18 cursos realizados, em três módulos cada um, capacitando 360 agricultores e agricultoras familiares em cooperativismo, que a partir desses, foram constituídas três novas cooperativas, sendo uma em São Benedito e duas em Sobral;</a:t>
            </a:r>
          </a:p>
          <a:p>
            <a:pPr marL="541338" indent="-354013" algn="just">
              <a:buFont typeface="Wingdings" panose="05000000000000000000" pitchFamily="2" charset="2"/>
              <a:buChar char="Ø"/>
              <a:tabLst>
                <a:tab pos="447675" algn="l"/>
              </a:tabLst>
            </a:pPr>
            <a:r>
              <a:rPr lang="pt-BR" sz="2000" dirty="0"/>
              <a:t>22 cooperativas e duas associações assistidas sistematicamente nas áreas de gestão, com 2.312 (dois mil, trezentos e doze) agricultores familiares associados; foram realizados 24 (vinte e quatro) diagnósticos iniciais, 01(um) empreendimento selecionado como de referência, 04 (quatro) excursões e 04 (quatro) oficinas com potenciais compradores, incrementada a inclusão de 20 (vinte) empreendimentos nos mercados convencional e/ou institucional, através das oficinas, chamadas públicas, entre outros recursos.</a:t>
            </a:r>
          </a:p>
        </p:txBody>
      </p:sp>
      <p:pic>
        <p:nvPicPr>
          <p:cNvPr id="20482" name="Picture 2" descr="Anater e Ematerce realizam oficinas e rodadas de negócios em cooperativas  agropecuárias - Empresa de Assistência Técnica e Extensão Rural do Ceará">
            <a:extLst>
              <a:ext uri="{FF2B5EF4-FFF2-40B4-BE49-F238E27FC236}">
                <a16:creationId xmlns:a16="http://schemas.microsoft.com/office/drawing/2014/main" id="{87F40109-9380-44F8-8FF8-F38315EA1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9706" y="1721502"/>
            <a:ext cx="2712098" cy="20340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tapipoca (CE): Ematerce e Anater finalizam última feira de cooperados do  ano de 2022 - Empresa de Assistência Técnica e Extensão Rural do Ceará">
            <a:extLst>
              <a:ext uri="{FF2B5EF4-FFF2-40B4-BE49-F238E27FC236}">
                <a16:creationId xmlns:a16="http://schemas.microsoft.com/office/drawing/2014/main" id="{57E19A1C-2C11-436D-81CE-82F7BCB2E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9706" y="4093517"/>
            <a:ext cx="3011870" cy="169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44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Projeto Ater Mais Gestão – Período 2018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5"/>
            <a:ext cx="8632371" cy="4840449"/>
          </a:xfrm>
        </p:spPr>
        <p:txBody>
          <a:bodyPr>
            <a:normAutofit/>
          </a:bodyPr>
          <a:lstStyle/>
          <a:p>
            <a:pPr algn="just">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000" dirty="0"/>
              <a:t>Fortalecimento das ações da Ematerce no que diz respeito ao trabalho com o associativismo, em especial, no assessoramento ao gerenciamento dos empreendimentos representativos da agricultura familiar;</a:t>
            </a:r>
          </a:p>
          <a:p>
            <a:pPr marL="541338" indent="-354013" algn="just">
              <a:buFont typeface="Wingdings" panose="05000000000000000000" pitchFamily="2" charset="2"/>
              <a:buChar char="Ø"/>
              <a:tabLst>
                <a:tab pos="447675" algn="l"/>
              </a:tabLst>
            </a:pPr>
            <a:r>
              <a:rPr lang="pt-BR" sz="2000" dirty="0"/>
              <a:t>Incremento da intercooperação, em especial, entre as cooperativas beneficiárias do programa Ater Mais Gestão;</a:t>
            </a:r>
          </a:p>
          <a:p>
            <a:pPr marL="541338" indent="-354013" algn="just">
              <a:buFont typeface="Wingdings" panose="05000000000000000000" pitchFamily="2" charset="2"/>
              <a:buChar char="Ø"/>
              <a:tabLst>
                <a:tab pos="447675" algn="l"/>
              </a:tabLst>
            </a:pPr>
            <a:r>
              <a:rPr lang="pt-BR" sz="2000" dirty="0"/>
              <a:t>Incremento na comercialização dos empreendimentos, através da inserção nos mercados, qualificação e legalização das unidades beneficiadoras e consequentemente dos produtos oferecidos por elas.</a:t>
            </a:r>
          </a:p>
        </p:txBody>
      </p:sp>
      <p:pic>
        <p:nvPicPr>
          <p:cNvPr id="21506" name="Picture 2" descr="Empresa de Assistência Técnica e Extensão Rural do Ceará | Fortaleza CE">
            <a:extLst>
              <a:ext uri="{FF2B5EF4-FFF2-40B4-BE49-F238E27FC236}">
                <a16:creationId xmlns:a16="http://schemas.microsoft.com/office/drawing/2014/main" id="{BF48BED1-6C85-4CAB-A2C6-13F32EB0F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859" y="1364408"/>
            <a:ext cx="16002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nater e Ematerce realizam oficinas e rodadas de negócios em cooperativas  agropecuárias - Empresa de Assistência Técnica e Extensão Rural do Ceará">
            <a:extLst>
              <a:ext uri="{FF2B5EF4-FFF2-40B4-BE49-F238E27FC236}">
                <a16:creationId xmlns:a16="http://schemas.microsoft.com/office/drawing/2014/main" id="{E638A4DD-022B-4990-B805-B1C7286F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557" y="4367891"/>
            <a:ext cx="2573694" cy="193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01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p:txBody>
          <a:bodyPr/>
          <a:lstStyle/>
          <a:p>
            <a:r>
              <a:rPr lang="pt-BR" dirty="0"/>
              <a:t>Formular e implementar a Política Fundiária Rural do Estado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476374"/>
            <a:ext cx="5170714" cy="4840449"/>
          </a:xfrm>
        </p:spPr>
        <p:txBody>
          <a:bodyPr>
            <a:normAutofit fontScale="70000" lnSpcReduction="20000"/>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100" dirty="0"/>
              <a:t>Foi executado o Programa Nacional de Crédito Fundiário-PNCF – Terra Brasil que atendeu 878 agricultores familiares (sem repetição), com elaboração de projetos, prestação de contas dos recursos aplicados e assistência técnica e extensão rural. </a:t>
            </a:r>
          </a:p>
          <a:p>
            <a:pPr marL="541338" indent="-354013" algn="just">
              <a:buFont typeface="Wingdings" panose="05000000000000000000" pitchFamily="2" charset="2"/>
              <a:buChar char="Ø"/>
              <a:tabLst>
                <a:tab pos="447675" algn="l"/>
              </a:tabLst>
            </a:pPr>
            <a:r>
              <a:rPr lang="pt-BR" sz="2100" dirty="0"/>
              <a:t>Área Reformada</a:t>
            </a:r>
          </a:p>
          <a:p>
            <a:pPr marL="801688" indent="-354013" algn="just">
              <a:buFont typeface="Wingdings" panose="05000000000000000000" pitchFamily="2" charset="2"/>
              <a:buChar char="q"/>
              <a:tabLst>
                <a:tab pos="801688" algn="l"/>
              </a:tabLst>
            </a:pPr>
            <a:r>
              <a:rPr lang="pt-BR" sz="2100" dirty="0"/>
              <a:t>Agricultor(a) Familiar Assistido </a:t>
            </a:r>
          </a:p>
          <a:p>
            <a:pPr marL="187325" indent="0" algn="just">
              <a:buNone/>
              <a:tabLst>
                <a:tab pos="447675" algn="l"/>
              </a:tabLst>
            </a:pPr>
            <a:r>
              <a:rPr lang="pt-BR" sz="2100" dirty="0"/>
              <a:t>		- Executado: 878  </a:t>
            </a:r>
          </a:p>
          <a:p>
            <a:pPr marL="801688" indent="-354013" algn="just">
              <a:buFont typeface="Wingdings" panose="05000000000000000000" pitchFamily="2" charset="2"/>
              <a:buChar char="q"/>
              <a:tabLst>
                <a:tab pos="801688" algn="l"/>
              </a:tabLst>
            </a:pPr>
            <a:r>
              <a:rPr lang="pt-BR" sz="2100" dirty="0"/>
              <a:t>Imóveis Assistidos</a:t>
            </a:r>
          </a:p>
          <a:p>
            <a:pPr marL="187325" indent="0" algn="just">
              <a:buNone/>
              <a:tabLst>
                <a:tab pos="447675" algn="l"/>
              </a:tabLst>
            </a:pPr>
            <a:r>
              <a:rPr lang="pt-BR" sz="2100" dirty="0"/>
              <a:t>		- Executado: 135 </a:t>
            </a:r>
          </a:p>
          <a:p>
            <a:pPr marL="541338" indent="-354013" algn="just">
              <a:buFont typeface="Wingdings" panose="05000000000000000000" pitchFamily="2" charset="2"/>
              <a:buChar char="Ø"/>
              <a:tabLst>
                <a:tab pos="447675" algn="l"/>
              </a:tabLst>
            </a:pPr>
            <a:r>
              <a:rPr lang="pt-BR" sz="2100" dirty="0"/>
              <a:t>Subprojeto de Aquisição de Terra – PIC</a:t>
            </a:r>
          </a:p>
          <a:p>
            <a:pPr marL="801688" indent="-354013" algn="just">
              <a:buFont typeface="Wingdings" panose="05000000000000000000" pitchFamily="2" charset="2"/>
              <a:buChar char="q"/>
              <a:tabLst>
                <a:tab pos="801688" algn="l"/>
              </a:tabLst>
            </a:pPr>
            <a:r>
              <a:rPr lang="pt-BR" sz="2100" dirty="0"/>
              <a:t>Agricultor(a) Familiar Assistido em Projetos Elaborados</a:t>
            </a:r>
          </a:p>
          <a:p>
            <a:pPr marL="187325" indent="0" algn="just">
              <a:buNone/>
              <a:tabLst>
                <a:tab pos="447675" algn="l"/>
              </a:tabLst>
            </a:pPr>
            <a:r>
              <a:rPr lang="pt-BR" sz="2100" dirty="0"/>
              <a:t>		- Executado: 79  </a:t>
            </a:r>
          </a:p>
          <a:p>
            <a:pPr marL="801688" indent="-354013" algn="just">
              <a:buFont typeface="Wingdings" panose="05000000000000000000" pitchFamily="2" charset="2"/>
              <a:buChar char="q"/>
              <a:tabLst>
                <a:tab pos="801688" algn="l"/>
              </a:tabLst>
            </a:pPr>
            <a:r>
              <a:rPr lang="pt-BR" sz="2100" dirty="0"/>
              <a:t>Projetos Elaborados</a:t>
            </a:r>
          </a:p>
          <a:p>
            <a:pPr marL="187325" indent="0" algn="just">
              <a:buNone/>
              <a:tabLst>
                <a:tab pos="447675" algn="l"/>
              </a:tabLst>
            </a:pPr>
            <a:r>
              <a:rPr lang="pt-BR" sz="2100" dirty="0"/>
              <a:t>		- Executado: 54 </a:t>
            </a:r>
          </a:p>
        </p:txBody>
      </p:sp>
      <p:sp>
        <p:nvSpPr>
          <p:cNvPr id="4" name="Espaço Reservado para Conteúdo 2">
            <a:extLst>
              <a:ext uri="{FF2B5EF4-FFF2-40B4-BE49-F238E27FC236}">
                <a16:creationId xmlns:a16="http://schemas.microsoft.com/office/drawing/2014/main" id="{26F51A3D-D8B5-468B-9B1A-9A0FD84B0160}"/>
              </a:ext>
            </a:extLst>
          </p:cNvPr>
          <p:cNvSpPr txBox="1">
            <a:spLocks/>
          </p:cNvSpPr>
          <p:nvPr/>
        </p:nvSpPr>
        <p:spPr>
          <a:xfrm>
            <a:off x="6504989" y="1476374"/>
            <a:ext cx="5372879" cy="48404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405965"/>
                </a:solidFill>
                <a:latin typeface="Soleto" panose="020B060602020303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405965"/>
                </a:solidFill>
                <a:latin typeface="Soleto" panose="020B060602020303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405965"/>
                </a:solidFill>
                <a:latin typeface="Soleto" panose="020B060602020303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05965"/>
                </a:solidFill>
                <a:latin typeface="Soleto" panose="020B060602020303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05965"/>
                </a:solidFill>
                <a:latin typeface="Soleto" panose="020B0606020203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tabLst>
                <a:tab pos="447675" algn="l"/>
              </a:tabLst>
            </a:pPr>
            <a:r>
              <a:rPr lang="pt-BR" sz="3200" dirty="0"/>
              <a:t>Ações desenvolvidas:</a:t>
            </a:r>
          </a:p>
          <a:p>
            <a:pPr marL="801688" indent="-354013" algn="just">
              <a:buFont typeface="Wingdings" panose="05000000000000000000" pitchFamily="2" charset="2"/>
              <a:buChar char="q"/>
              <a:tabLst>
                <a:tab pos="447675" algn="l"/>
              </a:tabLst>
            </a:pPr>
            <a:r>
              <a:rPr lang="pt-BR" sz="2400" dirty="0"/>
              <a:t>Agricultor(a) Familiar Assistido em Projetos Contratados</a:t>
            </a:r>
          </a:p>
          <a:p>
            <a:pPr marL="187325" indent="0" algn="just">
              <a:buNone/>
              <a:tabLst>
                <a:tab pos="447675" algn="l"/>
              </a:tabLst>
            </a:pPr>
            <a:r>
              <a:rPr lang="pt-BR" sz="2400" dirty="0"/>
              <a:t>		- Executado: 23</a:t>
            </a:r>
          </a:p>
          <a:p>
            <a:pPr marL="801688" indent="-354013" algn="just">
              <a:buFont typeface="Wingdings" panose="05000000000000000000" pitchFamily="2" charset="2"/>
              <a:buChar char="q"/>
              <a:tabLst>
                <a:tab pos="447675" algn="l"/>
              </a:tabLst>
            </a:pPr>
            <a:r>
              <a:rPr lang="pt-BR" sz="2400" dirty="0"/>
              <a:t>Projetos Contratados</a:t>
            </a:r>
          </a:p>
          <a:p>
            <a:pPr marL="187325" indent="0" algn="just">
              <a:buNone/>
              <a:tabLst>
                <a:tab pos="447675" algn="l"/>
              </a:tabLst>
            </a:pPr>
            <a:r>
              <a:rPr lang="pt-BR" sz="2400" dirty="0"/>
              <a:t>		- Executado: 21  </a:t>
            </a:r>
          </a:p>
          <a:p>
            <a:pPr marL="541338" indent="-354013" algn="just">
              <a:buFont typeface="Wingdings" panose="05000000000000000000" pitchFamily="2" charset="2"/>
              <a:buChar char="Ø"/>
              <a:tabLst>
                <a:tab pos="447675" algn="l"/>
              </a:tabLst>
            </a:pPr>
            <a:r>
              <a:rPr lang="pt-BR" sz="2400" dirty="0"/>
              <a:t>Subprojeto de Investimento Comunitário – SIC</a:t>
            </a:r>
          </a:p>
          <a:p>
            <a:pPr marL="801688" indent="-354013" algn="just">
              <a:buFont typeface="Wingdings" panose="05000000000000000000" pitchFamily="2" charset="2"/>
              <a:buChar char="q"/>
              <a:tabLst>
                <a:tab pos="447675" algn="l"/>
              </a:tabLst>
            </a:pPr>
            <a:r>
              <a:rPr lang="pt-BR" sz="2400" dirty="0"/>
              <a:t>Agricultor(a) Familiar Assistido em Projetos Elaborados</a:t>
            </a:r>
          </a:p>
          <a:p>
            <a:pPr marL="187325" indent="0" algn="just">
              <a:buNone/>
              <a:tabLst>
                <a:tab pos="447675" algn="l"/>
              </a:tabLst>
            </a:pPr>
            <a:r>
              <a:rPr lang="pt-BR" sz="2400" dirty="0"/>
              <a:t>		- Executado: 133 </a:t>
            </a:r>
          </a:p>
          <a:p>
            <a:pPr marL="801688" indent="-354013" algn="just">
              <a:buFont typeface="Wingdings" panose="05000000000000000000" pitchFamily="2" charset="2"/>
              <a:buChar char="q"/>
              <a:tabLst>
                <a:tab pos="447675" algn="l"/>
              </a:tabLst>
            </a:pPr>
            <a:r>
              <a:rPr lang="pt-BR" sz="2400" dirty="0"/>
              <a:t>Projetos Elaborados</a:t>
            </a:r>
          </a:p>
          <a:p>
            <a:pPr marL="187325" indent="0" algn="just">
              <a:buNone/>
              <a:tabLst>
                <a:tab pos="447675" algn="l"/>
              </a:tabLst>
            </a:pPr>
            <a:r>
              <a:rPr lang="pt-BR" sz="2400" dirty="0"/>
              <a:t>		- Executado: 100 </a:t>
            </a:r>
          </a:p>
          <a:p>
            <a:pPr marL="801688" indent="-354013" algn="just">
              <a:buFont typeface="Wingdings" panose="05000000000000000000" pitchFamily="2" charset="2"/>
              <a:buChar char="q"/>
              <a:tabLst>
                <a:tab pos="447675" algn="l"/>
              </a:tabLst>
            </a:pPr>
            <a:r>
              <a:rPr lang="pt-BR" sz="2400" dirty="0"/>
              <a:t>Agricultor(a) Familiar Assistido em Projetos Contratados</a:t>
            </a:r>
          </a:p>
          <a:p>
            <a:pPr marL="187325" indent="0" algn="just">
              <a:buNone/>
              <a:tabLst>
                <a:tab pos="447675" algn="l"/>
              </a:tabLst>
            </a:pPr>
            <a:r>
              <a:rPr lang="pt-BR" sz="2400" dirty="0"/>
              <a:t>		- Executado: 111 </a:t>
            </a:r>
          </a:p>
          <a:p>
            <a:pPr marL="801688" indent="-354013" algn="just">
              <a:buFont typeface="Wingdings" panose="05000000000000000000" pitchFamily="2" charset="2"/>
              <a:buChar char="q"/>
              <a:tabLst>
                <a:tab pos="447675" algn="l"/>
              </a:tabLst>
            </a:pPr>
            <a:r>
              <a:rPr lang="pt-BR" sz="2700" dirty="0"/>
              <a:t>Projetos Contratados</a:t>
            </a:r>
          </a:p>
          <a:p>
            <a:pPr marL="187325" indent="0" algn="just">
              <a:buNone/>
              <a:tabLst>
                <a:tab pos="447675" algn="l"/>
              </a:tabLst>
            </a:pPr>
            <a:r>
              <a:rPr lang="pt-BR" sz="2400" dirty="0"/>
              <a:t>		- Executado: 41 </a:t>
            </a:r>
          </a:p>
        </p:txBody>
      </p:sp>
    </p:spTree>
    <p:extLst>
      <p:ext uri="{BB962C8B-B14F-4D97-AF65-F5344CB8AC3E}">
        <p14:creationId xmlns:p14="http://schemas.microsoft.com/office/powerpoint/2010/main" val="30718726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295274"/>
            <a:ext cx="9582150" cy="1570847"/>
          </a:xfrm>
        </p:spPr>
        <p:txBody>
          <a:bodyPr/>
          <a:lstStyle/>
          <a:p>
            <a:r>
              <a:rPr lang="pt-BR" dirty="0"/>
              <a:t>Incentivar o desenvolvimento de competências (capacitação tecnológica, gerencial) geração de conhecimento e a educação no campo.</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959429"/>
            <a:ext cx="9582150" cy="4357395"/>
          </a:xfrm>
        </p:spPr>
        <p:txBody>
          <a:bodyPr>
            <a:normAutofit/>
          </a:bodyPr>
          <a:lstStyle/>
          <a:p>
            <a:pPr algn="just">
              <a:tabLst>
                <a:tab pos="447675" algn="l"/>
              </a:tabLst>
            </a:pPr>
            <a:r>
              <a:rPr lang="pt-BR" dirty="0"/>
              <a:t>Ações desenvolvidas:</a:t>
            </a:r>
          </a:p>
          <a:p>
            <a:pPr marL="541338" indent="-354013" algn="just">
              <a:buFont typeface="Wingdings" panose="05000000000000000000" pitchFamily="2" charset="2"/>
              <a:buChar char="Ø"/>
              <a:tabLst>
                <a:tab pos="447675" algn="l"/>
              </a:tabLst>
            </a:pPr>
            <a:r>
              <a:rPr lang="pt-BR" sz="2000" dirty="0"/>
              <a:t>Realização de videoconferências sobre Aspectos Funcionais da Ematerce, Formação, Abordagem, Metodologias Participativas, Políticas Públicas e Cadeias Produtivas;</a:t>
            </a:r>
          </a:p>
          <a:p>
            <a:pPr marL="541338" indent="-354013" algn="just">
              <a:buFont typeface="Wingdings" panose="05000000000000000000" pitchFamily="2" charset="2"/>
              <a:buChar char="Ø"/>
              <a:tabLst>
                <a:tab pos="447675" algn="l"/>
              </a:tabLst>
            </a:pPr>
            <a:r>
              <a:rPr lang="pt-BR" sz="2000" dirty="0"/>
              <a:t>Realização de Oficinas Pedagógicas de Manejo e Conservação de Solo e Água na Fazenda Normal, em Quixeramobim.</a:t>
            </a:r>
          </a:p>
          <a:p>
            <a:pPr algn="just">
              <a:tabLst>
                <a:tab pos="447675" algn="l"/>
              </a:tabLst>
            </a:pPr>
            <a:r>
              <a:rPr lang="pt-BR" dirty="0"/>
              <a:t>Resultados Alcançados:</a:t>
            </a:r>
          </a:p>
          <a:p>
            <a:pPr marL="541338" indent="-354013" algn="just">
              <a:buFont typeface="Wingdings" panose="05000000000000000000" pitchFamily="2" charset="2"/>
              <a:buChar char="Ø"/>
              <a:tabLst>
                <a:tab pos="447675" algn="l"/>
              </a:tabLst>
            </a:pPr>
            <a:r>
              <a:rPr lang="pt-BR" sz="2000" dirty="0"/>
              <a:t>226 Técnicos capacitados nos Conteúdos Programáticos trabalhados.</a:t>
            </a:r>
          </a:p>
          <a:p>
            <a:pPr marL="541338" indent="-354013" algn="just">
              <a:buFont typeface="Wingdings" panose="05000000000000000000" pitchFamily="2" charset="2"/>
              <a:buChar char="Ø"/>
              <a:tabLst>
                <a:tab pos="447675" algn="l"/>
              </a:tabLst>
            </a:pPr>
            <a:r>
              <a:rPr lang="pt-BR" sz="2000" dirty="0"/>
              <a:t>223 técnicos capacitados no Manejo e Conservação de Solo e Água em cinco Oficinas.</a:t>
            </a:r>
          </a:p>
        </p:txBody>
      </p:sp>
    </p:spTree>
    <p:extLst>
      <p:ext uri="{BB962C8B-B14F-4D97-AF65-F5344CB8AC3E}">
        <p14:creationId xmlns:p14="http://schemas.microsoft.com/office/powerpoint/2010/main" val="13296114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781A8B0-1074-42D2-B094-E8F5AE445AE2}"/>
              </a:ext>
            </a:extLst>
          </p:cNvPr>
          <p:cNvSpPr>
            <a:spLocks noGrp="1"/>
          </p:cNvSpPr>
          <p:nvPr>
            <p:ph type="title"/>
          </p:nvPr>
        </p:nvSpPr>
        <p:spPr/>
        <p:txBody>
          <a:bodyPr/>
          <a:lstStyle/>
          <a:p>
            <a:r>
              <a:rPr lang="pt-BR" dirty="0"/>
              <a:t>Projeto Dom Hélder Câmara</a:t>
            </a:r>
          </a:p>
        </p:txBody>
      </p:sp>
      <p:sp>
        <p:nvSpPr>
          <p:cNvPr id="5" name="Espaço Reservado para Conteúdo 4">
            <a:extLst>
              <a:ext uri="{FF2B5EF4-FFF2-40B4-BE49-F238E27FC236}">
                <a16:creationId xmlns:a16="http://schemas.microsoft.com/office/drawing/2014/main" id="{FE9D51BD-B6B8-47F0-8184-D9C3ED3BC53D}"/>
              </a:ext>
            </a:extLst>
          </p:cNvPr>
          <p:cNvSpPr>
            <a:spLocks noGrp="1"/>
          </p:cNvSpPr>
          <p:nvPr>
            <p:ph idx="1"/>
          </p:nvPr>
        </p:nvSpPr>
        <p:spPr>
          <a:xfrm>
            <a:off x="838200" y="1476376"/>
            <a:ext cx="5880937" cy="2255870"/>
          </a:xfrm>
        </p:spPr>
        <p:txBody>
          <a:bodyPr>
            <a:normAutofit/>
          </a:bodyPr>
          <a:lstStyle/>
          <a:p>
            <a:pPr algn="just"/>
            <a:r>
              <a:rPr lang="pt-BR" dirty="0"/>
              <a:t>Fatores de sucesso:</a:t>
            </a:r>
          </a:p>
          <a:p>
            <a:pPr marL="625475" indent="-447675" algn="just">
              <a:buFont typeface="Wingdings" panose="05000000000000000000" pitchFamily="2" charset="2"/>
              <a:buChar char="Ø"/>
            </a:pPr>
            <a:r>
              <a:rPr lang="pt-BR" dirty="0"/>
              <a:t>Acesso ao mercado;</a:t>
            </a:r>
          </a:p>
          <a:p>
            <a:pPr marL="625475" indent="-447675" algn="just">
              <a:buFont typeface="Wingdings" panose="05000000000000000000" pitchFamily="2" charset="2"/>
              <a:buChar char="Ø"/>
            </a:pPr>
            <a:r>
              <a:rPr lang="pt-BR" dirty="0"/>
              <a:t>Segurança alimentar e nutricional;</a:t>
            </a:r>
          </a:p>
          <a:p>
            <a:pPr marL="625475" indent="-447675" algn="just">
              <a:buFont typeface="Wingdings" panose="05000000000000000000" pitchFamily="2" charset="2"/>
              <a:buChar char="Ø"/>
            </a:pPr>
            <a:r>
              <a:rPr lang="pt-BR" dirty="0"/>
              <a:t>Adoção de novas tecnologias;</a:t>
            </a:r>
          </a:p>
        </p:txBody>
      </p:sp>
      <p:pic>
        <p:nvPicPr>
          <p:cNvPr id="6" name="Imagem 5">
            <a:extLst>
              <a:ext uri="{FF2B5EF4-FFF2-40B4-BE49-F238E27FC236}">
                <a16:creationId xmlns:a16="http://schemas.microsoft.com/office/drawing/2014/main" id="{5999C2D2-E27C-492F-8389-B3399667CC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9137" y="834647"/>
            <a:ext cx="2807418" cy="1951368"/>
          </a:xfrm>
          <a:prstGeom prst="rect">
            <a:avLst/>
          </a:prstGeom>
        </p:spPr>
      </p:pic>
      <p:pic>
        <p:nvPicPr>
          <p:cNvPr id="7" name="Imagem 6">
            <a:extLst>
              <a:ext uri="{FF2B5EF4-FFF2-40B4-BE49-F238E27FC236}">
                <a16:creationId xmlns:a16="http://schemas.microsoft.com/office/drawing/2014/main" id="{FCEF101B-6BB2-40C9-A2E2-588398511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2868" y="834647"/>
            <a:ext cx="2348759" cy="1951368"/>
          </a:xfrm>
          <a:prstGeom prst="rect">
            <a:avLst/>
          </a:prstGeom>
        </p:spPr>
      </p:pic>
      <p:pic>
        <p:nvPicPr>
          <p:cNvPr id="8" name="Imagem 7">
            <a:extLst>
              <a:ext uri="{FF2B5EF4-FFF2-40B4-BE49-F238E27FC236}">
                <a16:creationId xmlns:a16="http://schemas.microsoft.com/office/drawing/2014/main" id="{5CD2F6E1-C1F6-4F7D-8420-C49A5F40E1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4866" y="2871973"/>
            <a:ext cx="2811690" cy="2101236"/>
          </a:xfrm>
          <a:prstGeom prst="rect">
            <a:avLst/>
          </a:prstGeom>
        </p:spPr>
      </p:pic>
      <p:pic>
        <p:nvPicPr>
          <p:cNvPr id="9" name="Espaço Reservado para Conteúdo 9">
            <a:extLst>
              <a:ext uri="{FF2B5EF4-FFF2-40B4-BE49-F238E27FC236}">
                <a16:creationId xmlns:a16="http://schemas.microsoft.com/office/drawing/2014/main" id="{659F10E4-00AB-4D56-9F83-218FF57BBC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92868" y="2984827"/>
            <a:ext cx="2451202" cy="1838402"/>
          </a:xfrm>
          <a:prstGeom prst="rect">
            <a:avLst/>
          </a:prstGeom>
        </p:spPr>
      </p:pic>
      <p:pic>
        <p:nvPicPr>
          <p:cNvPr id="10" name="Imagem 9">
            <a:extLst>
              <a:ext uri="{FF2B5EF4-FFF2-40B4-BE49-F238E27FC236}">
                <a16:creationId xmlns:a16="http://schemas.microsoft.com/office/drawing/2014/main" id="{E70C4318-C09B-4125-8923-A62604871A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4857" y="3853417"/>
            <a:ext cx="4821143" cy="2272679"/>
          </a:xfrm>
          <a:prstGeom prst="rect">
            <a:avLst/>
          </a:prstGeom>
        </p:spPr>
      </p:pic>
    </p:spTree>
    <p:extLst>
      <p:ext uri="{BB962C8B-B14F-4D97-AF65-F5344CB8AC3E}">
        <p14:creationId xmlns:p14="http://schemas.microsoft.com/office/powerpoint/2010/main" val="23186220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295274"/>
            <a:ext cx="9582150" cy="1570847"/>
          </a:xfrm>
        </p:spPr>
        <p:txBody>
          <a:bodyPr/>
          <a:lstStyle/>
          <a:p>
            <a:r>
              <a:rPr lang="pt-BR" dirty="0"/>
              <a:t>Incentivar o desenvolvimento de competências (capacitação tecnológica, gerencial) geração de conhecimento e a educação no campo.</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959429"/>
            <a:ext cx="9582150" cy="4357395"/>
          </a:xfrm>
        </p:spPr>
        <p:txBody>
          <a:bodyPr>
            <a:normAutofit/>
          </a:bodyPr>
          <a:lstStyle/>
          <a:p>
            <a:pPr algn="just">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000" dirty="0"/>
              <a:t>Planejamento construído coletivamente.</a:t>
            </a:r>
          </a:p>
          <a:p>
            <a:pPr marL="541338" indent="-354013" algn="just">
              <a:buFont typeface="Wingdings" panose="05000000000000000000" pitchFamily="2" charset="2"/>
              <a:buChar char="Ø"/>
              <a:tabLst>
                <a:tab pos="447675" algn="l"/>
              </a:tabLst>
            </a:pPr>
            <a:r>
              <a:rPr lang="pt-BR" sz="2000" dirty="0"/>
              <a:t>Participação efetiva e integrada dos parceiros que atuaram como facilitadores.</a:t>
            </a:r>
          </a:p>
          <a:p>
            <a:pPr marL="541338" indent="-354013" algn="just">
              <a:buFont typeface="Wingdings" panose="05000000000000000000" pitchFamily="2" charset="2"/>
              <a:buChar char="Ø"/>
              <a:tabLst>
                <a:tab pos="447675" algn="l"/>
              </a:tabLst>
            </a:pPr>
            <a:r>
              <a:rPr lang="pt-BR" sz="2000" dirty="0"/>
              <a:t>Envolvimento efetivo e integrado de todos que fazem a Ematerce, especialmente os colaboradores da Fazenda Normal, em Quixeramobim.</a:t>
            </a:r>
          </a:p>
          <a:p>
            <a:pPr marL="541338" indent="-354013" algn="just">
              <a:buFont typeface="Wingdings" panose="05000000000000000000" pitchFamily="2" charset="2"/>
              <a:buChar char="Ø"/>
              <a:tabLst>
                <a:tab pos="447675" algn="l"/>
              </a:tabLst>
            </a:pPr>
            <a:r>
              <a:rPr lang="pt-BR" sz="2000" dirty="0"/>
              <a:t>Parcerias externas de diversas instituições que colaboraram nas capacitações.</a:t>
            </a:r>
          </a:p>
        </p:txBody>
      </p:sp>
    </p:spTree>
    <p:extLst>
      <p:ext uri="{BB962C8B-B14F-4D97-AF65-F5344CB8AC3E}">
        <p14:creationId xmlns:p14="http://schemas.microsoft.com/office/powerpoint/2010/main" val="15510080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332597"/>
            <a:ext cx="9582150" cy="992349"/>
          </a:xfrm>
        </p:spPr>
        <p:txBody>
          <a:bodyPr/>
          <a:lstStyle/>
          <a:p>
            <a:pPr algn="just"/>
            <a:r>
              <a:rPr lang="pt-BR" dirty="0"/>
              <a:t>Formular e implementar financiamento para a agricultura familiar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567543"/>
            <a:ext cx="9582150" cy="4833257"/>
          </a:xfrm>
        </p:spPr>
        <p:txBody>
          <a:bodyPr>
            <a:normAutofit/>
          </a:bodyPr>
          <a:lstStyle/>
          <a:p>
            <a:pPr algn="just">
              <a:tabLst>
                <a:tab pos="447675" algn="l"/>
              </a:tabLst>
            </a:pPr>
            <a:r>
              <a:rPr lang="pt-BR" dirty="0"/>
              <a:t>Crédito Rural do PRONAF:</a:t>
            </a:r>
          </a:p>
          <a:p>
            <a:pPr marL="541338" indent="-354013" algn="just">
              <a:buFont typeface="Wingdings" panose="05000000000000000000" pitchFamily="2" charset="2"/>
              <a:buChar char="Ø"/>
              <a:tabLst>
                <a:tab pos="447675" algn="l"/>
              </a:tabLst>
            </a:pPr>
            <a:r>
              <a:rPr lang="pt-BR" sz="2000" dirty="0"/>
              <a:t>Ano de 2015 a 2022:</a:t>
            </a:r>
          </a:p>
          <a:p>
            <a:pPr marL="801688" indent="-354013" algn="just">
              <a:buFont typeface="Wingdings" panose="05000000000000000000" pitchFamily="2" charset="2"/>
              <a:buChar char="q"/>
              <a:tabLst>
                <a:tab pos="447675" algn="l"/>
              </a:tabLst>
            </a:pPr>
            <a:r>
              <a:rPr lang="pt-BR" sz="2000" dirty="0"/>
              <a:t>4.767 projetos elaborados de custeio, no valor de R$ 50.142.801,11</a:t>
            </a:r>
            <a:r>
              <a:rPr lang="pt-BR" sz="1400" dirty="0">
                <a:effectLst/>
              </a:rPr>
              <a:t> </a:t>
            </a:r>
            <a:r>
              <a:rPr lang="pt-BR" sz="2000" dirty="0"/>
              <a:t>;</a:t>
            </a:r>
          </a:p>
          <a:p>
            <a:pPr marL="801688" indent="-354013" algn="just">
              <a:buFont typeface="Wingdings" panose="05000000000000000000" pitchFamily="2" charset="2"/>
              <a:buChar char="q"/>
              <a:tabLst>
                <a:tab pos="447675" algn="l"/>
              </a:tabLst>
            </a:pPr>
            <a:r>
              <a:rPr lang="pt-BR" sz="2000" dirty="0"/>
              <a:t>6.875 projetos elaborados de investimentos, no valor de R$ 547.538.588,45.</a:t>
            </a:r>
          </a:p>
          <a:p>
            <a:pPr algn="just">
              <a:tabLst>
                <a:tab pos="447675" algn="l"/>
              </a:tabLst>
            </a:pPr>
            <a:r>
              <a:rPr lang="pt-BR" dirty="0"/>
              <a:t>Fatores de sucesso:</a:t>
            </a:r>
          </a:p>
          <a:p>
            <a:pPr marL="541338" indent="-354013" algn="just">
              <a:buFont typeface="Wingdings" panose="05000000000000000000" pitchFamily="2" charset="2"/>
              <a:buChar char="Ø"/>
              <a:tabLst>
                <a:tab pos="447675" algn="l"/>
              </a:tabLst>
            </a:pPr>
            <a:r>
              <a:rPr lang="pt-BR" sz="2000" dirty="0"/>
              <a:t>O principal fator de sucesso para o alcance desses resultados nas diversas atividades foi à parceria existente, ainda hoje mantida, da Ematerce com os agricultores familiares assistidos com a Prestação de Assistência Técnica - Ater, bem como, as diversas instituições existentes em nível de município e Estado do Ceará como: Agentes Financeiros, Prefeituras Municipais, através das Secretarias de Agriculturas Municipais, Instituições de Pesquisa, Instituições Sindicais, dentre outras.</a:t>
            </a:r>
          </a:p>
        </p:txBody>
      </p:sp>
    </p:spTree>
    <p:extLst>
      <p:ext uri="{BB962C8B-B14F-4D97-AF65-F5344CB8AC3E}">
        <p14:creationId xmlns:p14="http://schemas.microsoft.com/office/powerpoint/2010/main" val="3390580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98EB9-46DD-4C67-8AE0-EAF7B4CD026B}"/>
              </a:ext>
            </a:extLst>
          </p:cNvPr>
          <p:cNvSpPr>
            <a:spLocks noGrp="1"/>
          </p:cNvSpPr>
          <p:nvPr>
            <p:ph type="title"/>
          </p:nvPr>
        </p:nvSpPr>
        <p:spPr>
          <a:xfrm>
            <a:off x="838200" y="332597"/>
            <a:ext cx="9582150" cy="992349"/>
          </a:xfrm>
        </p:spPr>
        <p:txBody>
          <a:bodyPr/>
          <a:lstStyle/>
          <a:p>
            <a:pPr algn="just"/>
            <a:r>
              <a:rPr lang="pt-BR" dirty="0"/>
              <a:t>Facilitar o acesso às políticas de crédito e seguridade – Período 2015 a 2022</a:t>
            </a:r>
          </a:p>
        </p:txBody>
      </p:sp>
      <p:sp>
        <p:nvSpPr>
          <p:cNvPr id="3" name="Espaço Reservado para Conteúdo 2">
            <a:extLst>
              <a:ext uri="{FF2B5EF4-FFF2-40B4-BE49-F238E27FC236}">
                <a16:creationId xmlns:a16="http://schemas.microsoft.com/office/drawing/2014/main" id="{E6C968A2-5454-4CA4-8AC9-BE70B5F51A56}"/>
              </a:ext>
            </a:extLst>
          </p:cNvPr>
          <p:cNvSpPr>
            <a:spLocks noGrp="1"/>
          </p:cNvSpPr>
          <p:nvPr>
            <p:ph idx="1"/>
          </p:nvPr>
        </p:nvSpPr>
        <p:spPr>
          <a:xfrm>
            <a:off x="838200" y="1567543"/>
            <a:ext cx="9582150" cy="4833257"/>
          </a:xfrm>
        </p:spPr>
        <p:txBody>
          <a:bodyPr>
            <a:normAutofit/>
          </a:bodyPr>
          <a:lstStyle/>
          <a:p>
            <a:pPr algn="just">
              <a:tabLst>
                <a:tab pos="447675" algn="l"/>
              </a:tabLst>
            </a:pPr>
            <a:r>
              <a:rPr lang="pt-BR" dirty="0"/>
              <a:t>Emissões de DAP/CAF:</a:t>
            </a:r>
          </a:p>
          <a:p>
            <a:pPr marL="541338" indent="-354013" algn="just">
              <a:buFont typeface="Wingdings" panose="05000000000000000000" pitchFamily="2" charset="2"/>
              <a:buChar char="Ø"/>
              <a:tabLst>
                <a:tab pos="447675" algn="l"/>
              </a:tabLst>
            </a:pPr>
            <a:r>
              <a:rPr lang="pt-BR" sz="2000" dirty="0"/>
              <a:t>1.234.815 </a:t>
            </a:r>
            <a:r>
              <a:rPr lang="pt-BR" sz="2000" dirty="0" err="1"/>
              <a:t>DAPs</a:t>
            </a:r>
            <a:r>
              <a:rPr lang="pt-BR" sz="2000" dirty="0"/>
              <a:t>/</a:t>
            </a:r>
            <a:r>
              <a:rPr lang="pt-BR" sz="2000" dirty="0" err="1"/>
              <a:t>CAFs</a:t>
            </a:r>
            <a:r>
              <a:rPr lang="pt-BR" sz="2000" dirty="0"/>
              <a:t> emitidas.</a:t>
            </a:r>
          </a:p>
          <a:p>
            <a:pPr algn="just">
              <a:tabLst>
                <a:tab pos="447675" algn="l"/>
              </a:tabLst>
            </a:pPr>
            <a:r>
              <a:rPr lang="pt-BR" dirty="0"/>
              <a:t>Emissões de Seguros da Agricultura Familiar:</a:t>
            </a:r>
          </a:p>
          <a:p>
            <a:pPr marL="541338" indent="-354013" algn="just">
              <a:buFont typeface="Wingdings" panose="05000000000000000000" pitchFamily="2" charset="2"/>
              <a:buChar char="Ø"/>
              <a:tabLst>
                <a:tab pos="447675" algn="l"/>
              </a:tabLst>
            </a:pPr>
            <a:r>
              <a:rPr lang="pt-BR" sz="2000" dirty="0"/>
              <a:t>193 seguros</a:t>
            </a:r>
          </a:p>
          <a:p>
            <a:pPr algn="just">
              <a:tabLst>
                <a:tab pos="447675" algn="l"/>
              </a:tabLst>
            </a:pPr>
            <a:r>
              <a:rPr lang="pt-BR" dirty="0"/>
              <a:t>Garantia Safra:</a:t>
            </a:r>
          </a:p>
          <a:p>
            <a:pPr marL="541338" indent="-354013" algn="just">
              <a:buFont typeface="Wingdings" panose="05000000000000000000" pitchFamily="2" charset="2"/>
              <a:buChar char="Ø"/>
              <a:tabLst>
                <a:tab pos="447675" algn="l"/>
              </a:tabLst>
            </a:pPr>
            <a:r>
              <a:rPr lang="pt-BR" sz="2000" dirty="0"/>
              <a:t>26.152 laudos</a:t>
            </a:r>
          </a:p>
          <a:p>
            <a:pPr marL="541338" indent="-354013" algn="just">
              <a:buFont typeface="Wingdings" panose="05000000000000000000" pitchFamily="2" charset="2"/>
              <a:buChar char="Ø"/>
              <a:tabLst>
                <a:tab pos="447675" algn="l"/>
              </a:tabLst>
            </a:pPr>
            <a:r>
              <a:rPr lang="pt-BR" sz="2000" dirty="0"/>
              <a:t>1.339.618 adesões</a:t>
            </a:r>
          </a:p>
          <a:p>
            <a:pPr marL="541338" indent="-354013" algn="just">
              <a:buFont typeface="Wingdings" panose="05000000000000000000" pitchFamily="2" charset="2"/>
              <a:buChar char="Ø"/>
              <a:tabLst>
                <a:tab pos="447675" algn="l"/>
              </a:tabLst>
            </a:pPr>
            <a:endParaRPr lang="pt-BR" sz="2000" dirty="0"/>
          </a:p>
        </p:txBody>
      </p:sp>
    </p:spTree>
    <p:extLst>
      <p:ext uri="{BB962C8B-B14F-4D97-AF65-F5344CB8AC3E}">
        <p14:creationId xmlns:p14="http://schemas.microsoft.com/office/powerpoint/2010/main" val="3247607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050C873-7BAE-47C6-8D8F-79DD98B86C28}"/>
              </a:ext>
            </a:extLst>
          </p:cNvPr>
          <p:cNvSpPr>
            <a:spLocks noGrp="1"/>
          </p:cNvSpPr>
          <p:nvPr>
            <p:ph type="ctrTitle"/>
          </p:nvPr>
        </p:nvSpPr>
        <p:spPr/>
        <p:txBody>
          <a:bodyPr/>
          <a:lstStyle/>
          <a:p>
            <a:r>
              <a:rPr lang="pt-BR" b="1" dirty="0"/>
              <a:t>Crédito Fundiário</a:t>
            </a:r>
          </a:p>
        </p:txBody>
      </p:sp>
      <p:sp>
        <p:nvSpPr>
          <p:cNvPr id="5" name="Subtítulo 4">
            <a:extLst>
              <a:ext uri="{FF2B5EF4-FFF2-40B4-BE49-F238E27FC236}">
                <a16:creationId xmlns:a16="http://schemas.microsoft.com/office/drawing/2014/main" id="{10854FEC-11AC-47C9-83D2-D8F8805932D0}"/>
              </a:ext>
            </a:extLst>
          </p:cNvPr>
          <p:cNvSpPr>
            <a:spLocks noGrp="1"/>
          </p:cNvSpPr>
          <p:nvPr>
            <p:ph type="subTitle" idx="1"/>
          </p:nvPr>
        </p:nvSpPr>
        <p:spPr/>
        <p:txBody>
          <a:bodyPr/>
          <a:lstStyle/>
          <a:p>
            <a:r>
              <a:rPr lang="pt-BR" dirty="0"/>
              <a:t>Fazenda </a:t>
            </a:r>
            <a:r>
              <a:rPr lang="pt-BR" dirty="0" err="1"/>
              <a:t>Uruanan</a:t>
            </a:r>
            <a:endParaRPr lang="pt-BR" dirty="0"/>
          </a:p>
        </p:txBody>
      </p:sp>
      <p:pic>
        <p:nvPicPr>
          <p:cNvPr id="6" name="Imagem 5">
            <a:extLst>
              <a:ext uri="{FF2B5EF4-FFF2-40B4-BE49-F238E27FC236}">
                <a16:creationId xmlns:a16="http://schemas.microsoft.com/office/drawing/2014/main" id="{43242E08-D9BE-B73E-7342-DA44E8FED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797" y="2927389"/>
            <a:ext cx="1003222" cy="1003222"/>
          </a:xfrm>
          <a:prstGeom prst="rect">
            <a:avLst/>
          </a:prstGeom>
        </p:spPr>
      </p:pic>
      <p:pic>
        <p:nvPicPr>
          <p:cNvPr id="7" name="Imagem 6">
            <a:extLst>
              <a:ext uri="{FF2B5EF4-FFF2-40B4-BE49-F238E27FC236}">
                <a16:creationId xmlns:a16="http://schemas.microsoft.com/office/drawing/2014/main" id="{E5BE450B-91C4-4780-D7F0-D41C67FB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690" y="2976751"/>
            <a:ext cx="904498" cy="904498"/>
          </a:xfrm>
          <a:prstGeom prst="rect">
            <a:avLst/>
          </a:prstGeom>
        </p:spPr>
      </p:pic>
    </p:spTree>
    <p:extLst>
      <p:ext uri="{BB962C8B-B14F-4D97-AF65-F5344CB8AC3E}">
        <p14:creationId xmlns:p14="http://schemas.microsoft.com/office/powerpoint/2010/main" val="3154162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1185E8A-F57A-4DD2-ABEA-73034BF31DA1}"/>
              </a:ext>
            </a:extLst>
          </p:cNvPr>
          <p:cNvSpPr>
            <a:spLocks noGrp="1"/>
          </p:cNvSpPr>
          <p:nvPr>
            <p:ph type="title"/>
          </p:nvPr>
        </p:nvSpPr>
        <p:spPr/>
        <p:txBody>
          <a:bodyPr/>
          <a:lstStyle/>
          <a:p>
            <a:r>
              <a:rPr lang="pt-BR" dirty="0"/>
              <a:t>LOCALIZAÇÃO DOS LOTES DOS CANDIDATOS</a:t>
            </a:r>
          </a:p>
        </p:txBody>
      </p:sp>
      <p:pic>
        <p:nvPicPr>
          <p:cNvPr id="6" name="Imagem 5">
            <a:extLst>
              <a:ext uri="{FF2B5EF4-FFF2-40B4-BE49-F238E27FC236}">
                <a16:creationId xmlns:a16="http://schemas.microsoft.com/office/drawing/2014/main" id="{50AB8843-557E-348F-3CB7-CE077ADD0A00}"/>
              </a:ext>
            </a:extLst>
          </p:cNvPr>
          <p:cNvPicPr>
            <a:picLocks noChangeAspect="1"/>
          </p:cNvPicPr>
          <p:nvPr/>
        </p:nvPicPr>
        <p:blipFill rotWithShape="1">
          <a:blip r:embed="rId2">
            <a:extLst>
              <a:ext uri="{28A0092B-C50C-407E-A947-70E740481C1C}">
                <a14:useLocalDpi xmlns:a14="http://schemas.microsoft.com/office/drawing/2010/main" val="0"/>
              </a:ext>
            </a:extLst>
          </a:blip>
          <a:srcRect l="2112" t="-132" r="10552" b="8030"/>
          <a:stretch/>
        </p:blipFill>
        <p:spPr>
          <a:xfrm>
            <a:off x="1522445" y="1209675"/>
            <a:ext cx="9296400" cy="472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26911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72229-5510-45B9-85B7-2B158C7FA1A0}"/>
              </a:ext>
            </a:extLst>
          </p:cNvPr>
          <p:cNvSpPr>
            <a:spLocks noGrp="1"/>
          </p:cNvSpPr>
          <p:nvPr>
            <p:ph type="title"/>
          </p:nvPr>
        </p:nvSpPr>
        <p:spPr/>
        <p:txBody>
          <a:bodyPr/>
          <a:lstStyle/>
          <a:p>
            <a:r>
              <a:rPr lang="pt-BR" dirty="0"/>
              <a:t>PASSO A PASSO DO CREDITO FUNDIÁRIO ... </a:t>
            </a:r>
          </a:p>
        </p:txBody>
      </p:sp>
      <p:grpSp>
        <p:nvGrpSpPr>
          <p:cNvPr id="4" name="Group 1">
            <a:extLst>
              <a:ext uri="{FF2B5EF4-FFF2-40B4-BE49-F238E27FC236}">
                <a16:creationId xmlns:a16="http://schemas.microsoft.com/office/drawing/2014/main" id="{991C1F16-17E7-4618-9F0C-C442B6C9AF77}"/>
              </a:ext>
            </a:extLst>
          </p:cNvPr>
          <p:cNvGrpSpPr/>
          <p:nvPr/>
        </p:nvGrpSpPr>
        <p:grpSpPr>
          <a:xfrm>
            <a:off x="2084388" y="3908129"/>
            <a:ext cx="263525" cy="260350"/>
            <a:chOff x="2084388" y="4111625"/>
            <a:chExt cx="263525" cy="260350"/>
          </a:xfrm>
        </p:grpSpPr>
        <p:sp>
          <p:nvSpPr>
            <p:cNvPr id="5" name="Oval 11">
              <a:extLst>
                <a:ext uri="{FF2B5EF4-FFF2-40B4-BE49-F238E27FC236}">
                  <a16:creationId xmlns:a16="http://schemas.microsoft.com/office/drawing/2014/main" id="{710EF5DF-7211-474A-BCAA-BC78BD74CF84}"/>
                </a:ext>
              </a:extLst>
            </p:cNvPr>
            <p:cNvSpPr>
              <a:spLocks noChangeArrowheads="1"/>
            </p:cNvSpPr>
            <p:nvPr/>
          </p:nvSpPr>
          <p:spPr bwMode="auto">
            <a:xfrm>
              <a:off x="2084388" y="4111625"/>
              <a:ext cx="263525" cy="260350"/>
            </a:xfrm>
            <a:prstGeom prst="ellipse">
              <a:avLst/>
            </a:prstGeom>
            <a:noFill/>
            <a:ln w="539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Oval 12">
              <a:extLst>
                <a:ext uri="{FF2B5EF4-FFF2-40B4-BE49-F238E27FC236}">
                  <a16:creationId xmlns:a16="http://schemas.microsoft.com/office/drawing/2014/main" id="{742960CA-2C8B-4AB5-A040-58ED58B1D0F4}"/>
                </a:ext>
              </a:extLst>
            </p:cNvPr>
            <p:cNvSpPr>
              <a:spLocks noChangeArrowheads="1"/>
            </p:cNvSpPr>
            <p:nvPr/>
          </p:nvSpPr>
          <p:spPr bwMode="auto">
            <a:xfrm>
              <a:off x="2149475" y="4176713"/>
              <a:ext cx="128588" cy="13017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7" name="Group 2">
            <a:extLst>
              <a:ext uri="{FF2B5EF4-FFF2-40B4-BE49-F238E27FC236}">
                <a16:creationId xmlns:a16="http://schemas.microsoft.com/office/drawing/2014/main" id="{554A1CB9-8B54-408F-A7C5-CB95F25185A4}"/>
              </a:ext>
            </a:extLst>
          </p:cNvPr>
          <p:cNvGrpSpPr/>
          <p:nvPr/>
        </p:nvGrpSpPr>
        <p:grpSpPr>
          <a:xfrm>
            <a:off x="4021138" y="3908129"/>
            <a:ext cx="263525" cy="260350"/>
            <a:chOff x="4021138" y="4111625"/>
            <a:chExt cx="263525" cy="260350"/>
          </a:xfrm>
        </p:grpSpPr>
        <p:sp>
          <p:nvSpPr>
            <p:cNvPr id="8" name="Oval 13">
              <a:extLst>
                <a:ext uri="{FF2B5EF4-FFF2-40B4-BE49-F238E27FC236}">
                  <a16:creationId xmlns:a16="http://schemas.microsoft.com/office/drawing/2014/main" id="{F074AFA7-4775-440B-9F52-15AD9930421F}"/>
                </a:ext>
              </a:extLst>
            </p:cNvPr>
            <p:cNvSpPr>
              <a:spLocks noChangeArrowheads="1"/>
            </p:cNvSpPr>
            <p:nvPr/>
          </p:nvSpPr>
          <p:spPr bwMode="auto">
            <a:xfrm>
              <a:off x="4021138" y="4111625"/>
              <a:ext cx="263525" cy="260350"/>
            </a:xfrm>
            <a:prstGeom prst="ellipse">
              <a:avLst/>
            </a:prstGeom>
            <a:noFill/>
            <a:ln w="539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Oval 14">
              <a:extLst>
                <a:ext uri="{FF2B5EF4-FFF2-40B4-BE49-F238E27FC236}">
                  <a16:creationId xmlns:a16="http://schemas.microsoft.com/office/drawing/2014/main" id="{28143C6F-D433-4038-8178-1B73B225AA4E}"/>
                </a:ext>
              </a:extLst>
            </p:cNvPr>
            <p:cNvSpPr>
              <a:spLocks noChangeArrowheads="1"/>
            </p:cNvSpPr>
            <p:nvPr/>
          </p:nvSpPr>
          <p:spPr bwMode="auto">
            <a:xfrm>
              <a:off x="4089400" y="4176713"/>
              <a:ext cx="130175" cy="1301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0" name="Group 3">
            <a:extLst>
              <a:ext uri="{FF2B5EF4-FFF2-40B4-BE49-F238E27FC236}">
                <a16:creationId xmlns:a16="http://schemas.microsoft.com/office/drawing/2014/main" id="{D3D3FE4C-3B9B-4174-ACF0-B87ACE62E250}"/>
              </a:ext>
            </a:extLst>
          </p:cNvPr>
          <p:cNvGrpSpPr/>
          <p:nvPr/>
        </p:nvGrpSpPr>
        <p:grpSpPr>
          <a:xfrm>
            <a:off x="5962650" y="3908129"/>
            <a:ext cx="258763" cy="260350"/>
            <a:chOff x="5962650" y="4111625"/>
            <a:chExt cx="258763" cy="260350"/>
          </a:xfrm>
        </p:grpSpPr>
        <p:sp>
          <p:nvSpPr>
            <p:cNvPr id="11" name="Oval 15">
              <a:extLst>
                <a:ext uri="{FF2B5EF4-FFF2-40B4-BE49-F238E27FC236}">
                  <a16:creationId xmlns:a16="http://schemas.microsoft.com/office/drawing/2014/main" id="{E41E172A-41D4-4514-80D8-A7193BA2FEEE}"/>
                </a:ext>
              </a:extLst>
            </p:cNvPr>
            <p:cNvSpPr>
              <a:spLocks noChangeArrowheads="1"/>
            </p:cNvSpPr>
            <p:nvPr/>
          </p:nvSpPr>
          <p:spPr bwMode="auto">
            <a:xfrm>
              <a:off x="5962650" y="4111625"/>
              <a:ext cx="258763" cy="260350"/>
            </a:xfrm>
            <a:prstGeom prst="ellipse">
              <a:avLst/>
            </a:prstGeom>
            <a:noFill/>
            <a:ln w="53975"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Oval 16">
              <a:extLst>
                <a:ext uri="{FF2B5EF4-FFF2-40B4-BE49-F238E27FC236}">
                  <a16:creationId xmlns:a16="http://schemas.microsoft.com/office/drawing/2014/main" id="{25E99412-CE7F-4491-8920-11E21F25DECA}"/>
                </a:ext>
              </a:extLst>
            </p:cNvPr>
            <p:cNvSpPr>
              <a:spLocks noChangeArrowheads="1"/>
            </p:cNvSpPr>
            <p:nvPr/>
          </p:nvSpPr>
          <p:spPr bwMode="auto">
            <a:xfrm>
              <a:off x="6027738" y="4176713"/>
              <a:ext cx="128588" cy="13017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3" name="Group 4">
            <a:extLst>
              <a:ext uri="{FF2B5EF4-FFF2-40B4-BE49-F238E27FC236}">
                <a16:creationId xmlns:a16="http://schemas.microsoft.com/office/drawing/2014/main" id="{DEDC833D-B123-4052-B416-97034B7A33CE}"/>
              </a:ext>
            </a:extLst>
          </p:cNvPr>
          <p:cNvGrpSpPr/>
          <p:nvPr/>
        </p:nvGrpSpPr>
        <p:grpSpPr>
          <a:xfrm>
            <a:off x="7899400" y="3908129"/>
            <a:ext cx="261938" cy="260350"/>
            <a:chOff x="7899400" y="4111625"/>
            <a:chExt cx="261938" cy="260350"/>
          </a:xfrm>
        </p:grpSpPr>
        <p:sp>
          <p:nvSpPr>
            <p:cNvPr id="14" name="Oval 17">
              <a:extLst>
                <a:ext uri="{FF2B5EF4-FFF2-40B4-BE49-F238E27FC236}">
                  <a16:creationId xmlns:a16="http://schemas.microsoft.com/office/drawing/2014/main" id="{8E09FB4F-1497-40E7-B21B-97F458542B55}"/>
                </a:ext>
              </a:extLst>
            </p:cNvPr>
            <p:cNvSpPr>
              <a:spLocks noChangeArrowheads="1"/>
            </p:cNvSpPr>
            <p:nvPr/>
          </p:nvSpPr>
          <p:spPr bwMode="auto">
            <a:xfrm>
              <a:off x="7899400" y="4111625"/>
              <a:ext cx="261938" cy="260350"/>
            </a:xfrm>
            <a:prstGeom prst="ellipse">
              <a:avLst/>
            </a:prstGeom>
            <a:noFill/>
            <a:ln w="539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Oval 18">
              <a:extLst>
                <a:ext uri="{FF2B5EF4-FFF2-40B4-BE49-F238E27FC236}">
                  <a16:creationId xmlns:a16="http://schemas.microsoft.com/office/drawing/2014/main" id="{694D3A2C-085C-40F7-A7EF-DAF3918C7CD4}"/>
                </a:ext>
              </a:extLst>
            </p:cNvPr>
            <p:cNvSpPr>
              <a:spLocks noChangeArrowheads="1"/>
            </p:cNvSpPr>
            <p:nvPr/>
          </p:nvSpPr>
          <p:spPr bwMode="auto">
            <a:xfrm>
              <a:off x="7964488" y="4176713"/>
              <a:ext cx="128588" cy="13017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6" name="Group 39">
            <a:extLst>
              <a:ext uri="{FF2B5EF4-FFF2-40B4-BE49-F238E27FC236}">
                <a16:creationId xmlns:a16="http://schemas.microsoft.com/office/drawing/2014/main" id="{CD22D06D-29D1-4E0D-A692-C1C4638CA3F1}"/>
              </a:ext>
            </a:extLst>
          </p:cNvPr>
          <p:cNvGrpSpPr/>
          <p:nvPr/>
        </p:nvGrpSpPr>
        <p:grpSpPr>
          <a:xfrm>
            <a:off x="9836150" y="3908129"/>
            <a:ext cx="261938" cy="260350"/>
            <a:chOff x="9836150" y="4111625"/>
            <a:chExt cx="261938" cy="260350"/>
          </a:xfrm>
        </p:grpSpPr>
        <p:sp>
          <p:nvSpPr>
            <p:cNvPr id="17" name="Oval 19">
              <a:extLst>
                <a:ext uri="{FF2B5EF4-FFF2-40B4-BE49-F238E27FC236}">
                  <a16:creationId xmlns:a16="http://schemas.microsoft.com/office/drawing/2014/main" id="{81994A5F-E4A6-4AE8-AF1B-436689AF8882}"/>
                </a:ext>
              </a:extLst>
            </p:cNvPr>
            <p:cNvSpPr>
              <a:spLocks noChangeArrowheads="1"/>
            </p:cNvSpPr>
            <p:nvPr/>
          </p:nvSpPr>
          <p:spPr bwMode="auto">
            <a:xfrm>
              <a:off x="9836150" y="4111625"/>
              <a:ext cx="261938" cy="260350"/>
            </a:xfrm>
            <a:prstGeom prst="ellipse">
              <a:avLst/>
            </a:prstGeom>
            <a:noFill/>
            <a:ln w="539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Oval 20">
              <a:extLst>
                <a:ext uri="{FF2B5EF4-FFF2-40B4-BE49-F238E27FC236}">
                  <a16:creationId xmlns:a16="http://schemas.microsoft.com/office/drawing/2014/main" id="{564DD149-8520-4A49-B473-A3AC8F4A645C}"/>
                </a:ext>
              </a:extLst>
            </p:cNvPr>
            <p:cNvSpPr>
              <a:spLocks noChangeArrowheads="1"/>
            </p:cNvSpPr>
            <p:nvPr/>
          </p:nvSpPr>
          <p:spPr bwMode="auto">
            <a:xfrm>
              <a:off x="9904413" y="4176713"/>
              <a:ext cx="130175" cy="130175"/>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9" name="Group 51">
            <a:extLst>
              <a:ext uri="{FF2B5EF4-FFF2-40B4-BE49-F238E27FC236}">
                <a16:creationId xmlns:a16="http://schemas.microsoft.com/office/drawing/2014/main" id="{E495AEA0-DD98-41C4-9B56-95A304690445}"/>
              </a:ext>
            </a:extLst>
          </p:cNvPr>
          <p:cNvGrpSpPr/>
          <p:nvPr/>
        </p:nvGrpSpPr>
        <p:grpSpPr>
          <a:xfrm>
            <a:off x="1514475" y="2134892"/>
            <a:ext cx="1403350" cy="1614488"/>
            <a:chOff x="1514475" y="2338388"/>
            <a:chExt cx="1403350" cy="1614488"/>
          </a:xfrm>
        </p:grpSpPr>
        <p:sp>
          <p:nvSpPr>
            <p:cNvPr id="20" name="Freeform 6">
              <a:extLst>
                <a:ext uri="{FF2B5EF4-FFF2-40B4-BE49-F238E27FC236}">
                  <a16:creationId xmlns:a16="http://schemas.microsoft.com/office/drawing/2014/main" id="{631EAA95-6F5D-4828-81C1-83C9E059D996}"/>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21" name="Oval 21">
              <a:extLst>
                <a:ext uri="{FF2B5EF4-FFF2-40B4-BE49-F238E27FC236}">
                  <a16:creationId xmlns:a16="http://schemas.microsoft.com/office/drawing/2014/main" id="{922BA9DC-2A25-4FAF-AA4A-9E6CBE96BDAF}"/>
                </a:ext>
              </a:extLst>
            </p:cNvPr>
            <p:cNvSpPr>
              <a:spLocks noChangeArrowheads="1"/>
            </p:cNvSpPr>
            <p:nvPr/>
          </p:nvSpPr>
          <p:spPr bwMode="auto">
            <a:xfrm>
              <a:off x="1719263"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dirty="0"/>
            </a:p>
          </p:txBody>
        </p:sp>
      </p:grpSp>
      <p:grpSp>
        <p:nvGrpSpPr>
          <p:cNvPr id="22" name="Group 52">
            <a:extLst>
              <a:ext uri="{FF2B5EF4-FFF2-40B4-BE49-F238E27FC236}">
                <a16:creationId xmlns:a16="http://schemas.microsoft.com/office/drawing/2014/main" id="{3C52BC9E-1B46-4B2A-B540-1F747F0A0A5B}"/>
              </a:ext>
            </a:extLst>
          </p:cNvPr>
          <p:cNvGrpSpPr/>
          <p:nvPr/>
        </p:nvGrpSpPr>
        <p:grpSpPr>
          <a:xfrm>
            <a:off x="3451225" y="2134892"/>
            <a:ext cx="1403350" cy="1614488"/>
            <a:chOff x="3451225" y="2338388"/>
            <a:chExt cx="1403350" cy="1614488"/>
          </a:xfrm>
        </p:grpSpPr>
        <p:sp>
          <p:nvSpPr>
            <p:cNvPr id="23" name="Freeform 7">
              <a:extLst>
                <a:ext uri="{FF2B5EF4-FFF2-40B4-BE49-F238E27FC236}">
                  <a16:creationId xmlns:a16="http://schemas.microsoft.com/office/drawing/2014/main" id="{72E11387-D35D-48AD-9BB6-C1151819F42F}"/>
                </a:ext>
              </a:extLst>
            </p:cNvPr>
            <p:cNvSpPr>
              <a:spLocks/>
            </p:cNvSpPr>
            <p:nvPr/>
          </p:nvSpPr>
          <p:spPr bwMode="auto">
            <a:xfrm>
              <a:off x="3451225" y="2338388"/>
              <a:ext cx="1403350"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24" name="Oval 22">
              <a:extLst>
                <a:ext uri="{FF2B5EF4-FFF2-40B4-BE49-F238E27FC236}">
                  <a16:creationId xmlns:a16="http://schemas.microsoft.com/office/drawing/2014/main" id="{A42DFAB6-7D06-4DAA-9BAE-E5E819B8FFD3}"/>
                </a:ext>
              </a:extLst>
            </p:cNvPr>
            <p:cNvSpPr>
              <a:spLocks noChangeArrowheads="1"/>
            </p:cNvSpPr>
            <p:nvPr/>
          </p:nvSpPr>
          <p:spPr bwMode="auto">
            <a:xfrm>
              <a:off x="3660775"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a:p>
          </p:txBody>
        </p:sp>
      </p:grpSp>
      <p:grpSp>
        <p:nvGrpSpPr>
          <p:cNvPr id="25" name="Group 53">
            <a:extLst>
              <a:ext uri="{FF2B5EF4-FFF2-40B4-BE49-F238E27FC236}">
                <a16:creationId xmlns:a16="http://schemas.microsoft.com/office/drawing/2014/main" id="{9CEB28F2-ECFA-4E6F-96A9-3AB650911D42}"/>
              </a:ext>
            </a:extLst>
          </p:cNvPr>
          <p:cNvGrpSpPr/>
          <p:nvPr/>
        </p:nvGrpSpPr>
        <p:grpSpPr>
          <a:xfrm>
            <a:off x="5387975" y="2134892"/>
            <a:ext cx="1408113" cy="1614488"/>
            <a:chOff x="5387975" y="2338388"/>
            <a:chExt cx="1408113" cy="1614488"/>
          </a:xfrm>
        </p:grpSpPr>
        <p:sp>
          <p:nvSpPr>
            <p:cNvPr id="26" name="Freeform 8">
              <a:extLst>
                <a:ext uri="{FF2B5EF4-FFF2-40B4-BE49-F238E27FC236}">
                  <a16:creationId xmlns:a16="http://schemas.microsoft.com/office/drawing/2014/main" id="{40CE4DA1-62BD-404F-BDAE-B89E637269B8}"/>
                </a:ext>
              </a:extLst>
            </p:cNvPr>
            <p:cNvSpPr>
              <a:spLocks/>
            </p:cNvSpPr>
            <p:nvPr/>
          </p:nvSpPr>
          <p:spPr bwMode="auto">
            <a:xfrm>
              <a:off x="5387975" y="2338388"/>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sp>
          <p:nvSpPr>
            <p:cNvPr id="27" name="Oval 23">
              <a:extLst>
                <a:ext uri="{FF2B5EF4-FFF2-40B4-BE49-F238E27FC236}">
                  <a16:creationId xmlns:a16="http://schemas.microsoft.com/office/drawing/2014/main" id="{CECA02AF-DE96-4050-9E76-1C6A090053B0}"/>
                </a:ext>
              </a:extLst>
            </p:cNvPr>
            <p:cNvSpPr>
              <a:spLocks noChangeArrowheads="1"/>
            </p:cNvSpPr>
            <p:nvPr/>
          </p:nvSpPr>
          <p:spPr bwMode="auto">
            <a:xfrm>
              <a:off x="5597525"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a:p>
          </p:txBody>
        </p:sp>
      </p:grpSp>
      <p:grpSp>
        <p:nvGrpSpPr>
          <p:cNvPr id="28" name="Group 54">
            <a:extLst>
              <a:ext uri="{FF2B5EF4-FFF2-40B4-BE49-F238E27FC236}">
                <a16:creationId xmlns:a16="http://schemas.microsoft.com/office/drawing/2014/main" id="{A85ACA85-2863-411E-AFE3-BB555ABE445E}"/>
              </a:ext>
            </a:extLst>
          </p:cNvPr>
          <p:cNvGrpSpPr/>
          <p:nvPr/>
        </p:nvGrpSpPr>
        <p:grpSpPr>
          <a:xfrm>
            <a:off x="7327900" y="2134892"/>
            <a:ext cx="1404938" cy="1614488"/>
            <a:chOff x="7327900" y="2338388"/>
            <a:chExt cx="1404938" cy="1614488"/>
          </a:xfrm>
        </p:grpSpPr>
        <p:sp>
          <p:nvSpPr>
            <p:cNvPr id="29" name="Freeform 9">
              <a:extLst>
                <a:ext uri="{FF2B5EF4-FFF2-40B4-BE49-F238E27FC236}">
                  <a16:creationId xmlns:a16="http://schemas.microsoft.com/office/drawing/2014/main" id="{66DC8A7E-D014-49FB-BD67-5DD904A0EBFB}"/>
                </a:ext>
              </a:extLst>
            </p:cNvPr>
            <p:cNvSpPr>
              <a:spLocks/>
            </p:cNvSpPr>
            <p:nvPr/>
          </p:nvSpPr>
          <p:spPr bwMode="auto">
            <a:xfrm>
              <a:off x="7327900" y="2338388"/>
              <a:ext cx="1404938"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Oval 24">
              <a:extLst>
                <a:ext uri="{FF2B5EF4-FFF2-40B4-BE49-F238E27FC236}">
                  <a16:creationId xmlns:a16="http://schemas.microsoft.com/office/drawing/2014/main" id="{720F2F76-3E75-4753-B975-E72919506E62}"/>
                </a:ext>
              </a:extLst>
            </p:cNvPr>
            <p:cNvSpPr>
              <a:spLocks noChangeArrowheads="1"/>
            </p:cNvSpPr>
            <p:nvPr/>
          </p:nvSpPr>
          <p:spPr bwMode="auto">
            <a:xfrm>
              <a:off x="7534275"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dirty="0"/>
            </a:p>
          </p:txBody>
        </p:sp>
      </p:grpSp>
      <p:grpSp>
        <p:nvGrpSpPr>
          <p:cNvPr id="31" name="Group 55">
            <a:extLst>
              <a:ext uri="{FF2B5EF4-FFF2-40B4-BE49-F238E27FC236}">
                <a16:creationId xmlns:a16="http://schemas.microsoft.com/office/drawing/2014/main" id="{DD990942-951C-483B-91BD-54803E77B4A1}"/>
              </a:ext>
            </a:extLst>
          </p:cNvPr>
          <p:cNvGrpSpPr/>
          <p:nvPr/>
        </p:nvGrpSpPr>
        <p:grpSpPr>
          <a:xfrm>
            <a:off x="9264650" y="2134892"/>
            <a:ext cx="1404938" cy="1614488"/>
            <a:chOff x="9264650" y="2338388"/>
            <a:chExt cx="1404938" cy="1614488"/>
          </a:xfrm>
        </p:grpSpPr>
        <p:sp>
          <p:nvSpPr>
            <p:cNvPr id="32" name="Freeform 10">
              <a:extLst>
                <a:ext uri="{FF2B5EF4-FFF2-40B4-BE49-F238E27FC236}">
                  <a16:creationId xmlns:a16="http://schemas.microsoft.com/office/drawing/2014/main" id="{135DB674-F991-4003-9674-53D349D0DD8A}"/>
                </a:ext>
              </a:extLst>
            </p:cNvPr>
            <p:cNvSpPr>
              <a:spLocks/>
            </p:cNvSpPr>
            <p:nvPr/>
          </p:nvSpPr>
          <p:spPr bwMode="auto">
            <a:xfrm>
              <a:off x="9264650" y="2338388"/>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Oval 25">
              <a:extLst>
                <a:ext uri="{FF2B5EF4-FFF2-40B4-BE49-F238E27FC236}">
                  <a16:creationId xmlns:a16="http://schemas.microsoft.com/office/drawing/2014/main" id="{19F2CB2A-3381-4C72-B3E8-25F1AC47E7FB}"/>
                </a:ext>
              </a:extLst>
            </p:cNvPr>
            <p:cNvSpPr>
              <a:spLocks noChangeArrowheads="1"/>
            </p:cNvSpPr>
            <p:nvPr/>
          </p:nvSpPr>
          <p:spPr bwMode="auto">
            <a:xfrm>
              <a:off x="9474200"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a:p>
          </p:txBody>
        </p:sp>
      </p:grpSp>
      <p:sp>
        <p:nvSpPr>
          <p:cNvPr id="34" name="Freeform 26">
            <a:extLst>
              <a:ext uri="{FF2B5EF4-FFF2-40B4-BE49-F238E27FC236}">
                <a16:creationId xmlns:a16="http://schemas.microsoft.com/office/drawing/2014/main" id="{F7A4EB3D-1DF0-4EFD-A8BF-C861DED01060}"/>
              </a:ext>
            </a:extLst>
          </p:cNvPr>
          <p:cNvSpPr>
            <a:spLocks noEditPoints="1"/>
          </p:cNvSpPr>
          <p:nvPr/>
        </p:nvSpPr>
        <p:spPr bwMode="auto">
          <a:xfrm>
            <a:off x="2187575" y="4251029"/>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35" name="Freeform 27">
            <a:extLst>
              <a:ext uri="{FF2B5EF4-FFF2-40B4-BE49-F238E27FC236}">
                <a16:creationId xmlns:a16="http://schemas.microsoft.com/office/drawing/2014/main" id="{C915C626-72AE-4E8F-8024-4820A01C4ABA}"/>
              </a:ext>
            </a:extLst>
          </p:cNvPr>
          <p:cNvSpPr>
            <a:spLocks noEditPoints="1"/>
          </p:cNvSpPr>
          <p:nvPr/>
        </p:nvSpPr>
        <p:spPr bwMode="auto">
          <a:xfrm>
            <a:off x="4127500" y="4251029"/>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28">
            <a:extLst>
              <a:ext uri="{FF2B5EF4-FFF2-40B4-BE49-F238E27FC236}">
                <a16:creationId xmlns:a16="http://schemas.microsoft.com/office/drawing/2014/main" id="{B5B486BF-A199-426F-9D2D-DD78E27F14EE}"/>
              </a:ext>
            </a:extLst>
          </p:cNvPr>
          <p:cNvSpPr>
            <a:spLocks noEditPoints="1"/>
          </p:cNvSpPr>
          <p:nvPr/>
        </p:nvSpPr>
        <p:spPr bwMode="auto">
          <a:xfrm>
            <a:off x="6064250" y="4251029"/>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1" y="125"/>
                  <a:pt x="0" y="123"/>
                  <a:pt x="0" y="122"/>
                </a:cubicBezTo>
                <a:cubicBezTo>
                  <a:pt x="0" y="120"/>
                  <a:pt x="1" y="118"/>
                  <a:pt x="2" y="117"/>
                </a:cubicBezTo>
                <a:cubicBezTo>
                  <a:pt x="5" y="114"/>
                  <a:pt x="9" y="114"/>
                  <a:pt x="12" y="117"/>
                </a:cubicBezTo>
                <a:cubicBezTo>
                  <a:pt x="13" y="118"/>
                  <a:pt x="14" y="120"/>
                  <a:pt x="14" y="122"/>
                </a:cubicBezTo>
                <a:cubicBezTo>
                  <a:pt x="14" y="123"/>
                  <a:pt x="13"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5" y="0"/>
                  <a:pt x="2" y="3"/>
                </a:cubicBezTo>
                <a:cubicBezTo>
                  <a:pt x="1" y="4"/>
                  <a:pt x="0" y="6"/>
                  <a:pt x="0" y="8"/>
                </a:cubicBezTo>
                <a:cubicBezTo>
                  <a:pt x="0" y="10"/>
                  <a:pt x="1" y="11"/>
                  <a:pt x="2" y="13"/>
                </a:cubicBezTo>
                <a:cubicBezTo>
                  <a:pt x="3" y="14"/>
                  <a:pt x="5" y="15"/>
                  <a:pt x="7" y="15"/>
                </a:cubicBezTo>
                <a:cubicBezTo>
                  <a:pt x="9" y="15"/>
                  <a:pt x="11" y="14"/>
                  <a:pt x="12" y="1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29">
            <a:extLst>
              <a:ext uri="{FF2B5EF4-FFF2-40B4-BE49-F238E27FC236}">
                <a16:creationId xmlns:a16="http://schemas.microsoft.com/office/drawing/2014/main" id="{FB8E7F48-DDE7-4F19-AC30-C198A8324E10}"/>
              </a:ext>
            </a:extLst>
          </p:cNvPr>
          <p:cNvSpPr>
            <a:spLocks noEditPoints="1"/>
          </p:cNvSpPr>
          <p:nvPr/>
        </p:nvSpPr>
        <p:spPr bwMode="auto">
          <a:xfrm>
            <a:off x="8002588" y="4251029"/>
            <a:ext cx="52388"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4" y="128"/>
                  <a:pt x="2" y="127"/>
                </a:cubicBezTo>
                <a:cubicBezTo>
                  <a:pt x="1" y="125"/>
                  <a:pt x="0" y="123"/>
                  <a:pt x="0" y="122"/>
                </a:cubicBezTo>
                <a:cubicBezTo>
                  <a:pt x="0" y="120"/>
                  <a:pt x="1" y="118"/>
                  <a:pt x="2" y="117"/>
                </a:cubicBezTo>
                <a:cubicBezTo>
                  <a:pt x="5" y="114"/>
                  <a:pt x="10" y="114"/>
                  <a:pt x="12" y="117"/>
                </a:cubicBezTo>
                <a:cubicBezTo>
                  <a:pt x="14" y="118"/>
                  <a:pt x="14" y="120"/>
                  <a:pt x="14" y="122"/>
                </a:cubicBezTo>
                <a:cubicBezTo>
                  <a:pt x="14" y="123"/>
                  <a:pt x="14" y="125"/>
                  <a:pt x="12" y="127"/>
                </a:cubicBezTo>
                <a:cubicBezTo>
                  <a:pt x="11"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4" y="11"/>
                  <a:pt x="14" y="10"/>
                  <a:pt x="14" y="8"/>
                </a:cubicBezTo>
                <a:cubicBezTo>
                  <a:pt x="14" y="6"/>
                  <a:pt x="14" y="4"/>
                  <a:pt x="12" y="3"/>
                </a:cubicBezTo>
                <a:cubicBezTo>
                  <a:pt x="10" y="0"/>
                  <a:pt x="5" y="0"/>
                  <a:pt x="2" y="3"/>
                </a:cubicBezTo>
                <a:cubicBezTo>
                  <a:pt x="1" y="4"/>
                  <a:pt x="0" y="6"/>
                  <a:pt x="0" y="8"/>
                </a:cubicBezTo>
                <a:cubicBezTo>
                  <a:pt x="0" y="10"/>
                  <a:pt x="1" y="11"/>
                  <a:pt x="2" y="13"/>
                </a:cubicBezTo>
                <a:cubicBezTo>
                  <a:pt x="4" y="14"/>
                  <a:pt x="5" y="15"/>
                  <a:pt x="7" y="15"/>
                </a:cubicBezTo>
                <a:cubicBezTo>
                  <a:pt x="9" y="15"/>
                  <a:pt x="11" y="14"/>
                  <a:pt x="12" y="1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38" name="Freeform 30">
            <a:extLst>
              <a:ext uri="{FF2B5EF4-FFF2-40B4-BE49-F238E27FC236}">
                <a16:creationId xmlns:a16="http://schemas.microsoft.com/office/drawing/2014/main" id="{9DA40CFD-6FFC-4AC6-9237-87F8F20FFA92}"/>
              </a:ext>
            </a:extLst>
          </p:cNvPr>
          <p:cNvSpPr>
            <a:spLocks noEditPoints="1"/>
          </p:cNvSpPr>
          <p:nvPr/>
        </p:nvSpPr>
        <p:spPr bwMode="auto">
          <a:xfrm>
            <a:off x="9942513" y="4251029"/>
            <a:ext cx="53975" cy="492125"/>
          </a:xfrm>
          <a:custGeom>
            <a:avLst/>
            <a:gdLst>
              <a:gd name="T0" fmla="*/ 7 w 14"/>
              <a:gd name="T1" fmla="*/ 129 h 129"/>
              <a:gd name="T2" fmla="*/ 2 w 14"/>
              <a:gd name="T3" fmla="*/ 127 h 129"/>
              <a:gd name="T4" fmla="*/ 0 w 14"/>
              <a:gd name="T5" fmla="*/ 122 h 129"/>
              <a:gd name="T6" fmla="*/ 2 w 14"/>
              <a:gd name="T7" fmla="*/ 117 h 129"/>
              <a:gd name="T8" fmla="*/ 12 w 14"/>
              <a:gd name="T9" fmla="*/ 117 h 129"/>
              <a:gd name="T10" fmla="*/ 14 w 14"/>
              <a:gd name="T11" fmla="*/ 122 h 129"/>
              <a:gd name="T12" fmla="*/ 12 w 14"/>
              <a:gd name="T13" fmla="*/ 127 h 129"/>
              <a:gd name="T14" fmla="*/ 7 w 14"/>
              <a:gd name="T15" fmla="*/ 129 h 129"/>
              <a:gd name="T16" fmla="*/ 7 w 14"/>
              <a:gd name="T17" fmla="*/ 100 h 129"/>
              <a:gd name="T18" fmla="*/ 7 w 14"/>
              <a:gd name="T19" fmla="*/ 100 h 129"/>
              <a:gd name="T20" fmla="*/ 14 w 14"/>
              <a:gd name="T21" fmla="*/ 93 h 129"/>
              <a:gd name="T22" fmla="*/ 14 w 14"/>
              <a:gd name="T23" fmla="*/ 93 h 129"/>
              <a:gd name="T24" fmla="*/ 7 w 14"/>
              <a:gd name="T25" fmla="*/ 86 h 129"/>
              <a:gd name="T26" fmla="*/ 7 w 14"/>
              <a:gd name="T27" fmla="*/ 86 h 129"/>
              <a:gd name="T28" fmla="*/ 0 w 14"/>
              <a:gd name="T29" fmla="*/ 93 h 129"/>
              <a:gd name="T30" fmla="*/ 7 w 14"/>
              <a:gd name="T31" fmla="*/ 100 h 129"/>
              <a:gd name="T32" fmla="*/ 7 w 14"/>
              <a:gd name="T33" fmla="*/ 72 h 129"/>
              <a:gd name="T34" fmla="*/ 7 w 14"/>
              <a:gd name="T35" fmla="*/ 72 h 129"/>
              <a:gd name="T36" fmla="*/ 14 w 14"/>
              <a:gd name="T37" fmla="*/ 65 h 129"/>
              <a:gd name="T38" fmla="*/ 14 w 14"/>
              <a:gd name="T39" fmla="*/ 65 h 129"/>
              <a:gd name="T40" fmla="*/ 7 w 14"/>
              <a:gd name="T41" fmla="*/ 58 h 129"/>
              <a:gd name="T42" fmla="*/ 7 w 14"/>
              <a:gd name="T43" fmla="*/ 58 h 129"/>
              <a:gd name="T44" fmla="*/ 0 w 14"/>
              <a:gd name="T45" fmla="*/ 65 h 129"/>
              <a:gd name="T46" fmla="*/ 7 w 14"/>
              <a:gd name="T47" fmla="*/ 72 h 129"/>
              <a:gd name="T48" fmla="*/ 7 w 14"/>
              <a:gd name="T49" fmla="*/ 43 h 129"/>
              <a:gd name="T50" fmla="*/ 7 w 14"/>
              <a:gd name="T51" fmla="*/ 43 h 129"/>
              <a:gd name="T52" fmla="*/ 14 w 14"/>
              <a:gd name="T53" fmla="*/ 36 h 129"/>
              <a:gd name="T54" fmla="*/ 14 w 14"/>
              <a:gd name="T55" fmla="*/ 36 h 129"/>
              <a:gd name="T56" fmla="*/ 7 w 14"/>
              <a:gd name="T57" fmla="*/ 29 h 129"/>
              <a:gd name="T58" fmla="*/ 7 w 14"/>
              <a:gd name="T59" fmla="*/ 29 h 129"/>
              <a:gd name="T60" fmla="*/ 0 w 14"/>
              <a:gd name="T61" fmla="*/ 36 h 129"/>
              <a:gd name="T62" fmla="*/ 7 w 14"/>
              <a:gd name="T63" fmla="*/ 43 h 129"/>
              <a:gd name="T64" fmla="*/ 12 w 14"/>
              <a:gd name="T65" fmla="*/ 13 h 129"/>
              <a:gd name="T66" fmla="*/ 14 w 14"/>
              <a:gd name="T67" fmla="*/ 8 h 129"/>
              <a:gd name="T68" fmla="*/ 12 w 14"/>
              <a:gd name="T69" fmla="*/ 3 h 129"/>
              <a:gd name="T70" fmla="*/ 2 w 14"/>
              <a:gd name="T71" fmla="*/ 3 h 129"/>
              <a:gd name="T72" fmla="*/ 0 w 14"/>
              <a:gd name="T73" fmla="*/ 8 h 129"/>
              <a:gd name="T74" fmla="*/ 2 w 14"/>
              <a:gd name="T75" fmla="*/ 13 h 129"/>
              <a:gd name="T76" fmla="*/ 7 w 14"/>
              <a:gd name="T77" fmla="*/ 15 h 129"/>
              <a:gd name="T78" fmla="*/ 12 w 14"/>
              <a:gd name="T79"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29">
                <a:moveTo>
                  <a:pt x="7" y="129"/>
                </a:moveTo>
                <a:cubicBezTo>
                  <a:pt x="5" y="129"/>
                  <a:pt x="3" y="128"/>
                  <a:pt x="2" y="127"/>
                </a:cubicBezTo>
                <a:cubicBezTo>
                  <a:pt x="0" y="125"/>
                  <a:pt x="0" y="123"/>
                  <a:pt x="0" y="122"/>
                </a:cubicBezTo>
                <a:cubicBezTo>
                  <a:pt x="0" y="120"/>
                  <a:pt x="0" y="118"/>
                  <a:pt x="2" y="117"/>
                </a:cubicBezTo>
                <a:cubicBezTo>
                  <a:pt x="4" y="114"/>
                  <a:pt x="9" y="114"/>
                  <a:pt x="12" y="117"/>
                </a:cubicBezTo>
                <a:cubicBezTo>
                  <a:pt x="13" y="118"/>
                  <a:pt x="14" y="120"/>
                  <a:pt x="14" y="122"/>
                </a:cubicBezTo>
                <a:cubicBezTo>
                  <a:pt x="14" y="123"/>
                  <a:pt x="13" y="125"/>
                  <a:pt x="12" y="127"/>
                </a:cubicBezTo>
                <a:cubicBezTo>
                  <a:pt x="10" y="128"/>
                  <a:pt x="9" y="129"/>
                  <a:pt x="7" y="129"/>
                </a:cubicBezTo>
                <a:close/>
                <a:moveTo>
                  <a:pt x="7" y="100"/>
                </a:moveTo>
                <a:cubicBezTo>
                  <a:pt x="7" y="100"/>
                  <a:pt x="7" y="100"/>
                  <a:pt x="7" y="100"/>
                </a:cubicBezTo>
                <a:cubicBezTo>
                  <a:pt x="11" y="100"/>
                  <a:pt x="14" y="97"/>
                  <a:pt x="14" y="93"/>
                </a:cubicBezTo>
                <a:cubicBezTo>
                  <a:pt x="14" y="93"/>
                  <a:pt x="14" y="93"/>
                  <a:pt x="14" y="93"/>
                </a:cubicBezTo>
                <a:cubicBezTo>
                  <a:pt x="14" y="89"/>
                  <a:pt x="11" y="86"/>
                  <a:pt x="7" y="86"/>
                </a:cubicBezTo>
                <a:cubicBezTo>
                  <a:pt x="7" y="86"/>
                  <a:pt x="7" y="86"/>
                  <a:pt x="7" y="86"/>
                </a:cubicBezTo>
                <a:cubicBezTo>
                  <a:pt x="3" y="86"/>
                  <a:pt x="0" y="89"/>
                  <a:pt x="0" y="93"/>
                </a:cubicBezTo>
                <a:cubicBezTo>
                  <a:pt x="0" y="97"/>
                  <a:pt x="3" y="100"/>
                  <a:pt x="7" y="100"/>
                </a:cubicBezTo>
                <a:close/>
                <a:moveTo>
                  <a:pt x="7" y="72"/>
                </a:moveTo>
                <a:cubicBezTo>
                  <a:pt x="7" y="72"/>
                  <a:pt x="7" y="72"/>
                  <a:pt x="7" y="72"/>
                </a:cubicBezTo>
                <a:cubicBezTo>
                  <a:pt x="11" y="72"/>
                  <a:pt x="14" y="69"/>
                  <a:pt x="14" y="65"/>
                </a:cubicBezTo>
                <a:cubicBezTo>
                  <a:pt x="14" y="65"/>
                  <a:pt x="14" y="65"/>
                  <a:pt x="14" y="65"/>
                </a:cubicBezTo>
                <a:cubicBezTo>
                  <a:pt x="14" y="61"/>
                  <a:pt x="11" y="58"/>
                  <a:pt x="7" y="58"/>
                </a:cubicBezTo>
                <a:cubicBezTo>
                  <a:pt x="7" y="58"/>
                  <a:pt x="7" y="58"/>
                  <a:pt x="7" y="58"/>
                </a:cubicBezTo>
                <a:cubicBezTo>
                  <a:pt x="3" y="58"/>
                  <a:pt x="0" y="61"/>
                  <a:pt x="0" y="65"/>
                </a:cubicBezTo>
                <a:cubicBezTo>
                  <a:pt x="0" y="69"/>
                  <a:pt x="3" y="72"/>
                  <a:pt x="7" y="72"/>
                </a:cubicBezTo>
                <a:close/>
                <a:moveTo>
                  <a:pt x="7" y="43"/>
                </a:moveTo>
                <a:cubicBezTo>
                  <a:pt x="7" y="43"/>
                  <a:pt x="7" y="43"/>
                  <a:pt x="7" y="43"/>
                </a:cubicBezTo>
                <a:cubicBezTo>
                  <a:pt x="11" y="43"/>
                  <a:pt x="14" y="40"/>
                  <a:pt x="14" y="36"/>
                </a:cubicBezTo>
                <a:cubicBezTo>
                  <a:pt x="14" y="36"/>
                  <a:pt x="14" y="36"/>
                  <a:pt x="14" y="36"/>
                </a:cubicBezTo>
                <a:cubicBezTo>
                  <a:pt x="14" y="32"/>
                  <a:pt x="11" y="29"/>
                  <a:pt x="7" y="29"/>
                </a:cubicBezTo>
                <a:cubicBezTo>
                  <a:pt x="7" y="29"/>
                  <a:pt x="7" y="29"/>
                  <a:pt x="7" y="29"/>
                </a:cubicBezTo>
                <a:cubicBezTo>
                  <a:pt x="3" y="29"/>
                  <a:pt x="0" y="32"/>
                  <a:pt x="0" y="36"/>
                </a:cubicBezTo>
                <a:cubicBezTo>
                  <a:pt x="0" y="40"/>
                  <a:pt x="3" y="43"/>
                  <a:pt x="7" y="43"/>
                </a:cubicBezTo>
                <a:close/>
                <a:moveTo>
                  <a:pt x="12" y="13"/>
                </a:moveTo>
                <a:cubicBezTo>
                  <a:pt x="13" y="11"/>
                  <a:pt x="14" y="10"/>
                  <a:pt x="14" y="8"/>
                </a:cubicBezTo>
                <a:cubicBezTo>
                  <a:pt x="14" y="6"/>
                  <a:pt x="13" y="4"/>
                  <a:pt x="12" y="3"/>
                </a:cubicBezTo>
                <a:cubicBezTo>
                  <a:pt x="9" y="0"/>
                  <a:pt x="4" y="0"/>
                  <a:pt x="2" y="3"/>
                </a:cubicBezTo>
                <a:cubicBezTo>
                  <a:pt x="0" y="4"/>
                  <a:pt x="0" y="6"/>
                  <a:pt x="0" y="8"/>
                </a:cubicBezTo>
                <a:cubicBezTo>
                  <a:pt x="0" y="10"/>
                  <a:pt x="0" y="11"/>
                  <a:pt x="2" y="13"/>
                </a:cubicBezTo>
                <a:cubicBezTo>
                  <a:pt x="3" y="14"/>
                  <a:pt x="5" y="15"/>
                  <a:pt x="7" y="15"/>
                </a:cubicBezTo>
                <a:cubicBezTo>
                  <a:pt x="9" y="15"/>
                  <a:pt x="10" y="14"/>
                  <a:pt x="12" y="1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ru-RU"/>
          </a:p>
        </p:txBody>
      </p:sp>
      <p:sp>
        <p:nvSpPr>
          <p:cNvPr id="39" name="Freeform 31">
            <a:extLst>
              <a:ext uri="{FF2B5EF4-FFF2-40B4-BE49-F238E27FC236}">
                <a16:creationId xmlns:a16="http://schemas.microsoft.com/office/drawing/2014/main" id="{0B43F5F2-7957-45FC-A3F5-AD3259869E72}"/>
              </a:ext>
            </a:extLst>
          </p:cNvPr>
          <p:cNvSpPr>
            <a:spLocks noEditPoints="1"/>
          </p:cNvSpPr>
          <p:nvPr/>
        </p:nvSpPr>
        <p:spPr bwMode="auto">
          <a:xfrm>
            <a:off x="2449513" y="4008142"/>
            <a:ext cx="1470025" cy="57150"/>
          </a:xfrm>
          <a:custGeom>
            <a:avLst/>
            <a:gdLst>
              <a:gd name="T0" fmla="*/ 2 w 386"/>
              <a:gd name="T1" fmla="*/ 13 h 15"/>
              <a:gd name="T2" fmla="*/ 2 w 386"/>
              <a:gd name="T3" fmla="*/ 3 h 15"/>
              <a:gd name="T4" fmla="*/ 14 w 386"/>
              <a:gd name="T5" fmla="*/ 8 h 15"/>
              <a:gd name="T6" fmla="*/ 7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386 w 386"/>
              <a:gd name="T97" fmla="*/ 8 h 15"/>
              <a:gd name="T98" fmla="*/ 374 w 386"/>
              <a:gd name="T99" fmla="*/ 3 h 15"/>
              <a:gd name="T100" fmla="*/ 374 w 386"/>
              <a:gd name="T101" fmla="*/ 13 h 15"/>
              <a:gd name="T102" fmla="*/ 384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7" y="15"/>
                </a:moveTo>
                <a:cubicBezTo>
                  <a:pt x="5" y="15"/>
                  <a:pt x="3" y="14"/>
                  <a:pt x="2" y="13"/>
                </a:cubicBezTo>
                <a:cubicBezTo>
                  <a:pt x="1" y="12"/>
                  <a:pt x="0" y="10"/>
                  <a:pt x="0" y="8"/>
                </a:cubicBezTo>
                <a:cubicBezTo>
                  <a:pt x="0" y="6"/>
                  <a:pt x="1" y="4"/>
                  <a:pt x="2" y="3"/>
                </a:cubicBezTo>
                <a:cubicBezTo>
                  <a:pt x="4" y="0"/>
                  <a:pt x="9" y="0"/>
                  <a:pt x="12" y="3"/>
                </a:cubicBezTo>
                <a:cubicBezTo>
                  <a:pt x="13" y="4"/>
                  <a:pt x="14" y="6"/>
                  <a:pt x="14" y="8"/>
                </a:cubicBezTo>
                <a:cubicBezTo>
                  <a:pt x="14" y="10"/>
                  <a:pt x="13" y="12"/>
                  <a:pt x="12" y="13"/>
                </a:cubicBezTo>
                <a:cubicBezTo>
                  <a:pt x="10" y="14"/>
                  <a:pt x="9" y="15"/>
                  <a:pt x="7"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384" y="13"/>
                </a:moveTo>
                <a:cubicBezTo>
                  <a:pt x="385" y="12"/>
                  <a:pt x="386" y="10"/>
                  <a:pt x="386" y="8"/>
                </a:cubicBezTo>
                <a:cubicBezTo>
                  <a:pt x="386" y="6"/>
                  <a:pt x="385" y="4"/>
                  <a:pt x="384" y="3"/>
                </a:cubicBezTo>
                <a:cubicBezTo>
                  <a:pt x="382" y="0"/>
                  <a:pt x="377" y="0"/>
                  <a:pt x="374" y="3"/>
                </a:cubicBezTo>
                <a:cubicBezTo>
                  <a:pt x="373" y="4"/>
                  <a:pt x="372" y="6"/>
                  <a:pt x="372" y="8"/>
                </a:cubicBezTo>
                <a:cubicBezTo>
                  <a:pt x="372" y="10"/>
                  <a:pt x="373" y="12"/>
                  <a:pt x="374" y="13"/>
                </a:cubicBezTo>
                <a:cubicBezTo>
                  <a:pt x="376" y="14"/>
                  <a:pt x="377" y="15"/>
                  <a:pt x="379" y="15"/>
                </a:cubicBezTo>
                <a:cubicBezTo>
                  <a:pt x="381" y="15"/>
                  <a:pt x="383" y="14"/>
                  <a:pt x="384" y="1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40" name="Freeform 32">
            <a:extLst>
              <a:ext uri="{FF2B5EF4-FFF2-40B4-BE49-F238E27FC236}">
                <a16:creationId xmlns:a16="http://schemas.microsoft.com/office/drawing/2014/main" id="{4A200A16-D785-48A8-9E3D-94E84415E6D7}"/>
              </a:ext>
            </a:extLst>
          </p:cNvPr>
          <p:cNvSpPr>
            <a:spLocks noEditPoints="1"/>
          </p:cNvSpPr>
          <p:nvPr/>
        </p:nvSpPr>
        <p:spPr bwMode="auto">
          <a:xfrm>
            <a:off x="4386263" y="4008142"/>
            <a:ext cx="1473200" cy="57150"/>
          </a:xfrm>
          <a:custGeom>
            <a:avLst/>
            <a:gdLst>
              <a:gd name="T0" fmla="*/ 375 w 387"/>
              <a:gd name="T1" fmla="*/ 13 h 15"/>
              <a:gd name="T2" fmla="*/ 375 w 387"/>
              <a:gd name="T3" fmla="*/ 3 h 15"/>
              <a:gd name="T4" fmla="*/ 387 w 387"/>
              <a:gd name="T5" fmla="*/ 8 h 15"/>
              <a:gd name="T6" fmla="*/ 380 w 387"/>
              <a:gd name="T7" fmla="*/ 15 h 15"/>
              <a:gd name="T8" fmla="*/ 348 w 387"/>
              <a:gd name="T9" fmla="*/ 15 h 15"/>
              <a:gd name="T10" fmla="*/ 355 w 387"/>
              <a:gd name="T11" fmla="*/ 8 h 15"/>
              <a:gd name="T12" fmla="*/ 348 w 387"/>
              <a:gd name="T13" fmla="*/ 1 h 15"/>
              <a:gd name="T14" fmla="*/ 348 w 387"/>
              <a:gd name="T15" fmla="*/ 15 h 15"/>
              <a:gd name="T16" fmla="*/ 317 w 387"/>
              <a:gd name="T17" fmla="*/ 15 h 15"/>
              <a:gd name="T18" fmla="*/ 324 w 387"/>
              <a:gd name="T19" fmla="*/ 8 h 15"/>
              <a:gd name="T20" fmla="*/ 317 w 387"/>
              <a:gd name="T21" fmla="*/ 1 h 15"/>
              <a:gd name="T22" fmla="*/ 317 w 387"/>
              <a:gd name="T23" fmla="*/ 15 h 15"/>
              <a:gd name="T24" fmla="*/ 286 w 387"/>
              <a:gd name="T25" fmla="*/ 15 h 15"/>
              <a:gd name="T26" fmla="*/ 293 w 387"/>
              <a:gd name="T27" fmla="*/ 8 h 15"/>
              <a:gd name="T28" fmla="*/ 286 w 387"/>
              <a:gd name="T29" fmla="*/ 1 h 15"/>
              <a:gd name="T30" fmla="*/ 286 w 387"/>
              <a:gd name="T31" fmla="*/ 15 h 15"/>
              <a:gd name="T32" fmla="*/ 255 w 387"/>
              <a:gd name="T33" fmla="*/ 15 h 15"/>
              <a:gd name="T34" fmla="*/ 262 w 387"/>
              <a:gd name="T35" fmla="*/ 8 h 15"/>
              <a:gd name="T36" fmla="*/ 255 w 387"/>
              <a:gd name="T37" fmla="*/ 1 h 15"/>
              <a:gd name="T38" fmla="*/ 255 w 387"/>
              <a:gd name="T39" fmla="*/ 15 h 15"/>
              <a:gd name="T40" fmla="*/ 224 w 387"/>
              <a:gd name="T41" fmla="*/ 15 h 15"/>
              <a:gd name="T42" fmla="*/ 231 w 387"/>
              <a:gd name="T43" fmla="*/ 8 h 15"/>
              <a:gd name="T44" fmla="*/ 224 w 387"/>
              <a:gd name="T45" fmla="*/ 1 h 15"/>
              <a:gd name="T46" fmla="*/ 224 w 387"/>
              <a:gd name="T47" fmla="*/ 15 h 15"/>
              <a:gd name="T48" fmla="*/ 193 w 387"/>
              <a:gd name="T49" fmla="*/ 15 h 15"/>
              <a:gd name="T50" fmla="*/ 200 w 387"/>
              <a:gd name="T51" fmla="*/ 8 h 15"/>
              <a:gd name="T52" fmla="*/ 193 w 387"/>
              <a:gd name="T53" fmla="*/ 1 h 15"/>
              <a:gd name="T54" fmla="*/ 193 w 387"/>
              <a:gd name="T55" fmla="*/ 15 h 15"/>
              <a:gd name="T56" fmla="*/ 162 w 387"/>
              <a:gd name="T57" fmla="*/ 15 h 15"/>
              <a:gd name="T58" fmla="*/ 169 w 387"/>
              <a:gd name="T59" fmla="*/ 8 h 15"/>
              <a:gd name="T60" fmla="*/ 162 w 387"/>
              <a:gd name="T61" fmla="*/ 1 h 15"/>
              <a:gd name="T62" fmla="*/ 162 w 387"/>
              <a:gd name="T63" fmla="*/ 15 h 15"/>
              <a:gd name="T64" fmla="*/ 131 w 387"/>
              <a:gd name="T65" fmla="*/ 15 h 15"/>
              <a:gd name="T66" fmla="*/ 138 w 387"/>
              <a:gd name="T67" fmla="*/ 8 h 15"/>
              <a:gd name="T68" fmla="*/ 131 w 387"/>
              <a:gd name="T69" fmla="*/ 1 h 15"/>
              <a:gd name="T70" fmla="*/ 131 w 387"/>
              <a:gd name="T71" fmla="*/ 15 h 15"/>
              <a:gd name="T72" fmla="*/ 100 w 387"/>
              <a:gd name="T73" fmla="*/ 15 h 15"/>
              <a:gd name="T74" fmla="*/ 107 w 387"/>
              <a:gd name="T75" fmla="*/ 8 h 15"/>
              <a:gd name="T76" fmla="*/ 100 w 387"/>
              <a:gd name="T77" fmla="*/ 1 h 15"/>
              <a:gd name="T78" fmla="*/ 100 w 387"/>
              <a:gd name="T79" fmla="*/ 15 h 15"/>
              <a:gd name="T80" fmla="*/ 69 w 387"/>
              <a:gd name="T81" fmla="*/ 15 h 15"/>
              <a:gd name="T82" fmla="*/ 76 w 387"/>
              <a:gd name="T83" fmla="*/ 8 h 15"/>
              <a:gd name="T84" fmla="*/ 69 w 387"/>
              <a:gd name="T85" fmla="*/ 1 h 15"/>
              <a:gd name="T86" fmla="*/ 69 w 387"/>
              <a:gd name="T87" fmla="*/ 15 h 15"/>
              <a:gd name="T88" fmla="*/ 38 w 387"/>
              <a:gd name="T89" fmla="*/ 15 h 15"/>
              <a:gd name="T90" fmla="*/ 45 w 387"/>
              <a:gd name="T91" fmla="*/ 8 h 15"/>
              <a:gd name="T92" fmla="*/ 38 w 387"/>
              <a:gd name="T93" fmla="*/ 1 h 15"/>
              <a:gd name="T94" fmla="*/ 38 w 387"/>
              <a:gd name="T95" fmla="*/ 15 h 15"/>
              <a:gd name="T96" fmla="*/ 14 w 387"/>
              <a:gd name="T97" fmla="*/ 8 h 15"/>
              <a:gd name="T98" fmla="*/ 2 w 387"/>
              <a:gd name="T99" fmla="*/ 3 h 15"/>
              <a:gd name="T100" fmla="*/ 2 w 387"/>
              <a:gd name="T101" fmla="*/ 13 h 15"/>
              <a:gd name="T102" fmla="*/ 12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380" y="15"/>
                </a:moveTo>
                <a:cubicBezTo>
                  <a:pt x="378" y="15"/>
                  <a:pt x="376" y="14"/>
                  <a:pt x="375" y="13"/>
                </a:cubicBezTo>
                <a:cubicBezTo>
                  <a:pt x="373" y="12"/>
                  <a:pt x="373" y="10"/>
                  <a:pt x="373" y="8"/>
                </a:cubicBezTo>
                <a:cubicBezTo>
                  <a:pt x="373" y="6"/>
                  <a:pt x="373" y="4"/>
                  <a:pt x="375" y="3"/>
                </a:cubicBezTo>
                <a:cubicBezTo>
                  <a:pt x="377" y="0"/>
                  <a:pt x="382" y="0"/>
                  <a:pt x="384" y="3"/>
                </a:cubicBezTo>
                <a:cubicBezTo>
                  <a:pt x="386" y="4"/>
                  <a:pt x="387" y="6"/>
                  <a:pt x="387" y="8"/>
                </a:cubicBezTo>
                <a:cubicBezTo>
                  <a:pt x="387" y="10"/>
                  <a:pt x="386" y="12"/>
                  <a:pt x="384" y="13"/>
                </a:cubicBezTo>
                <a:cubicBezTo>
                  <a:pt x="383" y="14"/>
                  <a:pt x="381" y="15"/>
                  <a:pt x="380"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5" y="1"/>
                  <a:pt x="341" y="4"/>
                  <a:pt x="341" y="8"/>
                </a:cubicBezTo>
                <a:cubicBezTo>
                  <a:pt x="341" y="12"/>
                  <a:pt x="345"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4" y="1"/>
                  <a:pt x="310" y="4"/>
                  <a:pt x="310" y="8"/>
                </a:cubicBezTo>
                <a:cubicBezTo>
                  <a:pt x="310" y="12"/>
                  <a:pt x="314"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3" y="1"/>
                  <a:pt x="279" y="4"/>
                  <a:pt x="279" y="8"/>
                </a:cubicBezTo>
                <a:cubicBezTo>
                  <a:pt x="279" y="12"/>
                  <a:pt x="283"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2" y="1"/>
                  <a:pt x="248" y="4"/>
                  <a:pt x="248" y="8"/>
                </a:cubicBezTo>
                <a:cubicBezTo>
                  <a:pt x="248" y="12"/>
                  <a:pt x="252"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10" y="0"/>
                  <a:pt x="5" y="0"/>
                  <a:pt x="2" y="3"/>
                </a:cubicBezTo>
                <a:cubicBezTo>
                  <a:pt x="1" y="4"/>
                  <a:pt x="0" y="6"/>
                  <a:pt x="0" y="8"/>
                </a:cubicBezTo>
                <a:cubicBezTo>
                  <a:pt x="0" y="10"/>
                  <a:pt x="1" y="12"/>
                  <a:pt x="2" y="13"/>
                </a:cubicBezTo>
                <a:cubicBezTo>
                  <a:pt x="4" y="14"/>
                  <a:pt x="5" y="15"/>
                  <a:pt x="7" y="15"/>
                </a:cubicBezTo>
                <a:cubicBezTo>
                  <a:pt x="9" y="15"/>
                  <a:pt x="11" y="14"/>
                  <a:pt x="12" y="1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41" name="Freeform 33">
            <a:extLst>
              <a:ext uri="{FF2B5EF4-FFF2-40B4-BE49-F238E27FC236}">
                <a16:creationId xmlns:a16="http://schemas.microsoft.com/office/drawing/2014/main" id="{A62FCAA2-6EC6-4D54-BDB8-9B08D52F756D}"/>
              </a:ext>
            </a:extLst>
          </p:cNvPr>
          <p:cNvSpPr>
            <a:spLocks noEditPoints="1"/>
          </p:cNvSpPr>
          <p:nvPr/>
        </p:nvSpPr>
        <p:spPr bwMode="auto">
          <a:xfrm>
            <a:off x="6323013" y="4008142"/>
            <a:ext cx="1473200" cy="57150"/>
          </a:xfrm>
          <a:custGeom>
            <a:avLst/>
            <a:gdLst>
              <a:gd name="T0" fmla="*/ 3 w 387"/>
              <a:gd name="T1" fmla="*/ 13 h 15"/>
              <a:gd name="T2" fmla="*/ 3 w 387"/>
              <a:gd name="T3" fmla="*/ 3 h 15"/>
              <a:gd name="T4" fmla="*/ 14 w 387"/>
              <a:gd name="T5" fmla="*/ 8 h 15"/>
              <a:gd name="T6" fmla="*/ 7 w 387"/>
              <a:gd name="T7" fmla="*/ 15 h 15"/>
              <a:gd name="T8" fmla="*/ 349 w 387"/>
              <a:gd name="T9" fmla="*/ 15 h 15"/>
              <a:gd name="T10" fmla="*/ 356 w 387"/>
              <a:gd name="T11" fmla="*/ 8 h 15"/>
              <a:gd name="T12" fmla="*/ 349 w 387"/>
              <a:gd name="T13" fmla="*/ 1 h 15"/>
              <a:gd name="T14" fmla="*/ 349 w 387"/>
              <a:gd name="T15" fmla="*/ 15 h 15"/>
              <a:gd name="T16" fmla="*/ 318 w 387"/>
              <a:gd name="T17" fmla="*/ 15 h 15"/>
              <a:gd name="T18" fmla="*/ 325 w 387"/>
              <a:gd name="T19" fmla="*/ 8 h 15"/>
              <a:gd name="T20" fmla="*/ 318 w 387"/>
              <a:gd name="T21" fmla="*/ 1 h 15"/>
              <a:gd name="T22" fmla="*/ 318 w 387"/>
              <a:gd name="T23" fmla="*/ 15 h 15"/>
              <a:gd name="T24" fmla="*/ 287 w 387"/>
              <a:gd name="T25" fmla="*/ 15 h 15"/>
              <a:gd name="T26" fmla="*/ 294 w 387"/>
              <a:gd name="T27" fmla="*/ 8 h 15"/>
              <a:gd name="T28" fmla="*/ 287 w 387"/>
              <a:gd name="T29" fmla="*/ 1 h 15"/>
              <a:gd name="T30" fmla="*/ 287 w 387"/>
              <a:gd name="T31" fmla="*/ 15 h 15"/>
              <a:gd name="T32" fmla="*/ 256 w 387"/>
              <a:gd name="T33" fmla="*/ 15 h 15"/>
              <a:gd name="T34" fmla="*/ 263 w 387"/>
              <a:gd name="T35" fmla="*/ 8 h 15"/>
              <a:gd name="T36" fmla="*/ 256 w 387"/>
              <a:gd name="T37" fmla="*/ 1 h 15"/>
              <a:gd name="T38" fmla="*/ 256 w 387"/>
              <a:gd name="T39" fmla="*/ 15 h 15"/>
              <a:gd name="T40" fmla="*/ 225 w 387"/>
              <a:gd name="T41" fmla="*/ 15 h 15"/>
              <a:gd name="T42" fmla="*/ 232 w 387"/>
              <a:gd name="T43" fmla="*/ 8 h 15"/>
              <a:gd name="T44" fmla="*/ 225 w 387"/>
              <a:gd name="T45" fmla="*/ 1 h 15"/>
              <a:gd name="T46" fmla="*/ 225 w 387"/>
              <a:gd name="T47" fmla="*/ 15 h 15"/>
              <a:gd name="T48" fmla="*/ 194 w 387"/>
              <a:gd name="T49" fmla="*/ 15 h 15"/>
              <a:gd name="T50" fmla="*/ 201 w 387"/>
              <a:gd name="T51" fmla="*/ 8 h 15"/>
              <a:gd name="T52" fmla="*/ 194 w 387"/>
              <a:gd name="T53" fmla="*/ 1 h 15"/>
              <a:gd name="T54" fmla="*/ 194 w 387"/>
              <a:gd name="T55" fmla="*/ 15 h 15"/>
              <a:gd name="T56" fmla="*/ 163 w 387"/>
              <a:gd name="T57" fmla="*/ 15 h 15"/>
              <a:gd name="T58" fmla="*/ 170 w 387"/>
              <a:gd name="T59" fmla="*/ 8 h 15"/>
              <a:gd name="T60" fmla="*/ 163 w 387"/>
              <a:gd name="T61" fmla="*/ 1 h 15"/>
              <a:gd name="T62" fmla="*/ 163 w 387"/>
              <a:gd name="T63" fmla="*/ 15 h 15"/>
              <a:gd name="T64" fmla="*/ 132 w 387"/>
              <a:gd name="T65" fmla="*/ 15 h 15"/>
              <a:gd name="T66" fmla="*/ 139 w 387"/>
              <a:gd name="T67" fmla="*/ 8 h 15"/>
              <a:gd name="T68" fmla="*/ 132 w 387"/>
              <a:gd name="T69" fmla="*/ 1 h 15"/>
              <a:gd name="T70" fmla="*/ 132 w 387"/>
              <a:gd name="T71" fmla="*/ 15 h 15"/>
              <a:gd name="T72" fmla="*/ 101 w 387"/>
              <a:gd name="T73" fmla="*/ 15 h 15"/>
              <a:gd name="T74" fmla="*/ 108 w 387"/>
              <a:gd name="T75" fmla="*/ 8 h 15"/>
              <a:gd name="T76" fmla="*/ 101 w 387"/>
              <a:gd name="T77" fmla="*/ 1 h 15"/>
              <a:gd name="T78" fmla="*/ 101 w 387"/>
              <a:gd name="T79" fmla="*/ 15 h 15"/>
              <a:gd name="T80" fmla="*/ 70 w 387"/>
              <a:gd name="T81" fmla="*/ 15 h 15"/>
              <a:gd name="T82" fmla="*/ 77 w 387"/>
              <a:gd name="T83" fmla="*/ 8 h 15"/>
              <a:gd name="T84" fmla="*/ 70 w 387"/>
              <a:gd name="T85" fmla="*/ 1 h 15"/>
              <a:gd name="T86" fmla="*/ 70 w 387"/>
              <a:gd name="T87" fmla="*/ 15 h 15"/>
              <a:gd name="T88" fmla="*/ 39 w 387"/>
              <a:gd name="T89" fmla="*/ 15 h 15"/>
              <a:gd name="T90" fmla="*/ 46 w 387"/>
              <a:gd name="T91" fmla="*/ 8 h 15"/>
              <a:gd name="T92" fmla="*/ 39 w 387"/>
              <a:gd name="T93" fmla="*/ 1 h 15"/>
              <a:gd name="T94" fmla="*/ 39 w 387"/>
              <a:gd name="T95" fmla="*/ 15 h 15"/>
              <a:gd name="T96" fmla="*/ 387 w 387"/>
              <a:gd name="T97" fmla="*/ 8 h 15"/>
              <a:gd name="T98" fmla="*/ 375 w 387"/>
              <a:gd name="T99" fmla="*/ 3 h 15"/>
              <a:gd name="T100" fmla="*/ 375 w 387"/>
              <a:gd name="T101" fmla="*/ 13 h 15"/>
              <a:gd name="T102" fmla="*/ 385 w 387"/>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7" h="15">
                <a:moveTo>
                  <a:pt x="7" y="15"/>
                </a:moveTo>
                <a:cubicBezTo>
                  <a:pt x="6" y="15"/>
                  <a:pt x="4" y="14"/>
                  <a:pt x="3" y="13"/>
                </a:cubicBezTo>
                <a:cubicBezTo>
                  <a:pt x="1" y="12"/>
                  <a:pt x="0" y="10"/>
                  <a:pt x="0" y="8"/>
                </a:cubicBezTo>
                <a:cubicBezTo>
                  <a:pt x="0" y="6"/>
                  <a:pt x="1" y="4"/>
                  <a:pt x="3" y="3"/>
                </a:cubicBezTo>
                <a:cubicBezTo>
                  <a:pt x="5" y="0"/>
                  <a:pt x="10" y="0"/>
                  <a:pt x="12" y="3"/>
                </a:cubicBezTo>
                <a:cubicBezTo>
                  <a:pt x="14" y="4"/>
                  <a:pt x="14" y="6"/>
                  <a:pt x="14" y="8"/>
                </a:cubicBezTo>
                <a:cubicBezTo>
                  <a:pt x="14" y="10"/>
                  <a:pt x="14" y="12"/>
                  <a:pt x="12" y="13"/>
                </a:cubicBezTo>
                <a:cubicBezTo>
                  <a:pt x="11" y="14"/>
                  <a:pt x="9" y="15"/>
                  <a:pt x="7" y="15"/>
                </a:cubicBezTo>
                <a:close/>
                <a:moveTo>
                  <a:pt x="349" y="15"/>
                </a:moveTo>
                <a:cubicBezTo>
                  <a:pt x="349" y="15"/>
                  <a:pt x="349" y="15"/>
                  <a:pt x="349" y="15"/>
                </a:cubicBezTo>
                <a:cubicBezTo>
                  <a:pt x="353" y="15"/>
                  <a:pt x="356" y="12"/>
                  <a:pt x="356" y="8"/>
                </a:cubicBezTo>
                <a:cubicBezTo>
                  <a:pt x="356" y="8"/>
                  <a:pt x="356" y="8"/>
                  <a:pt x="356" y="8"/>
                </a:cubicBezTo>
                <a:cubicBezTo>
                  <a:pt x="356" y="4"/>
                  <a:pt x="353" y="1"/>
                  <a:pt x="349" y="1"/>
                </a:cubicBezTo>
                <a:cubicBezTo>
                  <a:pt x="349" y="1"/>
                  <a:pt x="349" y="1"/>
                  <a:pt x="349" y="1"/>
                </a:cubicBezTo>
                <a:cubicBezTo>
                  <a:pt x="345" y="1"/>
                  <a:pt x="342" y="4"/>
                  <a:pt x="342" y="8"/>
                </a:cubicBezTo>
                <a:cubicBezTo>
                  <a:pt x="342" y="12"/>
                  <a:pt x="345" y="15"/>
                  <a:pt x="349" y="15"/>
                </a:cubicBezTo>
                <a:close/>
                <a:moveTo>
                  <a:pt x="318" y="15"/>
                </a:moveTo>
                <a:cubicBezTo>
                  <a:pt x="318" y="15"/>
                  <a:pt x="318" y="15"/>
                  <a:pt x="318" y="15"/>
                </a:cubicBezTo>
                <a:cubicBezTo>
                  <a:pt x="322" y="15"/>
                  <a:pt x="325" y="12"/>
                  <a:pt x="325" y="8"/>
                </a:cubicBezTo>
                <a:cubicBezTo>
                  <a:pt x="325" y="8"/>
                  <a:pt x="325" y="8"/>
                  <a:pt x="325" y="8"/>
                </a:cubicBezTo>
                <a:cubicBezTo>
                  <a:pt x="325" y="4"/>
                  <a:pt x="322" y="1"/>
                  <a:pt x="318" y="1"/>
                </a:cubicBezTo>
                <a:cubicBezTo>
                  <a:pt x="318" y="1"/>
                  <a:pt x="318" y="1"/>
                  <a:pt x="318" y="1"/>
                </a:cubicBezTo>
                <a:cubicBezTo>
                  <a:pt x="314" y="1"/>
                  <a:pt x="311" y="4"/>
                  <a:pt x="311" y="8"/>
                </a:cubicBezTo>
                <a:cubicBezTo>
                  <a:pt x="311" y="12"/>
                  <a:pt x="314" y="15"/>
                  <a:pt x="318" y="15"/>
                </a:cubicBezTo>
                <a:close/>
                <a:moveTo>
                  <a:pt x="287" y="15"/>
                </a:moveTo>
                <a:cubicBezTo>
                  <a:pt x="287" y="15"/>
                  <a:pt x="287" y="15"/>
                  <a:pt x="287" y="15"/>
                </a:cubicBezTo>
                <a:cubicBezTo>
                  <a:pt x="291" y="15"/>
                  <a:pt x="294" y="12"/>
                  <a:pt x="294" y="8"/>
                </a:cubicBezTo>
                <a:cubicBezTo>
                  <a:pt x="294" y="8"/>
                  <a:pt x="294" y="8"/>
                  <a:pt x="294" y="8"/>
                </a:cubicBezTo>
                <a:cubicBezTo>
                  <a:pt x="294" y="4"/>
                  <a:pt x="291" y="1"/>
                  <a:pt x="287" y="1"/>
                </a:cubicBezTo>
                <a:cubicBezTo>
                  <a:pt x="287" y="1"/>
                  <a:pt x="287" y="1"/>
                  <a:pt x="287" y="1"/>
                </a:cubicBezTo>
                <a:cubicBezTo>
                  <a:pt x="283" y="1"/>
                  <a:pt x="280" y="4"/>
                  <a:pt x="280" y="8"/>
                </a:cubicBezTo>
                <a:cubicBezTo>
                  <a:pt x="280" y="12"/>
                  <a:pt x="283" y="15"/>
                  <a:pt x="287" y="15"/>
                </a:cubicBezTo>
                <a:close/>
                <a:moveTo>
                  <a:pt x="256" y="15"/>
                </a:moveTo>
                <a:cubicBezTo>
                  <a:pt x="256" y="15"/>
                  <a:pt x="256" y="15"/>
                  <a:pt x="256" y="15"/>
                </a:cubicBezTo>
                <a:cubicBezTo>
                  <a:pt x="260" y="15"/>
                  <a:pt x="263" y="12"/>
                  <a:pt x="263" y="8"/>
                </a:cubicBezTo>
                <a:cubicBezTo>
                  <a:pt x="263" y="8"/>
                  <a:pt x="263" y="8"/>
                  <a:pt x="263" y="8"/>
                </a:cubicBezTo>
                <a:cubicBezTo>
                  <a:pt x="263" y="4"/>
                  <a:pt x="260" y="1"/>
                  <a:pt x="256" y="1"/>
                </a:cubicBezTo>
                <a:cubicBezTo>
                  <a:pt x="256" y="1"/>
                  <a:pt x="256" y="1"/>
                  <a:pt x="256" y="1"/>
                </a:cubicBezTo>
                <a:cubicBezTo>
                  <a:pt x="252" y="1"/>
                  <a:pt x="249" y="4"/>
                  <a:pt x="249" y="8"/>
                </a:cubicBezTo>
                <a:cubicBezTo>
                  <a:pt x="249" y="12"/>
                  <a:pt x="252" y="15"/>
                  <a:pt x="256" y="15"/>
                </a:cubicBezTo>
                <a:close/>
                <a:moveTo>
                  <a:pt x="225" y="15"/>
                </a:moveTo>
                <a:cubicBezTo>
                  <a:pt x="225" y="15"/>
                  <a:pt x="225" y="15"/>
                  <a:pt x="225" y="15"/>
                </a:cubicBezTo>
                <a:cubicBezTo>
                  <a:pt x="229" y="15"/>
                  <a:pt x="232" y="12"/>
                  <a:pt x="232" y="8"/>
                </a:cubicBezTo>
                <a:cubicBezTo>
                  <a:pt x="232" y="8"/>
                  <a:pt x="232" y="8"/>
                  <a:pt x="232" y="8"/>
                </a:cubicBezTo>
                <a:cubicBezTo>
                  <a:pt x="232" y="4"/>
                  <a:pt x="229" y="1"/>
                  <a:pt x="225" y="1"/>
                </a:cubicBezTo>
                <a:cubicBezTo>
                  <a:pt x="225" y="1"/>
                  <a:pt x="225" y="1"/>
                  <a:pt x="225" y="1"/>
                </a:cubicBezTo>
                <a:cubicBezTo>
                  <a:pt x="221" y="1"/>
                  <a:pt x="218" y="4"/>
                  <a:pt x="218" y="8"/>
                </a:cubicBezTo>
                <a:cubicBezTo>
                  <a:pt x="218" y="12"/>
                  <a:pt x="221" y="15"/>
                  <a:pt x="225" y="15"/>
                </a:cubicBezTo>
                <a:close/>
                <a:moveTo>
                  <a:pt x="194" y="15"/>
                </a:moveTo>
                <a:cubicBezTo>
                  <a:pt x="194" y="15"/>
                  <a:pt x="194" y="15"/>
                  <a:pt x="194" y="15"/>
                </a:cubicBezTo>
                <a:cubicBezTo>
                  <a:pt x="198" y="15"/>
                  <a:pt x="201" y="12"/>
                  <a:pt x="201" y="8"/>
                </a:cubicBezTo>
                <a:cubicBezTo>
                  <a:pt x="201" y="8"/>
                  <a:pt x="201" y="8"/>
                  <a:pt x="201" y="8"/>
                </a:cubicBezTo>
                <a:cubicBezTo>
                  <a:pt x="201" y="4"/>
                  <a:pt x="198" y="1"/>
                  <a:pt x="194" y="1"/>
                </a:cubicBezTo>
                <a:cubicBezTo>
                  <a:pt x="194" y="1"/>
                  <a:pt x="194" y="1"/>
                  <a:pt x="194" y="1"/>
                </a:cubicBezTo>
                <a:cubicBezTo>
                  <a:pt x="190" y="1"/>
                  <a:pt x="187" y="4"/>
                  <a:pt x="187" y="8"/>
                </a:cubicBezTo>
                <a:cubicBezTo>
                  <a:pt x="187" y="12"/>
                  <a:pt x="190" y="15"/>
                  <a:pt x="194" y="15"/>
                </a:cubicBezTo>
                <a:close/>
                <a:moveTo>
                  <a:pt x="163" y="15"/>
                </a:moveTo>
                <a:cubicBezTo>
                  <a:pt x="163" y="15"/>
                  <a:pt x="163" y="15"/>
                  <a:pt x="163" y="15"/>
                </a:cubicBezTo>
                <a:cubicBezTo>
                  <a:pt x="166" y="15"/>
                  <a:pt x="170" y="12"/>
                  <a:pt x="170" y="8"/>
                </a:cubicBezTo>
                <a:cubicBezTo>
                  <a:pt x="170" y="8"/>
                  <a:pt x="170" y="8"/>
                  <a:pt x="170" y="8"/>
                </a:cubicBezTo>
                <a:cubicBezTo>
                  <a:pt x="170" y="4"/>
                  <a:pt x="166" y="1"/>
                  <a:pt x="163" y="1"/>
                </a:cubicBezTo>
                <a:cubicBezTo>
                  <a:pt x="163" y="1"/>
                  <a:pt x="163" y="1"/>
                  <a:pt x="163" y="1"/>
                </a:cubicBezTo>
                <a:cubicBezTo>
                  <a:pt x="159" y="1"/>
                  <a:pt x="156" y="4"/>
                  <a:pt x="156" y="8"/>
                </a:cubicBezTo>
                <a:cubicBezTo>
                  <a:pt x="156" y="12"/>
                  <a:pt x="159" y="15"/>
                  <a:pt x="163" y="15"/>
                </a:cubicBezTo>
                <a:close/>
                <a:moveTo>
                  <a:pt x="132" y="15"/>
                </a:moveTo>
                <a:cubicBezTo>
                  <a:pt x="132" y="15"/>
                  <a:pt x="132" y="15"/>
                  <a:pt x="132" y="15"/>
                </a:cubicBezTo>
                <a:cubicBezTo>
                  <a:pt x="135" y="15"/>
                  <a:pt x="139" y="12"/>
                  <a:pt x="139" y="8"/>
                </a:cubicBezTo>
                <a:cubicBezTo>
                  <a:pt x="139" y="8"/>
                  <a:pt x="139" y="8"/>
                  <a:pt x="139" y="8"/>
                </a:cubicBezTo>
                <a:cubicBezTo>
                  <a:pt x="139" y="4"/>
                  <a:pt x="135" y="1"/>
                  <a:pt x="132" y="1"/>
                </a:cubicBezTo>
                <a:cubicBezTo>
                  <a:pt x="132" y="1"/>
                  <a:pt x="132" y="1"/>
                  <a:pt x="132" y="1"/>
                </a:cubicBezTo>
                <a:cubicBezTo>
                  <a:pt x="128" y="1"/>
                  <a:pt x="125" y="4"/>
                  <a:pt x="125" y="8"/>
                </a:cubicBezTo>
                <a:cubicBezTo>
                  <a:pt x="125" y="12"/>
                  <a:pt x="128" y="15"/>
                  <a:pt x="132" y="15"/>
                </a:cubicBezTo>
                <a:close/>
                <a:moveTo>
                  <a:pt x="101" y="15"/>
                </a:moveTo>
                <a:cubicBezTo>
                  <a:pt x="101" y="15"/>
                  <a:pt x="101" y="15"/>
                  <a:pt x="101" y="15"/>
                </a:cubicBezTo>
                <a:cubicBezTo>
                  <a:pt x="104" y="15"/>
                  <a:pt x="108" y="12"/>
                  <a:pt x="108" y="8"/>
                </a:cubicBezTo>
                <a:cubicBezTo>
                  <a:pt x="108" y="8"/>
                  <a:pt x="108" y="8"/>
                  <a:pt x="108" y="8"/>
                </a:cubicBezTo>
                <a:cubicBezTo>
                  <a:pt x="108" y="4"/>
                  <a:pt x="104" y="1"/>
                  <a:pt x="101" y="1"/>
                </a:cubicBezTo>
                <a:cubicBezTo>
                  <a:pt x="101" y="1"/>
                  <a:pt x="101" y="1"/>
                  <a:pt x="101" y="1"/>
                </a:cubicBezTo>
                <a:cubicBezTo>
                  <a:pt x="97" y="1"/>
                  <a:pt x="94" y="4"/>
                  <a:pt x="94" y="8"/>
                </a:cubicBezTo>
                <a:cubicBezTo>
                  <a:pt x="94" y="12"/>
                  <a:pt x="97" y="15"/>
                  <a:pt x="101" y="15"/>
                </a:cubicBezTo>
                <a:close/>
                <a:moveTo>
                  <a:pt x="70" y="15"/>
                </a:moveTo>
                <a:cubicBezTo>
                  <a:pt x="70" y="15"/>
                  <a:pt x="70" y="15"/>
                  <a:pt x="70" y="15"/>
                </a:cubicBezTo>
                <a:cubicBezTo>
                  <a:pt x="73" y="15"/>
                  <a:pt x="77" y="12"/>
                  <a:pt x="77" y="8"/>
                </a:cubicBezTo>
                <a:cubicBezTo>
                  <a:pt x="77" y="8"/>
                  <a:pt x="77" y="8"/>
                  <a:pt x="77" y="8"/>
                </a:cubicBezTo>
                <a:cubicBezTo>
                  <a:pt x="77" y="4"/>
                  <a:pt x="73" y="1"/>
                  <a:pt x="70" y="1"/>
                </a:cubicBezTo>
                <a:cubicBezTo>
                  <a:pt x="70" y="1"/>
                  <a:pt x="70" y="1"/>
                  <a:pt x="70" y="1"/>
                </a:cubicBezTo>
                <a:cubicBezTo>
                  <a:pt x="66" y="1"/>
                  <a:pt x="63" y="4"/>
                  <a:pt x="63" y="8"/>
                </a:cubicBezTo>
                <a:cubicBezTo>
                  <a:pt x="63" y="12"/>
                  <a:pt x="66" y="15"/>
                  <a:pt x="70" y="15"/>
                </a:cubicBezTo>
                <a:close/>
                <a:moveTo>
                  <a:pt x="39" y="15"/>
                </a:moveTo>
                <a:cubicBezTo>
                  <a:pt x="39" y="15"/>
                  <a:pt x="39" y="15"/>
                  <a:pt x="39" y="15"/>
                </a:cubicBezTo>
                <a:cubicBezTo>
                  <a:pt x="42" y="15"/>
                  <a:pt x="46" y="12"/>
                  <a:pt x="46" y="8"/>
                </a:cubicBezTo>
                <a:cubicBezTo>
                  <a:pt x="46" y="8"/>
                  <a:pt x="46" y="8"/>
                  <a:pt x="46" y="8"/>
                </a:cubicBezTo>
                <a:cubicBezTo>
                  <a:pt x="46" y="4"/>
                  <a:pt x="42" y="1"/>
                  <a:pt x="39" y="1"/>
                </a:cubicBezTo>
                <a:cubicBezTo>
                  <a:pt x="39" y="1"/>
                  <a:pt x="39" y="1"/>
                  <a:pt x="39" y="1"/>
                </a:cubicBezTo>
                <a:cubicBezTo>
                  <a:pt x="35" y="1"/>
                  <a:pt x="32" y="4"/>
                  <a:pt x="32" y="8"/>
                </a:cubicBezTo>
                <a:cubicBezTo>
                  <a:pt x="32" y="12"/>
                  <a:pt x="35" y="15"/>
                  <a:pt x="39" y="15"/>
                </a:cubicBezTo>
                <a:close/>
                <a:moveTo>
                  <a:pt x="385" y="13"/>
                </a:moveTo>
                <a:cubicBezTo>
                  <a:pt x="386" y="12"/>
                  <a:pt x="387" y="10"/>
                  <a:pt x="387" y="8"/>
                </a:cubicBezTo>
                <a:cubicBezTo>
                  <a:pt x="387" y="6"/>
                  <a:pt x="386" y="4"/>
                  <a:pt x="385" y="3"/>
                </a:cubicBezTo>
                <a:cubicBezTo>
                  <a:pt x="382" y="0"/>
                  <a:pt x="377" y="0"/>
                  <a:pt x="375" y="3"/>
                </a:cubicBezTo>
                <a:cubicBezTo>
                  <a:pt x="374" y="4"/>
                  <a:pt x="373" y="6"/>
                  <a:pt x="373" y="8"/>
                </a:cubicBezTo>
                <a:cubicBezTo>
                  <a:pt x="373" y="10"/>
                  <a:pt x="374" y="12"/>
                  <a:pt x="375" y="13"/>
                </a:cubicBezTo>
                <a:cubicBezTo>
                  <a:pt x="376" y="14"/>
                  <a:pt x="378" y="15"/>
                  <a:pt x="380" y="15"/>
                </a:cubicBezTo>
                <a:cubicBezTo>
                  <a:pt x="382" y="15"/>
                  <a:pt x="383" y="14"/>
                  <a:pt x="385" y="1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sp>
        <p:nvSpPr>
          <p:cNvPr id="42" name="Freeform 34">
            <a:extLst>
              <a:ext uri="{FF2B5EF4-FFF2-40B4-BE49-F238E27FC236}">
                <a16:creationId xmlns:a16="http://schemas.microsoft.com/office/drawing/2014/main" id="{A1A09A89-79AD-41F8-84C0-56C3620AA7E5}"/>
              </a:ext>
            </a:extLst>
          </p:cNvPr>
          <p:cNvSpPr>
            <a:spLocks noEditPoints="1"/>
          </p:cNvSpPr>
          <p:nvPr/>
        </p:nvSpPr>
        <p:spPr bwMode="auto">
          <a:xfrm>
            <a:off x="8264525" y="4008142"/>
            <a:ext cx="1468438" cy="57150"/>
          </a:xfrm>
          <a:custGeom>
            <a:avLst/>
            <a:gdLst>
              <a:gd name="T0" fmla="*/ 374 w 386"/>
              <a:gd name="T1" fmla="*/ 13 h 15"/>
              <a:gd name="T2" fmla="*/ 374 w 386"/>
              <a:gd name="T3" fmla="*/ 3 h 15"/>
              <a:gd name="T4" fmla="*/ 386 w 386"/>
              <a:gd name="T5" fmla="*/ 8 h 15"/>
              <a:gd name="T6" fmla="*/ 379 w 386"/>
              <a:gd name="T7" fmla="*/ 15 h 15"/>
              <a:gd name="T8" fmla="*/ 348 w 386"/>
              <a:gd name="T9" fmla="*/ 15 h 15"/>
              <a:gd name="T10" fmla="*/ 355 w 386"/>
              <a:gd name="T11" fmla="*/ 8 h 15"/>
              <a:gd name="T12" fmla="*/ 348 w 386"/>
              <a:gd name="T13" fmla="*/ 1 h 15"/>
              <a:gd name="T14" fmla="*/ 348 w 386"/>
              <a:gd name="T15" fmla="*/ 15 h 15"/>
              <a:gd name="T16" fmla="*/ 317 w 386"/>
              <a:gd name="T17" fmla="*/ 15 h 15"/>
              <a:gd name="T18" fmla="*/ 324 w 386"/>
              <a:gd name="T19" fmla="*/ 8 h 15"/>
              <a:gd name="T20" fmla="*/ 317 w 386"/>
              <a:gd name="T21" fmla="*/ 1 h 15"/>
              <a:gd name="T22" fmla="*/ 317 w 386"/>
              <a:gd name="T23" fmla="*/ 15 h 15"/>
              <a:gd name="T24" fmla="*/ 286 w 386"/>
              <a:gd name="T25" fmla="*/ 15 h 15"/>
              <a:gd name="T26" fmla="*/ 293 w 386"/>
              <a:gd name="T27" fmla="*/ 8 h 15"/>
              <a:gd name="T28" fmla="*/ 286 w 386"/>
              <a:gd name="T29" fmla="*/ 1 h 15"/>
              <a:gd name="T30" fmla="*/ 286 w 386"/>
              <a:gd name="T31" fmla="*/ 15 h 15"/>
              <a:gd name="T32" fmla="*/ 255 w 386"/>
              <a:gd name="T33" fmla="*/ 15 h 15"/>
              <a:gd name="T34" fmla="*/ 262 w 386"/>
              <a:gd name="T35" fmla="*/ 8 h 15"/>
              <a:gd name="T36" fmla="*/ 255 w 386"/>
              <a:gd name="T37" fmla="*/ 1 h 15"/>
              <a:gd name="T38" fmla="*/ 255 w 386"/>
              <a:gd name="T39" fmla="*/ 15 h 15"/>
              <a:gd name="T40" fmla="*/ 224 w 386"/>
              <a:gd name="T41" fmla="*/ 15 h 15"/>
              <a:gd name="T42" fmla="*/ 231 w 386"/>
              <a:gd name="T43" fmla="*/ 8 h 15"/>
              <a:gd name="T44" fmla="*/ 224 w 386"/>
              <a:gd name="T45" fmla="*/ 1 h 15"/>
              <a:gd name="T46" fmla="*/ 224 w 386"/>
              <a:gd name="T47" fmla="*/ 15 h 15"/>
              <a:gd name="T48" fmla="*/ 193 w 386"/>
              <a:gd name="T49" fmla="*/ 15 h 15"/>
              <a:gd name="T50" fmla="*/ 200 w 386"/>
              <a:gd name="T51" fmla="*/ 8 h 15"/>
              <a:gd name="T52" fmla="*/ 193 w 386"/>
              <a:gd name="T53" fmla="*/ 1 h 15"/>
              <a:gd name="T54" fmla="*/ 193 w 386"/>
              <a:gd name="T55" fmla="*/ 15 h 15"/>
              <a:gd name="T56" fmla="*/ 162 w 386"/>
              <a:gd name="T57" fmla="*/ 15 h 15"/>
              <a:gd name="T58" fmla="*/ 169 w 386"/>
              <a:gd name="T59" fmla="*/ 8 h 15"/>
              <a:gd name="T60" fmla="*/ 162 w 386"/>
              <a:gd name="T61" fmla="*/ 1 h 15"/>
              <a:gd name="T62" fmla="*/ 162 w 386"/>
              <a:gd name="T63" fmla="*/ 15 h 15"/>
              <a:gd name="T64" fmla="*/ 131 w 386"/>
              <a:gd name="T65" fmla="*/ 15 h 15"/>
              <a:gd name="T66" fmla="*/ 138 w 386"/>
              <a:gd name="T67" fmla="*/ 8 h 15"/>
              <a:gd name="T68" fmla="*/ 131 w 386"/>
              <a:gd name="T69" fmla="*/ 1 h 15"/>
              <a:gd name="T70" fmla="*/ 131 w 386"/>
              <a:gd name="T71" fmla="*/ 15 h 15"/>
              <a:gd name="T72" fmla="*/ 100 w 386"/>
              <a:gd name="T73" fmla="*/ 15 h 15"/>
              <a:gd name="T74" fmla="*/ 107 w 386"/>
              <a:gd name="T75" fmla="*/ 8 h 15"/>
              <a:gd name="T76" fmla="*/ 100 w 386"/>
              <a:gd name="T77" fmla="*/ 1 h 15"/>
              <a:gd name="T78" fmla="*/ 100 w 386"/>
              <a:gd name="T79" fmla="*/ 15 h 15"/>
              <a:gd name="T80" fmla="*/ 69 w 386"/>
              <a:gd name="T81" fmla="*/ 15 h 15"/>
              <a:gd name="T82" fmla="*/ 76 w 386"/>
              <a:gd name="T83" fmla="*/ 8 h 15"/>
              <a:gd name="T84" fmla="*/ 69 w 386"/>
              <a:gd name="T85" fmla="*/ 1 h 15"/>
              <a:gd name="T86" fmla="*/ 69 w 386"/>
              <a:gd name="T87" fmla="*/ 15 h 15"/>
              <a:gd name="T88" fmla="*/ 38 w 386"/>
              <a:gd name="T89" fmla="*/ 15 h 15"/>
              <a:gd name="T90" fmla="*/ 45 w 386"/>
              <a:gd name="T91" fmla="*/ 8 h 15"/>
              <a:gd name="T92" fmla="*/ 38 w 386"/>
              <a:gd name="T93" fmla="*/ 1 h 15"/>
              <a:gd name="T94" fmla="*/ 38 w 386"/>
              <a:gd name="T95" fmla="*/ 15 h 15"/>
              <a:gd name="T96" fmla="*/ 14 w 386"/>
              <a:gd name="T97" fmla="*/ 8 h 15"/>
              <a:gd name="T98" fmla="*/ 2 w 386"/>
              <a:gd name="T99" fmla="*/ 3 h 15"/>
              <a:gd name="T100" fmla="*/ 2 w 386"/>
              <a:gd name="T101" fmla="*/ 13 h 15"/>
              <a:gd name="T102" fmla="*/ 12 w 386"/>
              <a:gd name="T103"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6" h="15">
                <a:moveTo>
                  <a:pt x="379" y="15"/>
                </a:moveTo>
                <a:cubicBezTo>
                  <a:pt x="377" y="15"/>
                  <a:pt x="376" y="14"/>
                  <a:pt x="374" y="13"/>
                </a:cubicBezTo>
                <a:cubicBezTo>
                  <a:pt x="373" y="12"/>
                  <a:pt x="372" y="10"/>
                  <a:pt x="372" y="8"/>
                </a:cubicBezTo>
                <a:cubicBezTo>
                  <a:pt x="372" y="6"/>
                  <a:pt x="373" y="4"/>
                  <a:pt x="374" y="3"/>
                </a:cubicBezTo>
                <a:cubicBezTo>
                  <a:pt x="377" y="0"/>
                  <a:pt x="382" y="0"/>
                  <a:pt x="384" y="3"/>
                </a:cubicBezTo>
                <a:cubicBezTo>
                  <a:pt x="385" y="4"/>
                  <a:pt x="386" y="6"/>
                  <a:pt x="386" y="8"/>
                </a:cubicBezTo>
                <a:cubicBezTo>
                  <a:pt x="386" y="10"/>
                  <a:pt x="385" y="12"/>
                  <a:pt x="384" y="13"/>
                </a:cubicBezTo>
                <a:cubicBezTo>
                  <a:pt x="383" y="14"/>
                  <a:pt x="381" y="15"/>
                  <a:pt x="379" y="15"/>
                </a:cubicBezTo>
                <a:close/>
                <a:moveTo>
                  <a:pt x="348" y="15"/>
                </a:moveTo>
                <a:cubicBezTo>
                  <a:pt x="348" y="15"/>
                  <a:pt x="348" y="15"/>
                  <a:pt x="348" y="15"/>
                </a:cubicBezTo>
                <a:cubicBezTo>
                  <a:pt x="352" y="15"/>
                  <a:pt x="355" y="12"/>
                  <a:pt x="355" y="8"/>
                </a:cubicBezTo>
                <a:cubicBezTo>
                  <a:pt x="355" y="8"/>
                  <a:pt x="355" y="8"/>
                  <a:pt x="355" y="8"/>
                </a:cubicBezTo>
                <a:cubicBezTo>
                  <a:pt x="355" y="4"/>
                  <a:pt x="352" y="1"/>
                  <a:pt x="348" y="1"/>
                </a:cubicBezTo>
                <a:cubicBezTo>
                  <a:pt x="348" y="1"/>
                  <a:pt x="348" y="1"/>
                  <a:pt x="348" y="1"/>
                </a:cubicBezTo>
                <a:cubicBezTo>
                  <a:pt x="344" y="1"/>
                  <a:pt x="341" y="4"/>
                  <a:pt x="341" y="8"/>
                </a:cubicBezTo>
                <a:cubicBezTo>
                  <a:pt x="341" y="12"/>
                  <a:pt x="344" y="15"/>
                  <a:pt x="348" y="15"/>
                </a:cubicBezTo>
                <a:close/>
                <a:moveTo>
                  <a:pt x="317" y="15"/>
                </a:moveTo>
                <a:cubicBezTo>
                  <a:pt x="317" y="15"/>
                  <a:pt x="317" y="15"/>
                  <a:pt x="317" y="15"/>
                </a:cubicBezTo>
                <a:cubicBezTo>
                  <a:pt x="321" y="15"/>
                  <a:pt x="324" y="12"/>
                  <a:pt x="324" y="8"/>
                </a:cubicBezTo>
                <a:cubicBezTo>
                  <a:pt x="324" y="8"/>
                  <a:pt x="324" y="8"/>
                  <a:pt x="324" y="8"/>
                </a:cubicBezTo>
                <a:cubicBezTo>
                  <a:pt x="324" y="4"/>
                  <a:pt x="321" y="1"/>
                  <a:pt x="317" y="1"/>
                </a:cubicBezTo>
                <a:cubicBezTo>
                  <a:pt x="317" y="1"/>
                  <a:pt x="317" y="1"/>
                  <a:pt x="317" y="1"/>
                </a:cubicBezTo>
                <a:cubicBezTo>
                  <a:pt x="313" y="1"/>
                  <a:pt x="310" y="4"/>
                  <a:pt x="310" y="8"/>
                </a:cubicBezTo>
                <a:cubicBezTo>
                  <a:pt x="310" y="12"/>
                  <a:pt x="313" y="15"/>
                  <a:pt x="317" y="15"/>
                </a:cubicBezTo>
                <a:close/>
                <a:moveTo>
                  <a:pt x="286" y="15"/>
                </a:moveTo>
                <a:cubicBezTo>
                  <a:pt x="286" y="15"/>
                  <a:pt x="286" y="15"/>
                  <a:pt x="286" y="15"/>
                </a:cubicBezTo>
                <a:cubicBezTo>
                  <a:pt x="290" y="15"/>
                  <a:pt x="293" y="12"/>
                  <a:pt x="293" y="8"/>
                </a:cubicBezTo>
                <a:cubicBezTo>
                  <a:pt x="293" y="8"/>
                  <a:pt x="293" y="8"/>
                  <a:pt x="293" y="8"/>
                </a:cubicBezTo>
                <a:cubicBezTo>
                  <a:pt x="293" y="4"/>
                  <a:pt x="290" y="1"/>
                  <a:pt x="286" y="1"/>
                </a:cubicBezTo>
                <a:cubicBezTo>
                  <a:pt x="286" y="1"/>
                  <a:pt x="286" y="1"/>
                  <a:pt x="286" y="1"/>
                </a:cubicBezTo>
                <a:cubicBezTo>
                  <a:pt x="282" y="1"/>
                  <a:pt x="279" y="4"/>
                  <a:pt x="279" y="8"/>
                </a:cubicBezTo>
                <a:cubicBezTo>
                  <a:pt x="279" y="12"/>
                  <a:pt x="282" y="15"/>
                  <a:pt x="286" y="15"/>
                </a:cubicBezTo>
                <a:close/>
                <a:moveTo>
                  <a:pt x="255" y="15"/>
                </a:moveTo>
                <a:cubicBezTo>
                  <a:pt x="255" y="15"/>
                  <a:pt x="255" y="15"/>
                  <a:pt x="255" y="15"/>
                </a:cubicBezTo>
                <a:cubicBezTo>
                  <a:pt x="259" y="15"/>
                  <a:pt x="262" y="12"/>
                  <a:pt x="262" y="8"/>
                </a:cubicBezTo>
                <a:cubicBezTo>
                  <a:pt x="262" y="8"/>
                  <a:pt x="262" y="8"/>
                  <a:pt x="262" y="8"/>
                </a:cubicBezTo>
                <a:cubicBezTo>
                  <a:pt x="262" y="4"/>
                  <a:pt x="259" y="1"/>
                  <a:pt x="255" y="1"/>
                </a:cubicBezTo>
                <a:cubicBezTo>
                  <a:pt x="255" y="1"/>
                  <a:pt x="255" y="1"/>
                  <a:pt x="255" y="1"/>
                </a:cubicBezTo>
                <a:cubicBezTo>
                  <a:pt x="251" y="1"/>
                  <a:pt x="248" y="4"/>
                  <a:pt x="248" y="8"/>
                </a:cubicBezTo>
                <a:cubicBezTo>
                  <a:pt x="248" y="12"/>
                  <a:pt x="251" y="15"/>
                  <a:pt x="255" y="15"/>
                </a:cubicBezTo>
                <a:close/>
                <a:moveTo>
                  <a:pt x="224" y="15"/>
                </a:moveTo>
                <a:cubicBezTo>
                  <a:pt x="224" y="15"/>
                  <a:pt x="224" y="15"/>
                  <a:pt x="224" y="15"/>
                </a:cubicBezTo>
                <a:cubicBezTo>
                  <a:pt x="228" y="15"/>
                  <a:pt x="231" y="12"/>
                  <a:pt x="231" y="8"/>
                </a:cubicBezTo>
                <a:cubicBezTo>
                  <a:pt x="231" y="8"/>
                  <a:pt x="231" y="8"/>
                  <a:pt x="231" y="8"/>
                </a:cubicBezTo>
                <a:cubicBezTo>
                  <a:pt x="231" y="4"/>
                  <a:pt x="228" y="1"/>
                  <a:pt x="224" y="1"/>
                </a:cubicBezTo>
                <a:cubicBezTo>
                  <a:pt x="224" y="1"/>
                  <a:pt x="224" y="1"/>
                  <a:pt x="224" y="1"/>
                </a:cubicBezTo>
                <a:cubicBezTo>
                  <a:pt x="220" y="1"/>
                  <a:pt x="217" y="4"/>
                  <a:pt x="217" y="8"/>
                </a:cubicBezTo>
                <a:cubicBezTo>
                  <a:pt x="217" y="12"/>
                  <a:pt x="220" y="15"/>
                  <a:pt x="224" y="15"/>
                </a:cubicBezTo>
                <a:close/>
                <a:moveTo>
                  <a:pt x="193" y="15"/>
                </a:moveTo>
                <a:cubicBezTo>
                  <a:pt x="193" y="15"/>
                  <a:pt x="193" y="15"/>
                  <a:pt x="193" y="15"/>
                </a:cubicBezTo>
                <a:cubicBezTo>
                  <a:pt x="197" y="15"/>
                  <a:pt x="200" y="12"/>
                  <a:pt x="200" y="8"/>
                </a:cubicBezTo>
                <a:cubicBezTo>
                  <a:pt x="200" y="8"/>
                  <a:pt x="200" y="8"/>
                  <a:pt x="200" y="8"/>
                </a:cubicBezTo>
                <a:cubicBezTo>
                  <a:pt x="200" y="4"/>
                  <a:pt x="197" y="1"/>
                  <a:pt x="193" y="1"/>
                </a:cubicBezTo>
                <a:cubicBezTo>
                  <a:pt x="193" y="1"/>
                  <a:pt x="193" y="1"/>
                  <a:pt x="193" y="1"/>
                </a:cubicBezTo>
                <a:cubicBezTo>
                  <a:pt x="189" y="1"/>
                  <a:pt x="186" y="4"/>
                  <a:pt x="186" y="8"/>
                </a:cubicBezTo>
                <a:cubicBezTo>
                  <a:pt x="186" y="12"/>
                  <a:pt x="189" y="15"/>
                  <a:pt x="193" y="15"/>
                </a:cubicBezTo>
                <a:close/>
                <a:moveTo>
                  <a:pt x="162" y="15"/>
                </a:moveTo>
                <a:cubicBezTo>
                  <a:pt x="162" y="15"/>
                  <a:pt x="162" y="15"/>
                  <a:pt x="162" y="15"/>
                </a:cubicBezTo>
                <a:cubicBezTo>
                  <a:pt x="166" y="15"/>
                  <a:pt x="169" y="12"/>
                  <a:pt x="169" y="8"/>
                </a:cubicBezTo>
                <a:cubicBezTo>
                  <a:pt x="169" y="8"/>
                  <a:pt x="169" y="8"/>
                  <a:pt x="169" y="8"/>
                </a:cubicBezTo>
                <a:cubicBezTo>
                  <a:pt x="169" y="4"/>
                  <a:pt x="166" y="1"/>
                  <a:pt x="162" y="1"/>
                </a:cubicBezTo>
                <a:cubicBezTo>
                  <a:pt x="162" y="1"/>
                  <a:pt x="162" y="1"/>
                  <a:pt x="162" y="1"/>
                </a:cubicBezTo>
                <a:cubicBezTo>
                  <a:pt x="158" y="1"/>
                  <a:pt x="155" y="4"/>
                  <a:pt x="155" y="8"/>
                </a:cubicBezTo>
                <a:cubicBezTo>
                  <a:pt x="155" y="12"/>
                  <a:pt x="158" y="15"/>
                  <a:pt x="162" y="15"/>
                </a:cubicBezTo>
                <a:close/>
                <a:moveTo>
                  <a:pt x="131" y="15"/>
                </a:moveTo>
                <a:cubicBezTo>
                  <a:pt x="131" y="15"/>
                  <a:pt x="131" y="15"/>
                  <a:pt x="131" y="15"/>
                </a:cubicBezTo>
                <a:cubicBezTo>
                  <a:pt x="135" y="15"/>
                  <a:pt x="138" y="12"/>
                  <a:pt x="138" y="8"/>
                </a:cubicBezTo>
                <a:cubicBezTo>
                  <a:pt x="138" y="8"/>
                  <a:pt x="138" y="8"/>
                  <a:pt x="138" y="8"/>
                </a:cubicBezTo>
                <a:cubicBezTo>
                  <a:pt x="138" y="4"/>
                  <a:pt x="135" y="1"/>
                  <a:pt x="131" y="1"/>
                </a:cubicBezTo>
                <a:cubicBezTo>
                  <a:pt x="131" y="1"/>
                  <a:pt x="131" y="1"/>
                  <a:pt x="131" y="1"/>
                </a:cubicBezTo>
                <a:cubicBezTo>
                  <a:pt x="127" y="1"/>
                  <a:pt x="124" y="4"/>
                  <a:pt x="124" y="8"/>
                </a:cubicBezTo>
                <a:cubicBezTo>
                  <a:pt x="124" y="12"/>
                  <a:pt x="127" y="15"/>
                  <a:pt x="131" y="15"/>
                </a:cubicBezTo>
                <a:close/>
                <a:moveTo>
                  <a:pt x="100" y="15"/>
                </a:moveTo>
                <a:cubicBezTo>
                  <a:pt x="100" y="15"/>
                  <a:pt x="100" y="15"/>
                  <a:pt x="100" y="15"/>
                </a:cubicBezTo>
                <a:cubicBezTo>
                  <a:pt x="104" y="15"/>
                  <a:pt x="107" y="12"/>
                  <a:pt x="107" y="8"/>
                </a:cubicBezTo>
                <a:cubicBezTo>
                  <a:pt x="107" y="8"/>
                  <a:pt x="107" y="8"/>
                  <a:pt x="107" y="8"/>
                </a:cubicBezTo>
                <a:cubicBezTo>
                  <a:pt x="107" y="4"/>
                  <a:pt x="104" y="1"/>
                  <a:pt x="100" y="1"/>
                </a:cubicBezTo>
                <a:cubicBezTo>
                  <a:pt x="100" y="1"/>
                  <a:pt x="100" y="1"/>
                  <a:pt x="100" y="1"/>
                </a:cubicBezTo>
                <a:cubicBezTo>
                  <a:pt x="96" y="1"/>
                  <a:pt x="93" y="4"/>
                  <a:pt x="93" y="8"/>
                </a:cubicBezTo>
                <a:cubicBezTo>
                  <a:pt x="93" y="12"/>
                  <a:pt x="96" y="15"/>
                  <a:pt x="100" y="15"/>
                </a:cubicBezTo>
                <a:close/>
                <a:moveTo>
                  <a:pt x="69" y="15"/>
                </a:moveTo>
                <a:cubicBezTo>
                  <a:pt x="69" y="15"/>
                  <a:pt x="69" y="15"/>
                  <a:pt x="69" y="15"/>
                </a:cubicBezTo>
                <a:cubicBezTo>
                  <a:pt x="73" y="15"/>
                  <a:pt x="76" y="12"/>
                  <a:pt x="76" y="8"/>
                </a:cubicBezTo>
                <a:cubicBezTo>
                  <a:pt x="76" y="8"/>
                  <a:pt x="76" y="8"/>
                  <a:pt x="76" y="8"/>
                </a:cubicBezTo>
                <a:cubicBezTo>
                  <a:pt x="76" y="4"/>
                  <a:pt x="73" y="1"/>
                  <a:pt x="69" y="1"/>
                </a:cubicBezTo>
                <a:cubicBezTo>
                  <a:pt x="69" y="1"/>
                  <a:pt x="69" y="1"/>
                  <a:pt x="69" y="1"/>
                </a:cubicBezTo>
                <a:cubicBezTo>
                  <a:pt x="65" y="1"/>
                  <a:pt x="62" y="4"/>
                  <a:pt x="62" y="8"/>
                </a:cubicBezTo>
                <a:cubicBezTo>
                  <a:pt x="62" y="12"/>
                  <a:pt x="65" y="15"/>
                  <a:pt x="69" y="15"/>
                </a:cubicBezTo>
                <a:close/>
                <a:moveTo>
                  <a:pt x="38" y="15"/>
                </a:moveTo>
                <a:cubicBezTo>
                  <a:pt x="38" y="15"/>
                  <a:pt x="38" y="15"/>
                  <a:pt x="38" y="15"/>
                </a:cubicBezTo>
                <a:cubicBezTo>
                  <a:pt x="42" y="15"/>
                  <a:pt x="45" y="12"/>
                  <a:pt x="45" y="8"/>
                </a:cubicBezTo>
                <a:cubicBezTo>
                  <a:pt x="45" y="8"/>
                  <a:pt x="45" y="8"/>
                  <a:pt x="45" y="8"/>
                </a:cubicBezTo>
                <a:cubicBezTo>
                  <a:pt x="45" y="4"/>
                  <a:pt x="42" y="1"/>
                  <a:pt x="38" y="1"/>
                </a:cubicBezTo>
                <a:cubicBezTo>
                  <a:pt x="38" y="1"/>
                  <a:pt x="38" y="1"/>
                  <a:pt x="38" y="1"/>
                </a:cubicBezTo>
                <a:cubicBezTo>
                  <a:pt x="34" y="1"/>
                  <a:pt x="31" y="4"/>
                  <a:pt x="31" y="8"/>
                </a:cubicBezTo>
                <a:cubicBezTo>
                  <a:pt x="31" y="12"/>
                  <a:pt x="34" y="15"/>
                  <a:pt x="38" y="15"/>
                </a:cubicBezTo>
                <a:close/>
                <a:moveTo>
                  <a:pt x="12" y="13"/>
                </a:moveTo>
                <a:cubicBezTo>
                  <a:pt x="13" y="12"/>
                  <a:pt x="14" y="10"/>
                  <a:pt x="14" y="8"/>
                </a:cubicBezTo>
                <a:cubicBezTo>
                  <a:pt x="14" y="6"/>
                  <a:pt x="13" y="4"/>
                  <a:pt x="12" y="3"/>
                </a:cubicBezTo>
                <a:cubicBezTo>
                  <a:pt x="9" y="0"/>
                  <a:pt x="4" y="0"/>
                  <a:pt x="2" y="3"/>
                </a:cubicBezTo>
                <a:cubicBezTo>
                  <a:pt x="1" y="4"/>
                  <a:pt x="0" y="6"/>
                  <a:pt x="0" y="8"/>
                </a:cubicBezTo>
                <a:cubicBezTo>
                  <a:pt x="0" y="10"/>
                  <a:pt x="1" y="12"/>
                  <a:pt x="2" y="13"/>
                </a:cubicBezTo>
                <a:cubicBezTo>
                  <a:pt x="3" y="14"/>
                  <a:pt x="5" y="15"/>
                  <a:pt x="7" y="15"/>
                </a:cubicBezTo>
                <a:cubicBezTo>
                  <a:pt x="9" y="15"/>
                  <a:pt x="10" y="14"/>
                  <a:pt x="12" y="1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43" name="Rectangle 25">
            <a:extLst>
              <a:ext uri="{FF2B5EF4-FFF2-40B4-BE49-F238E27FC236}">
                <a16:creationId xmlns:a16="http://schemas.microsoft.com/office/drawing/2014/main" id="{ACE3D23A-9F07-46FE-8907-A26FA745995D}"/>
              </a:ext>
            </a:extLst>
          </p:cNvPr>
          <p:cNvSpPr>
            <a:spLocks noChangeArrowheads="1"/>
          </p:cNvSpPr>
          <p:nvPr/>
        </p:nvSpPr>
        <p:spPr bwMode="auto">
          <a:xfrm>
            <a:off x="1876712" y="4911429"/>
            <a:ext cx="744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pt-BR" altLang="ru-RU" sz="2400" b="1" dirty="0">
                <a:solidFill>
                  <a:srgbClr val="000000"/>
                </a:solidFill>
                <a:latin typeface="Open Sans" panose="020B0606030504020204" pitchFamily="34" charset="0"/>
              </a:rPr>
              <a:t>ATER</a:t>
            </a:r>
            <a:endParaRPr kumimoji="0" lang="ru-RU" altLang="ru-RU" sz="3200" b="0" i="0" u="none" strike="noStrike" cap="none" normalizeH="0" dirty="0">
              <a:ln>
                <a:noFill/>
              </a:ln>
              <a:solidFill>
                <a:srgbClr val="000000"/>
              </a:solidFill>
              <a:effectLst/>
            </a:endParaRPr>
          </a:p>
        </p:txBody>
      </p:sp>
      <p:sp>
        <p:nvSpPr>
          <p:cNvPr id="44" name="Rectangle 26">
            <a:extLst>
              <a:ext uri="{FF2B5EF4-FFF2-40B4-BE49-F238E27FC236}">
                <a16:creationId xmlns:a16="http://schemas.microsoft.com/office/drawing/2014/main" id="{8D101D59-D498-4855-9893-E574C6412A0B}"/>
              </a:ext>
            </a:extLst>
          </p:cNvPr>
          <p:cNvSpPr>
            <a:spLocks noChangeArrowheads="1"/>
          </p:cNvSpPr>
          <p:nvPr/>
        </p:nvSpPr>
        <p:spPr bwMode="auto">
          <a:xfrm>
            <a:off x="3883508" y="4911429"/>
            <a:ext cx="583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UTE</a:t>
            </a:r>
            <a:endParaRPr kumimoji="0" lang="ru-RU" altLang="ru-RU" sz="3200" b="0" i="0" u="none" strike="noStrike" cap="none" normalizeH="0" dirty="0">
              <a:ln>
                <a:noFill/>
              </a:ln>
              <a:solidFill>
                <a:srgbClr val="000000"/>
              </a:solidFill>
              <a:effectLst/>
            </a:endParaRPr>
          </a:p>
        </p:txBody>
      </p:sp>
      <p:sp>
        <p:nvSpPr>
          <p:cNvPr id="45" name="Rectangle 27">
            <a:extLst>
              <a:ext uri="{FF2B5EF4-FFF2-40B4-BE49-F238E27FC236}">
                <a16:creationId xmlns:a16="http://schemas.microsoft.com/office/drawing/2014/main" id="{11A47A4A-C4F4-4CC8-8F5E-F9F08C067974}"/>
              </a:ext>
            </a:extLst>
          </p:cNvPr>
          <p:cNvSpPr>
            <a:spLocks noChangeArrowheads="1"/>
          </p:cNvSpPr>
          <p:nvPr/>
        </p:nvSpPr>
        <p:spPr bwMode="auto">
          <a:xfrm>
            <a:off x="5798864" y="4911429"/>
            <a:ext cx="628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UGE</a:t>
            </a:r>
            <a:endParaRPr kumimoji="0" lang="ru-RU" altLang="ru-RU" sz="3200" b="0" i="0" u="none" strike="noStrike" cap="none" normalizeH="0" dirty="0">
              <a:ln>
                <a:noFill/>
              </a:ln>
              <a:solidFill>
                <a:srgbClr val="000000"/>
              </a:solidFill>
              <a:effectLst/>
            </a:endParaRPr>
          </a:p>
        </p:txBody>
      </p:sp>
      <p:sp>
        <p:nvSpPr>
          <p:cNvPr id="46" name="Rectangle 28">
            <a:extLst>
              <a:ext uri="{FF2B5EF4-FFF2-40B4-BE49-F238E27FC236}">
                <a16:creationId xmlns:a16="http://schemas.microsoft.com/office/drawing/2014/main" id="{4ED1642C-5705-45A0-A6B1-A3F631C75EF9}"/>
              </a:ext>
            </a:extLst>
          </p:cNvPr>
          <p:cNvSpPr>
            <a:spLocks noChangeArrowheads="1"/>
          </p:cNvSpPr>
          <p:nvPr/>
        </p:nvSpPr>
        <p:spPr bwMode="auto">
          <a:xfrm>
            <a:off x="7399694" y="4911429"/>
            <a:ext cx="1266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BANCOS</a:t>
            </a:r>
            <a:endParaRPr kumimoji="0" lang="ru-RU" altLang="ru-RU" sz="3200" b="0" i="0" u="none" strike="noStrike" cap="none" normalizeH="0" dirty="0">
              <a:ln>
                <a:noFill/>
              </a:ln>
              <a:solidFill>
                <a:srgbClr val="000000"/>
              </a:solidFill>
              <a:effectLst/>
            </a:endParaRPr>
          </a:p>
        </p:txBody>
      </p:sp>
      <p:sp>
        <p:nvSpPr>
          <p:cNvPr id="47" name="Rectangle 29">
            <a:extLst>
              <a:ext uri="{FF2B5EF4-FFF2-40B4-BE49-F238E27FC236}">
                <a16:creationId xmlns:a16="http://schemas.microsoft.com/office/drawing/2014/main" id="{16A2B743-82C1-4B59-AD5E-42499ED88E7E}"/>
              </a:ext>
            </a:extLst>
          </p:cNvPr>
          <p:cNvSpPr>
            <a:spLocks noChangeArrowheads="1"/>
          </p:cNvSpPr>
          <p:nvPr/>
        </p:nvSpPr>
        <p:spPr bwMode="auto">
          <a:xfrm>
            <a:off x="9104954" y="4911429"/>
            <a:ext cx="1786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RESULTADO</a:t>
            </a:r>
            <a:endParaRPr kumimoji="0" lang="ru-RU" altLang="ru-RU" sz="3200" b="0" i="0" u="none" strike="noStrike" cap="none" normalizeH="0" dirty="0">
              <a:ln>
                <a:noFill/>
              </a:ln>
              <a:solidFill>
                <a:srgbClr val="000000"/>
              </a:solidFill>
              <a:effectLst/>
            </a:endParaRPr>
          </a:p>
        </p:txBody>
      </p:sp>
      <p:sp>
        <p:nvSpPr>
          <p:cNvPr id="48" name="TextBox 47">
            <a:extLst>
              <a:ext uri="{FF2B5EF4-FFF2-40B4-BE49-F238E27FC236}">
                <a16:creationId xmlns:a16="http://schemas.microsoft.com/office/drawing/2014/main" id="{BC16B5B0-E50B-4C9D-A33A-3F2E7822CBF1}"/>
              </a:ext>
            </a:extLst>
          </p:cNvPr>
          <p:cNvSpPr txBox="1"/>
          <p:nvPr/>
        </p:nvSpPr>
        <p:spPr>
          <a:xfrm>
            <a:off x="3405655" y="5459181"/>
            <a:ext cx="1542118" cy="523220"/>
          </a:xfrm>
          <a:prstGeom prst="rect">
            <a:avLst/>
          </a:prstGeom>
          <a:noFill/>
        </p:spPr>
        <p:txBody>
          <a:bodyPr wrap="square" rtlCol="0">
            <a:spAutoFit/>
          </a:bodyPr>
          <a:lstStyle/>
          <a:p>
            <a:pPr algn="ctr"/>
            <a:r>
              <a:rPr lang="en-US"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ANÁLISE ESTADUAL</a:t>
            </a:r>
            <a:endParaRPr lang="ru-RU"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9" name="TextBox 48">
            <a:extLst>
              <a:ext uri="{FF2B5EF4-FFF2-40B4-BE49-F238E27FC236}">
                <a16:creationId xmlns:a16="http://schemas.microsoft.com/office/drawing/2014/main" id="{66A3B2E5-4BD3-4EF4-8350-426CE657E610}"/>
              </a:ext>
            </a:extLst>
          </p:cNvPr>
          <p:cNvSpPr txBox="1"/>
          <p:nvPr/>
        </p:nvSpPr>
        <p:spPr>
          <a:xfrm>
            <a:off x="5347166" y="5459181"/>
            <a:ext cx="1542118" cy="523220"/>
          </a:xfrm>
          <a:prstGeom prst="rect">
            <a:avLst/>
          </a:prstGeom>
          <a:noFill/>
        </p:spPr>
        <p:txBody>
          <a:bodyPr wrap="square" rtlCol="0">
            <a:spAutoFit/>
          </a:bodyPr>
          <a:lstStyle/>
          <a:p>
            <a:pPr algn="ctr"/>
            <a:r>
              <a:rPr lang="en-US"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ANÁLISE FEDERAL</a:t>
            </a:r>
            <a:endParaRPr lang="ru-RU"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0" name="TextBox 49">
            <a:extLst>
              <a:ext uri="{FF2B5EF4-FFF2-40B4-BE49-F238E27FC236}">
                <a16:creationId xmlns:a16="http://schemas.microsoft.com/office/drawing/2014/main" id="{36E35818-AF47-4788-8153-C5FF62CE21CD}"/>
              </a:ext>
            </a:extLst>
          </p:cNvPr>
          <p:cNvSpPr txBox="1"/>
          <p:nvPr/>
        </p:nvSpPr>
        <p:spPr>
          <a:xfrm>
            <a:off x="7283917" y="5459181"/>
            <a:ext cx="1542118" cy="523220"/>
          </a:xfrm>
          <a:prstGeom prst="rect">
            <a:avLst/>
          </a:prstGeom>
          <a:noFill/>
        </p:spPr>
        <p:txBody>
          <a:bodyPr wrap="square" rtlCol="0">
            <a:spAutoFit/>
          </a:bodyPr>
          <a:lstStyle/>
          <a:p>
            <a:pPr algn="ctr"/>
            <a:r>
              <a:rPr lang="en-US"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ANÁLISE FINANCEIRA</a:t>
            </a:r>
            <a:endParaRPr lang="ru-RU"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1" name="TextBox 50">
            <a:extLst>
              <a:ext uri="{FF2B5EF4-FFF2-40B4-BE49-F238E27FC236}">
                <a16:creationId xmlns:a16="http://schemas.microsoft.com/office/drawing/2014/main" id="{6075652C-9EC2-4235-8FFC-388EC083F486}"/>
              </a:ext>
            </a:extLst>
          </p:cNvPr>
          <p:cNvSpPr txBox="1"/>
          <p:nvPr/>
        </p:nvSpPr>
        <p:spPr>
          <a:xfrm>
            <a:off x="9225429" y="5459181"/>
            <a:ext cx="1542118" cy="738664"/>
          </a:xfrm>
          <a:prstGeom prst="rect">
            <a:avLst/>
          </a:prstGeom>
          <a:noFill/>
        </p:spPr>
        <p:txBody>
          <a:bodyPr wrap="square" rtlCol="0">
            <a:spAutoFit/>
          </a:bodyPr>
          <a:lstStyle/>
          <a:p>
            <a:pPr algn="ctr"/>
            <a:r>
              <a:rPr lang="en-US"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DEFERI</a:t>
            </a:r>
            <a:r>
              <a:rPr lang="pt-BR"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rPr>
              <a:t>MENTO OU NÃO DA CONTRATAÇÃO</a:t>
            </a:r>
            <a:endParaRPr lang="ru-RU" sz="1400" dirty="0">
              <a:solidFill>
                <a:srgbClr val="00000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2" name="Freeform 37">
            <a:extLst>
              <a:ext uri="{FF2B5EF4-FFF2-40B4-BE49-F238E27FC236}">
                <a16:creationId xmlns:a16="http://schemas.microsoft.com/office/drawing/2014/main" id="{5A972B40-2A3A-46BA-AF7C-E5E629BF3009}"/>
              </a:ext>
            </a:extLst>
          </p:cNvPr>
          <p:cNvSpPr>
            <a:spLocks noEditPoints="1"/>
          </p:cNvSpPr>
          <p:nvPr/>
        </p:nvSpPr>
        <p:spPr bwMode="auto">
          <a:xfrm>
            <a:off x="9633382" y="2995027"/>
            <a:ext cx="691638" cy="272480"/>
          </a:xfrm>
          <a:custGeom>
            <a:avLst/>
            <a:gdLst>
              <a:gd name="T0" fmla="*/ 40 w 168"/>
              <a:gd name="T1" fmla="*/ 78 h 95"/>
              <a:gd name="T2" fmla="*/ 39 w 168"/>
              <a:gd name="T3" fmla="*/ 70 h 95"/>
              <a:gd name="T4" fmla="*/ 49 w 168"/>
              <a:gd name="T5" fmla="*/ 61 h 95"/>
              <a:gd name="T6" fmla="*/ 55 w 168"/>
              <a:gd name="T7" fmla="*/ 66 h 95"/>
              <a:gd name="T8" fmla="*/ 47 w 168"/>
              <a:gd name="T9" fmla="*/ 77 h 95"/>
              <a:gd name="T10" fmla="*/ 102 w 168"/>
              <a:gd name="T11" fmla="*/ 69 h 95"/>
              <a:gd name="T12" fmla="*/ 123 w 168"/>
              <a:gd name="T13" fmla="*/ 78 h 95"/>
              <a:gd name="T14" fmla="*/ 124 w 168"/>
              <a:gd name="T15" fmla="*/ 69 h 95"/>
              <a:gd name="T16" fmla="*/ 103 w 168"/>
              <a:gd name="T17" fmla="*/ 84 h 95"/>
              <a:gd name="T18" fmla="*/ 112 w 168"/>
              <a:gd name="T19" fmla="*/ 85 h 95"/>
              <a:gd name="T20" fmla="*/ 114 w 168"/>
              <a:gd name="T21" fmla="*/ 78 h 95"/>
              <a:gd name="T22" fmla="*/ 92 w 168"/>
              <a:gd name="T23" fmla="*/ 91 h 95"/>
              <a:gd name="T24" fmla="*/ 101 w 168"/>
              <a:gd name="T25" fmla="*/ 92 h 95"/>
              <a:gd name="T26" fmla="*/ 103 w 168"/>
              <a:gd name="T27" fmla="*/ 85 h 95"/>
              <a:gd name="T28" fmla="*/ 79 w 168"/>
              <a:gd name="T29" fmla="*/ 93 h 95"/>
              <a:gd name="T30" fmla="*/ 90 w 168"/>
              <a:gd name="T31" fmla="*/ 92 h 95"/>
              <a:gd name="T32" fmla="*/ 54 w 168"/>
              <a:gd name="T33" fmla="*/ 85 h 95"/>
              <a:gd name="T34" fmla="*/ 65 w 168"/>
              <a:gd name="T35" fmla="*/ 65 h 95"/>
              <a:gd name="T36" fmla="*/ 58 w 168"/>
              <a:gd name="T37" fmla="*/ 65 h 95"/>
              <a:gd name="T38" fmla="*/ 47 w 168"/>
              <a:gd name="T39" fmla="*/ 85 h 95"/>
              <a:gd name="T40" fmla="*/ 54 w 168"/>
              <a:gd name="T41" fmla="*/ 85 h 95"/>
              <a:gd name="T42" fmla="*/ 74 w 168"/>
              <a:gd name="T43" fmla="*/ 77 h 95"/>
              <a:gd name="T44" fmla="*/ 69 w 168"/>
              <a:gd name="T45" fmla="*/ 69 h 95"/>
              <a:gd name="T46" fmla="*/ 56 w 168"/>
              <a:gd name="T47" fmla="*/ 82 h 95"/>
              <a:gd name="T48" fmla="*/ 60 w 168"/>
              <a:gd name="T49" fmla="*/ 91 h 95"/>
              <a:gd name="T50" fmla="*/ 78 w 168"/>
              <a:gd name="T51" fmla="*/ 88 h 95"/>
              <a:gd name="T52" fmla="*/ 79 w 168"/>
              <a:gd name="T53" fmla="*/ 79 h 95"/>
              <a:gd name="T54" fmla="*/ 72 w 168"/>
              <a:gd name="T55" fmla="*/ 80 h 95"/>
              <a:gd name="T56" fmla="*/ 66 w 168"/>
              <a:gd name="T57" fmla="*/ 94 h 95"/>
              <a:gd name="T58" fmla="*/ 73 w 168"/>
              <a:gd name="T59" fmla="*/ 93 h 95"/>
              <a:gd name="T60" fmla="*/ 144 w 168"/>
              <a:gd name="T61" fmla="*/ 1 h 95"/>
              <a:gd name="T62" fmla="*/ 140 w 168"/>
              <a:gd name="T63" fmla="*/ 57 h 95"/>
              <a:gd name="T64" fmla="*/ 168 w 168"/>
              <a:gd name="T65" fmla="*/ 45 h 95"/>
              <a:gd name="T66" fmla="*/ 91 w 168"/>
              <a:gd name="T67" fmla="*/ 25 h 95"/>
              <a:gd name="T68" fmla="*/ 83 w 168"/>
              <a:gd name="T69" fmla="*/ 25 h 95"/>
              <a:gd name="T70" fmla="*/ 58 w 168"/>
              <a:gd name="T71" fmla="*/ 37 h 95"/>
              <a:gd name="T72" fmla="*/ 80 w 168"/>
              <a:gd name="T73" fmla="*/ 43 h 95"/>
              <a:gd name="T74" fmla="*/ 124 w 168"/>
              <a:gd name="T75" fmla="*/ 69 h 95"/>
              <a:gd name="T76" fmla="*/ 131 w 168"/>
              <a:gd name="T77" fmla="*/ 60 h 95"/>
              <a:gd name="T78" fmla="*/ 124 w 168"/>
              <a:gd name="T79" fmla="*/ 69 h 95"/>
              <a:gd name="T80" fmla="*/ 43 w 168"/>
              <a:gd name="T81" fmla="*/ 68 h 95"/>
              <a:gd name="T82" fmla="*/ 25 w 168"/>
              <a:gd name="T83" fmla="*/ 63 h 95"/>
              <a:gd name="T84" fmla="*/ 35 w 168"/>
              <a:gd name="T85" fmla="*/ 0 h 95"/>
              <a:gd name="T86" fmla="*/ 41 w 168"/>
              <a:gd name="T87" fmla="*/ 69 h 95"/>
              <a:gd name="T88" fmla="*/ 56 w 168"/>
              <a:gd name="T8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 h="95">
                <a:moveTo>
                  <a:pt x="44" y="79"/>
                </a:moveTo>
                <a:cubicBezTo>
                  <a:pt x="42" y="79"/>
                  <a:pt x="41" y="79"/>
                  <a:pt x="40" y="78"/>
                </a:cubicBezTo>
                <a:cubicBezTo>
                  <a:pt x="39" y="77"/>
                  <a:pt x="38" y="75"/>
                  <a:pt x="38" y="74"/>
                </a:cubicBezTo>
                <a:cubicBezTo>
                  <a:pt x="38" y="73"/>
                  <a:pt x="39" y="71"/>
                  <a:pt x="39" y="70"/>
                </a:cubicBezTo>
                <a:cubicBezTo>
                  <a:pt x="46" y="63"/>
                  <a:pt x="46" y="63"/>
                  <a:pt x="46" y="63"/>
                </a:cubicBezTo>
                <a:cubicBezTo>
                  <a:pt x="47" y="62"/>
                  <a:pt x="48" y="62"/>
                  <a:pt x="49" y="61"/>
                </a:cubicBezTo>
                <a:cubicBezTo>
                  <a:pt x="50" y="61"/>
                  <a:pt x="52" y="62"/>
                  <a:pt x="53" y="63"/>
                </a:cubicBezTo>
                <a:cubicBezTo>
                  <a:pt x="54" y="64"/>
                  <a:pt x="55" y="65"/>
                  <a:pt x="55" y="66"/>
                </a:cubicBezTo>
                <a:cubicBezTo>
                  <a:pt x="55" y="68"/>
                  <a:pt x="54" y="69"/>
                  <a:pt x="53" y="70"/>
                </a:cubicBezTo>
                <a:cubicBezTo>
                  <a:pt x="47" y="77"/>
                  <a:pt x="47" y="77"/>
                  <a:pt x="47" y="77"/>
                </a:cubicBezTo>
                <a:cubicBezTo>
                  <a:pt x="46" y="78"/>
                  <a:pt x="45" y="79"/>
                  <a:pt x="44" y="79"/>
                </a:cubicBezTo>
                <a:close/>
                <a:moveTo>
                  <a:pt x="102" y="69"/>
                </a:moveTo>
                <a:cubicBezTo>
                  <a:pt x="102" y="69"/>
                  <a:pt x="115" y="79"/>
                  <a:pt x="118" y="79"/>
                </a:cubicBezTo>
                <a:cubicBezTo>
                  <a:pt x="120" y="80"/>
                  <a:pt x="121" y="79"/>
                  <a:pt x="123" y="78"/>
                </a:cubicBezTo>
                <a:cubicBezTo>
                  <a:pt x="124" y="76"/>
                  <a:pt x="125" y="75"/>
                  <a:pt x="125" y="73"/>
                </a:cubicBezTo>
                <a:cubicBezTo>
                  <a:pt x="125" y="71"/>
                  <a:pt x="124" y="70"/>
                  <a:pt x="124" y="69"/>
                </a:cubicBezTo>
                <a:moveTo>
                  <a:pt x="93" y="75"/>
                </a:moveTo>
                <a:cubicBezTo>
                  <a:pt x="103" y="84"/>
                  <a:pt x="103" y="84"/>
                  <a:pt x="103" y="84"/>
                </a:cubicBezTo>
                <a:cubicBezTo>
                  <a:pt x="104" y="86"/>
                  <a:pt x="106" y="87"/>
                  <a:pt x="108" y="87"/>
                </a:cubicBezTo>
                <a:cubicBezTo>
                  <a:pt x="109" y="87"/>
                  <a:pt x="111" y="86"/>
                  <a:pt x="112" y="85"/>
                </a:cubicBezTo>
                <a:cubicBezTo>
                  <a:pt x="114" y="84"/>
                  <a:pt x="115" y="82"/>
                  <a:pt x="115" y="80"/>
                </a:cubicBezTo>
                <a:cubicBezTo>
                  <a:pt x="115" y="79"/>
                  <a:pt x="114" y="78"/>
                  <a:pt x="114" y="78"/>
                </a:cubicBezTo>
                <a:moveTo>
                  <a:pt x="87" y="86"/>
                </a:moveTo>
                <a:cubicBezTo>
                  <a:pt x="92" y="91"/>
                  <a:pt x="92" y="91"/>
                  <a:pt x="92" y="91"/>
                </a:cubicBezTo>
                <a:cubicBezTo>
                  <a:pt x="93" y="92"/>
                  <a:pt x="95" y="93"/>
                  <a:pt x="96" y="93"/>
                </a:cubicBezTo>
                <a:cubicBezTo>
                  <a:pt x="98" y="93"/>
                  <a:pt x="100" y="93"/>
                  <a:pt x="101" y="92"/>
                </a:cubicBezTo>
                <a:cubicBezTo>
                  <a:pt x="103" y="90"/>
                  <a:pt x="103" y="88"/>
                  <a:pt x="103" y="86"/>
                </a:cubicBezTo>
                <a:cubicBezTo>
                  <a:pt x="103" y="86"/>
                  <a:pt x="103" y="85"/>
                  <a:pt x="103" y="85"/>
                </a:cubicBezTo>
                <a:moveTo>
                  <a:pt x="75" y="91"/>
                </a:moveTo>
                <a:cubicBezTo>
                  <a:pt x="79" y="93"/>
                  <a:pt x="79" y="93"/>
                  <a:pt x="79" y="93"/>
                </a:cubicBezTo>
                <a:cubicBezTo>
                  <a:pt x="80" y="93"/>
                  <a:pt x="82" y="94"/>
                  <a:pt x="85" y="94"/>
                </a:cubicBezTo>
                <a:cubicBezTo>
                  <a:pt x="87" y="94"/>
                  <a:pt x="88" y="93"/>
                  <a:pt x="90" y="92"/>
                </a:cubicBezTo>
                <a:cubicBezTo>
                  <a:pt x="90" y="92"/>
                  <a:pt x="91" y="91"/>
                  <a:pt x="91" y="90"/>
                </a:cubicBezTo>
                <a:moveTo>
                  <a:pt x="54" y="85"/>
                </a:moveTo>
                <a:cubicBezTo>
                  <a:pt x="65" y="72"/>
                  <a:pt x="65" y="72"/>
                  <a:pt x="65" y="72"/>
                </a:cubicBezTo>
                <a:cubicBezTo>
                  <a:pt x="67" y="70"/>
                  <a:pt x="67" y="67"/>
                  <a:pt x="65" y="65"/>
                </a:cubicBezTo>
                <a:cubicBezTo>
                  <a:pt x="64" y="64"/>
                  <a:pt x="62" y="63"/>
                  <a:pt x="61" y="64"/>
                </a:cubicBezTo>
                <a:cubicBezTo>
                  <a:pt x="60" y="64"/>
                  <a:pt x="58" y="64"/>
                  <a:pt x="58" y="65"/>
                </a:cubicBezTo>
                <a:cubicBezTo>
                  <a:pt x="46" y="78"/>
                  <a:pt x="46" y="78"/>
                  <a:pt x="46" y="78"/>
                </a:cubicBezTo>
                <a:cubicBezTo>
                  <a:pt x="44" y="80"/>
                  <a:pt x="45" y="83"/>
                  <a:pt x="47" y="85"/>
                </a:cubicBezTo>
                <a:cubicBezTo>
                  <a:pt x="48" y="86"/>
                  <a:pt x="49" y="87"/>
                  <a:pt x="51" y="86"/>
                </a:cubicBezTo>
                <a:cubicBezTo>
                  <a:pt x="52" y="86"/>
                  <a:pt x="53" y="86"/>
                  <a:pt x="54" y="85"/>
                </a:cubicBezTo>
                <a:close/>
                <a:moveTo>
                  <a:pt x="63" y="89"/>
                </a:moveTo>
                <a:cubicBezTo>
                  <a:pt x="74" y="77"/>
                  <a:pt x="74" y="77"/>
                  <a:pt x="74" y="77"/>
                </a:cubicBezTo>
                <a:cubicBezTo>
                  <a:pt x="76" y="75"/>
                  <a:pt x="75" y="72"/>
                  <a:pt x="73" y="70"/>
                </a:cubicBezTo>
                <a:cubicBezTo>
                  <a:pt x="72" y="69"/>
                  <a:pt x="71" y="69"/>
                  <a:pt x="69" y="69"/>
                </a:cubicBezTo>
                <a:cubicBezTo>
                  <a:pt x="68" y="69"/>
                  <a:pt x="67" y="70"/>
                  <a:pt x="66" y="71"/>
                </a:cubicBezTo>
                <a:cubicBezTo>
                  <a:pt x="56" y="82"/>
                  <a:pt x="56" y="82"/>
                  <a:pt x="56" y="82"/>
                </a:cubicBezTo>
                <a:cubicBezTo>
                  <a:pt x="54" y="85"/>
                  <a:pt x="54" y="88"/>
                  <a:pt x="56" y="90"/>
                </a:cubicBezTo>
                <a:cubicBezTo>
                  <a:pt x="57" y="91"/>
                  <a:pt x="59" y="91"/>
                  <a:pt x="60" y="91"/>
                </a:cubicBezTo>
                <a:cubicBezTo>
                  <a:pt x="61" y="91"/>
                  <a:pt x="62" y="90"/>
                  <a:pt x="63" y="89"/>
                </a:cubicBezTo>
                <a:close/>
                <a:moveTo>
                  <a:pt x="78" y="88"/>
                </a:moveTo>
                <a:cubicBezTo>
                  <a:pt x="79" y="86"/>
                  <a:pt x="79" y="86"/>
                  <a:pt x="79" y="86"/>
                </a:cubicBezTo>
                <a:cubicBezTo>
                  <a:pt x="81" y="84"/>
                  <a:pt x="81" y="81"/>
                  <a:pt x="79" y="79"/>
                </a:cubicBezTo>
                <a:cubicBezTo>
                  <a:pt x="78" y="78"/>
                  <a:pt x="76" y="78"/>
                  <a:pt x="75" y="78"/>
                </a:cubicBezTo>
                <a:cubicBezTo>
                  <a:pt x="74" y="78"/>
                  <a:pt x="73" y="79"/>
                  <a:pt x="72" y="80"/>
                </a:cubicBezTo>
                <a:cubicBezTo>
                  <a:pt x="66" y="86"/>
                  <a:pt x="66" y="86"/>
                  <a:pt x="66" y="86"/>
                </a:cubicBezTo>
                <a:cubicBezTo>
                  <a:pt x="64" y="88"/>
                  <a:pt x="64" y="92"/>
                  <a:pt x="66" y="94"/>
                </a:cubicBezTo>
                <a:cubicBezTo>
                  <a:pt x="67" y="95"/>
                  <a:pt x="69" y="95"/>
                  <a:pt x="70" y="95"/>
                </a:cubicBezTo>
                <a:cubicBezTo>
                  <a:pt x="71" y="95"/>
                  <a:pt x="72" y="94"/>
                  <a:pt x="73" y="93"/>
                </a:cubicBezTo>
                <a:lnTo>
                  <a:pt x="78" y="88"/>
                </a:lnTo>
                <a:close/>
                <a:moveTo>
                  <a:pt x="144" y="1"/>
                </a:moveTo>
                <a:cubicBezTo>
                  <a:pt x="134" y="6"/>
                  <a:pt x="118" y="14"/>
                  <a:pt x="116" y="16"/>
                </a:cubicBezTo>
                <a:cubicBezTo>
                  <a:pt x="118" y="20"/>
                  <a:pt x="128" y="36"/>
                  <a:pt x="140" y="57"/>
                </a:cubicBezTo>
                <a:cubicBezTo>
                  <a:pt x="141" y="60"/>
                  <a:pt x="141" y="60"/>
                  <a:pt x="141" y="60"/>
                </a:cubicBezTo>
                <a:cubicBezTo>
                  <a:pt x="168" y="45"/>
                  <a:pt x="168" y="45"/>
                  <a:pt x="168" y="45"/>
                </a:cubicBezTo>
                <a:moveTo>
                  <a:pt x="119" y="22"/>
                </a:moveTo>
                <a:cubicBezTo>
                  <a:pt x="106" y="17"/>
                  <a:pt x="99" y="25"/>
                  <a:pt x="91" y="25"/>
                </a:cubicBezTo>
                <a:cubicBezTo>
                  <a:pt x="88" y="25"/>
                  <a:pt x="85" y="25"/>
                  <a:pt x="83" y="25"/>
                </a:cubicBezTo>
                <a:cubicBezTo>
                  <a:pt x="83" y="25"/>
                  <a:pt x="83" y="25"/>
                  <a:pt x="83" y="25"/>
                </a:cubicBezTo>
                <a:cubicBezTo>
                  <a:pt x="82" y="25"/>
                  <a:pt x="81" y="25"/>
                  <a:pt x="81" y="25"/>
                </a:cubicBezTo>
                <a:cubicBezTo>
                  <a:pt x="58" y="37"/>
                  <a:pt x="58" y="37"/>
                  <a:pt x="58" y="37"/>
                </a:cubicBezTo>
                <a:cubicBezTo>
                  <a:pt x="48" y="43"/>
                  <a:pt x="58" y="50"/>
                  <a:pt x="61" y="50"/>
                </a:cubicBezTo>
                <a:cubicBezTo>
                  <a:pt x="65" y="49"/>
                  <a:pt x="74" y="45"/>
                  <a:pt x="80" y="43"/>
                </a:cubicBezTo>
                <a:cubicBezTo>
                  <a:pt x="84" y="41"/>
                  <a:pt x="88" y="42"/>
                  <a:pt x="91" y="44"/>
                </a:cubicBezTo>
                <a:cubicBezTo>
                  <a:pt x="101" y="52"/>
                  <a:pt x="122" y="67"/>
                  <a:pt x="124" y="69"/>
                </a:cubicBezTo>
                <a:moveTo>
                  <a:pt x="139" y="55"/>
                </a:moveTo>
                <a:cubicBezTo>
                  <a:pt x="137" y="56"/>
                  <a:pt x="132" y="58"/>
                  <a:pt x="131" y="60"/>
                </a:cubicBezTo>
                <a:cubicBezTo>
                  <a:pt x="130" y="60"/>
                  <a:pt x="130" y="61"/>
                  <a:pt x="129" y="63"/>
                </a:cubicBezTo>
                <a:cubicBezTo>
                  <a:pt x="127" y="65"/>
                  <a:pt x="125" y="68"/>
                  <a:pt x="124" y="69"/>
                </a:cubicBezTo>
                <a:moveTo>
                  <a:pt x="43" y="68"/>
                </a:moveTo>
                <a:cubicBezTo>
                  <a:pt x="43" y="68"/>
                  <a:pt x="43" y="68"/>
                  <a:pt x="43" y="68"/>
                </a:cubicBezTo>
                <a:moveTo>
                  <a:pt x="0" y="43"/>
                </a:moveTo>
                <a:cubicBezTo>
                  <a:pt x="25" y="63"/>
                  <a:pt x="25" y="63"/>
                  <a:pt x="25" y="63"/>
                </a:cubicBezTo>
                <a:cubicBezTo>
                  <a:pt x="59" y="20"/>
                  <a:pt x="59" y="20"/>
                  <a:pt x="59" y="20"/>
                </a:cubicBezTo>
                <a:cubicBezTo>
                  <a:pt x="35" y="0"/>
                  <a:pt x="35" y="0"/>
                  <a:pt x="35" y="0"/>
                </a:cubicBezTo>
                <a:moveTo>
                  <a:pt x="27" y="60"/>
                </a:moveTo>
                <a:cubicBezTo>
                  <a:pt x="34" y="65"/>
                  <a:pt x="41" y="69"/>
                  <a:pt x="41" y="69"/>
                </a:cubicBezTo>
                <a:moveTo>
                  <a:pt x="72" y="30"/>
                </a:moveTo>
                <a:cubicBezTo>
                  <a:pt x="69" y="28"/>
                  <a:pt x="62" y="25"/>
                  <a:pt x="56" y="23"/>
                </a:cubicBezTo>
              </a:path>
            </a:pathLst>
          </a:custGeom>
          <a:noFill/>
          <a:ln w="1587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3" name="Imagem 52">
            <a:extLst>
              <a:ext uri="{FF2B5EF4-FFF2-40B4-BE49-F238E27FC236}">
                <a16:creationId xmlns:a16="http://schemas.microsoft.com/office/drawing/2014/main" id="{BA961FA7-A1C4-4268-BDF1-F19B4C925753}"/>
              </a:ext>
            </a:extLst>
          </p:cNvPr>
          <p:cNvPicPr>
            <a:picLocks noChangeAspect="1"/>
          </p:cNvPicPr>
          <p:nvPr/>
        </p:nvPicPr>
        <p:blipFill rotWithShape="1">
          <a:blip r:embed="rId2">
            <a:extLst>
              <a:ext uri="{28A0092B-C50C-407E-A947-70E740481C1C}">
                <a14:useLocalDpi xmlns:a14="http://schemas.microsoft.com/office/drawing/2010/main" val="0"/>
              </a:ext>
            </a:extLst>
          </a:blip>
          <a:srcRect l="4179" t="5650" r="77988" b="30667"/>
          <a:stretch/>
        </p:blipFill>
        <p:spPr>
          <a:xfrm>
            <a:off x="1853125" y="2498140"/>
            <a:ext cx="717864" cy="672908"/>
          </a:xfrm>
          <a:prstGeom prst="rect">
            <a:avLst/>
          </a:prstGeom>
        </p:spPr>
      </p:pic>
      <p:pic>
        <p:nvPicPr>
          <p:cNvPr id="54" name="Gráfico 53">
            <a:extLst>
              <a:ext uri="{FF2B5EF4-FFF2-40B4-BE49-F238E27FC236}">
                <a16:creationId xmlns:a16="http://schemas.microsoft.com/office/drawing/2014/main" id="{FD440329-7CD8-4F7C-A779-166A61F75EF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552" r="35362"/>
          <a:stretch/>
        </p:blipFill>
        <p:spPr>
          <a:xfrm>
            <a:off x="3712459" y="2455790"/>
            <a:ext cx="829673" cy="828178"/>
          </a:xfrm>
          <a:prstGeom prst="rect">
            <a:avLst/>
          </a:prstGeom>
        </p:spPr>
      </p:pic>
      <p:pic>
        <p:nvPicPr>
          <p:cNvPr id="55" name="Imagem 54">
            <a:extLst>
              <a:ext uri="{FF2B5EF4-FFF2-40B4-BE49-F238E27FC236}">
                <a16:creationId xmlns:a16="http://schemas.microsoft.com/office/drawing/2014/main" id="{E6449F78-7978-44D2-B8A2-F98741D6E0AC}"/>
              </a:ext>
            </a:extLst>
          </p:cNvPr>
          <p:cNvPicPr>
            <a:picLocks noChangeAspect="1"/>
          </p:cNvPicPr>
          <p:nvPr/>
        </p:nvPicPr>
        <p:blipFill rotWithShape="1">
          <a:blip r:embed="rId5">
            <a:extLst>
              <a:ext uri="{28A0092B-C50C-407E-A947-70E740481C1C}">
                <a14:useLocalDpi xmlns:a14="http://schemas.microsoft.com/office/drawing/2010/main" val="0"/>
              </a:ext>
            </a:extLst>
          </a:blip>
          <a:srcRect t="31363" r="65024" b="32145"/>
          <a:stretch/>
        </p:blipFill>
        <p:spPr>
          <a:xfrm>
            <a:off x="7711024" y="2472018"/>
            <a:ext cx="643267" cy="671127"/>
          </a:xfrm>
          <a:prstGeom prst="rect">
            <a:avLst/>
          </a:prstGeom>
        </p:spPr>
      </p:pic>
      <p:pic>
        <p:nvPicPr>
          <p:cNvPr id="56" name="Imagem 55">
            <a:extLst>
              <a:ext uri="{FF2B5EF4-FFF2-40B4-BE49-F238E27FC236}">
                <a16:creationId xmlns:a16="http://schemas.microsoft.com/office/drawing/2014/main" id="{F7956709-0E36-475A-8848-42830D8C5E23}"/>
              </a:ext>
            </a:extLst>
          </p:cNvPr>
          <p:cNvPicPr>
            <a:picLocks noChangeAspect="1"/>
          </p:cNvPicPr>
          <p:nvPr/>
        </p:nvPicPr>
        <p:blipFill rotWithShape="1">
          <a:blip r:embed="rId6">
            <a:extLst>
              <a:ext uri="{28A0092B-C50C-407E-A947-70E740481C1C}">
                <a14:useLocalDpi xmlns:a14="http://schemas.microsoft.com/office/drawing/2010/main" val="0"/>
              </a:ext>
            </a:extLst>
          </a:blip>
          <a:srcRect l="4046" t="23733" r="48284" b="28000"/>
          <a:stretch/>
        </p:blipFill>
        <p:spPr>
          <a:xfrm>
            <a:off x="5727088" y="2559704"/>
            <a:ext cx="756842" cy="539665"/>
          </a:xfrm>
          <a:prstGeom prst="rect">
            <a:avLst/>
          </a:prstGeom>
        </p:spPr>
      </p:pic>
      <p:pic>
        <p:nvPicPr>
          <p:cNvPr id="57" name="Imagem 56">
            <a:extLst>
              <a:ext uri="{FF2B5EF4-FFF2-40B4-BE49-F238E27FC236}">
                <a16:creationId xmlns:a16="http://schemas.microsoft.com/office/drawing/2014/main" id="{4D909E51-E7AC-4138-B73A-B66C1D9A7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1661" y="2189622"/>
            <a:ext cx="789964" cy="789964"/>
          </a:xfrm>
          <a:prstGeom prst="rect">
            <a:avLst/>
          </a:prstGeom>
        </p:spPr>
      </p:pic>
      <p:sp>
        <p:nvSpPr>
          <p:cNvPr id="58" name="Fluxograma: Conector 57">
            <a:extLst>
              <a:ext uri="{FF2B5EF4-FFF2-40B4-BE49-F238E27FC236}">
                <a16:creationId xmlns:a16="http://schemas.microsoft.com/office/drawing/2014/main" id="{57DCC32E-06DE-4575-B697-900A5014A75E}"/>
              </a:ext>
            </a:extLst>
          </p:cNvPr>
          <p:cNvSpPr/>
          <p:nvPr/>
        </p:nvSpPr>
        <p:spPr>
          <a:xfrm>
            <a:off x="1719263" y="1245303"/>
            <a:ext cx="822325" cy="763587"/>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1º</a:t>
            </a:r>
          </a:p>
        </p:txBody>
      </p:sp>
      <p:sp>
        <p:nvSpPr>
          <p:cNvPr id="59" name="Fluxograma: Conector 58">
            <a:extLst>
              <a:ext uri="{FF2B5EF4-FFF2-40B4-BE49-F238E27FC236}">
                <a16:creationId xmlns:a16="http://schemas.microsoft.com/office/drawing/2014/main" id="{DBDACDE2-330C-4399-AAEA-256577BF4078}"/>
              </a:ext>
            </a:extLst>
          </p:cNvPr>
          <p:cNvSpPr/>
          <p:nvPr/>
        </p:nvSpPr>
        <p:spPr>
          <a:xfrm>
            <a:off x="3712459" y="1207715"/>
            <a:ext cx="822325" cy="763587"/>
          </a:xfrm>
          <a:prstGeom prst="flowChartConnector">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rPr>
              <a:t>2º</a:t>
            </a:r>
          </a:p>
        </p:txBody>
      </p:sp>
      <p:sp>
        <p:nvSpPr>
          <p:cNvPr id="60" name="Fluxograma: Conector 59">
            <a:extLst>
              <a:ext uri="{FF2B5EF4-FFF2-40B4-BE49-F238E27FC236}">
                <a16:creationId xmlns:a16="http://schemas.microsoft.com/office/drawing/2014/main" id="{0C0A016A-8DEC-45AD-882A-EB242546CDEA}"/>
              </a:ext>
            </a:extLst>
          </p:cNvPr>
          <p:cNvSpPr/>
          <p:nvPr/>
        </p:nvSpPr>
        <p:spPr>
          <a:xfrm>
            <a:off x="5661605" y="1199455"/>
            <a:ext cx="822325" cy="763587"/>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3º</a:t>
            </a:r>
          </a:p>
        </p:txBody>
      </p:sp>
      <p:sp>
        <p:nvSpPr>
          <p:cNvPr id="61" name="Fluxograma: Conector 60">
            <a:extLst>
              <a:ext uri="{FF2B5EF4-FFF2-40B4-BE49-F238E27FC236}">
                <a16:creationId xmlns:a16="http://schemas.microsoft.com/office/drawing/2014/main" id="{8A8507B3-BF5E-4905-B6F6-A618C3051253}"/>
              </a:ext>
            </a:extLst>
          </p:cNvPr>
          <p:cNvSpPr/>
          <p:nvPr/>
        </p:nvSpPr>
        <p:spPr>
          <a:xfrm>
            <a:off x="7591425" y="1197257"/>
            <a:ext cx="822325" cy="76358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rPr>
              <a:t>4º</a:t>
            </a:r>
          </a:p>
        </p:txBody>
      </p:sp>
      <p:sp>
        <p:nvSpPr>
          <p:cNvPr id="62" name="Fluxograma: Conector 61">
            <a:extLst>
              <a:ext uri="{FF2B5EF4-FFF2-40B4-BE49-F238E27FC236}">
                <a16:creationId xmlns:a16="http://schemas.microsoft.com/office/drawing/2014/main" id="{74436854-78D5-4173-B9DD-01BA2AD9F631}"/>
              </a:ext>
            </a:extLst>
          </p:cNvPr>
          <p:cNvSpPr/>
          <p:nvPr/>
        </p:nvSpPr>
        <p:spPr>
          <a:xfrm>
            <a:off x="9578815" y="1215946"/>
            <a:ext cx="822325" cy="763587"/>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rPr>
              <a:t>5º</a:t>
            </a:r>
          </a:p>
        </p:txBody>
      </p:sp>
    </p:spTree>
    <p:extLst>
      <p:ext uri="{BB962C8B-B14F-4D97-AF65-F5344CB8AC3E}">
        <p14:creationId xmlns:p14="http://schemas.microsoft.com/office/powerpoint/2010/main" val="68680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22" presetClass="entr" presetSubtype="8" fill="hold" grpId="0" nodeType="withEffect">
                                      <p:stCondLst>
                                        <p:cond delay="10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1000"/>
                                            <p:tgtEl>
                                              <p:spTgt spid="39"/>
                                            </p:tgtEl>
                                          </p:cBhvr>
                                        </p:animEffect>
                                      </p:childTnLst>
                                    </p:cTn>
                                  </p:par>
                                  <p:par>
                                    <p:cTn id="13" presetID="5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22" presetClass="entr" presetSubtype="8" fill="hold" grpId="0" nodeType="withEffect">
                                      <p:stCondLst>
                                        <p:cond delay="30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par>
                                    <p:cTn id="21" presetID="53" presetClass="entr" presetSubtype="16" fill="hold" nodeType="withEffect">
                                      <p:stCondLst>
                                        <p:cond delay="4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Effect transition="in" filter="fade">
                                          <p:cBhvr>
                                            <p:cTn id="25" dur="1000"/>
                                            <p:tgtEl>
                                              <p:spTgt spid="10"/>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1000"/>
                                            <p:tgtEl>
                                              <p:spTgt spid="41"/>
                                            </p:tgtEl>
                                          </p:cBhvr>
                                        </p:animEffect>
                                      </p:childTnLst>
                                    </p:cTn>
                                  </p:par>
                                  <p:par>
                                    <p:cTn id="29" presetID="53" presetClass="entr" presetSubtype="16" fill="hold" nodeType="withEffect">
                                      <p:stCondLst>
                                        <p:cond delay="6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Effect transition="in" filter="fade">
                                          <p:cBhvr>
                                            <p:cTn id="33" dur="1000"/>
                                            <p:tgtEl>
                                              <p:spTgt spid="13"/>
                                            </p:tgtEl>
                                          </p:cBhvr>
                                        </p:animEffect>
                                      </p:childTnLst>
                                    </p:cTn>
                                  </p:par>
                                  <p:par>
                                    <p:cTn id="34" presetID="22" presetClass="entr" presetSubtype="8" fill="hold" grpId="0" nodeType="withEffect">
                                      <p:stCondLst>
                                        <p:cond delay="70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1000"/>
                                            <p:tgtEl>
                                              <p:spTgt spid="42"/>
                                            </p:tgtEl>
                                          </p:cBhvr>
                                        </p:animEffect>
                                      </p:childTnLst>
                                    </p:cTn>
                                  </p:par>
                                  <p:par>
                                    <p:cTn id="37" presetID="53" presetClass="entr" presetSubtype="16"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Effect transition="in" filter="fade">
                                          <p:cBhvr>
                                            <p:cTn id="41" dur="1000"/>
                                            <p:tgtEl>
                                              <p:spTgt spid="16"/>
                                            </p:tgtEl>
                                          </p:cBhvr>
                                        </p:animEffect>
                                      </p:childTnLst>
                                    </p:cTn>
                                  </p:par>
                                  <p:par>
                                    <p:cTn id="42" presetID="2" presetClass="entr" presetSubtype="1" fill="hold" nodeType="withEffect" p14:presetBounceEnd="67000">
                                      <p:stCondLst>
                                        <p:cond delay="200"/>
                                      </p:stCondLst>
                                      <p:childTnLst>
                                        <p:set>
                                          <p:cBhvr>
                                            <p:cTn id="43" dur="1" fill="hold">
                                              <p:stCondLst>
                                                <p:cond delay="0"/>
                                              </p:stCondLst>
                                            </p:cTn>
                                            <p:tgtEl>
                                              <p:spTgt spid="19"/>
                                            </p:tgtEl>
                                            <p:attrNameLst>
                                              <p:attrName>style.visibility</p:attrName>
                                            </p:attrNameLst>
                                          </p:cBhvr>
                                          <p:to>
                                            <p:strVal val="visible"/>
                                          </p:to>
                                        </p:set>
                                        <p:anim calcmode="lin" valueType="num" p14:bounceEnd="67000">
                                          <p:cBhvr additive="base">
                                            <p:cTn id="44" dur="1000" fill="hold"/>
                                            <p:tgtEl>
                                              <p:spTgt spid="19"/>
                                            </p:tgtEl>
                                            <p:attrNameLst>
                                              <p:attrName>ppt_x</p:attrName>
                                            </p:attrNameLst>
                                          </p:cBhvr>
                                          <p:tavLst>
                                            <p:tav tm="0">
                                              <p:val>
                                                <p:strVal val="#ppt_x"/>
                                              </p:val>
                                            </p:tav>
                                            <p:tav tm="100000">
                                              <p:val>
                                                <p:strVal val="#ppt_x"/>
                                              </p:val>
                                            </p:tav>
                                          </p:tavLst>
                                        </p:anim>
                                        <p:anim calcmode="lin" valueType="num" p14:bounceEnd="67000">
                                          <p:cBhvr additive="base">
                                            <p:cTn id="45" dur="1000" fill="hold"/>
                                            <p:tgtEl>
                                              <p:spTgt spid="19"/>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67000">
                                      <p:stCondLst>
                                        <p:cond delay="400"/>
                                      </p:stCondLst>
                                      <p:childTnLst>
                                        <p:set>
                                          <p:cBhvr>
                                            <p:cTn id="47" dur="1" fill="hold">
                                              <p:stCondLst>
                                                <p:cond delay="0"/>
                                              </p:stCondLst>
                                            </p:cTn>
                                            <p:tgtEl>
                                              <p:spTgt spid="22"/>
                                            </p:tgtEl>
                                            <p:attrNameLst>
                                              <p:attrName>style.visibility</p:attrName>
                                            </p:attrNameLst>
                                          </p:cBhvr>
                                          <p:to>
                                            <p:strVal val="visible"/>
                                          </p:to>
                                        </p:set>
                                        <p:anim calcmode="lin" valueType="num" p14:bounceEnd="67000">
                                          <p:cBhvr additive="base">
                                            <p:cTn id="48" dur="1000" fill="hold"/>
                                            <p:tgtEl>
                                              <p:spTgt spid="22"/>
                                            </p:tgtEl>
                                            <p:attrNameLst>
                                              <p:attrName>ppt_x</p:attrName>
                                            </p:attrNameLst>
                                          </p:cBhvr>
                                          <p:tavLst>
                                            <p:tav tm="0">
                                              <p:val>
                                                <p:strVal val="#ppt_x"/>
                                              </p:val>
                                            </p:tav>
                                            <p:tav tm="100000">
                                              <p:val>
                                                <p:strVal val="#ppt_x"/>
                                              </p:val>
                                            </p:tav>
                                          </p:tavLst>
                                        </p:anim>
                                        <p:anim calcmode="lin" valueType="num" p14:bounceEnd="67000">
                                          <p:cBhvr additive="base">
                                            <p:cTn id="49" dur="1000" fill="hold"/>
                                            <p:tgtEl>
                                              <p:spTgt spid="22"/>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14:presetBounceEnd="67000">
                                      <p:stCondLst>
                                        <p:cond delay="600"/>
                                      </p:stCondLst>
                                      <p:childTnLst>
                                        <p:set>
                                          <p:cBhvr>
                                            <p:cTn id="51" dur="1" fill="hold">
                                              <p:stCondLst>
                                                <p:cond delay="0"/>
                                              </p:stCondLst>
                                            </p:cTn>
                                            <p:tgtEl>
                                              <p:spTgt spid="25"/>
                                            </p:tgtEl>
                                            <p:attrNameLst>
                                              <p:attrName>style.visibility</p:attrName>
                                            </p:attrNameLst>
                                          </p:cBhvr>
                                          <p:to>
                                            <p:strVal val="visible"/>
                                          </p:to>
                                        </p:set>
                                        <p:anim calcmode="lin" valueType="num" p14:bounceEnd="67000">
                                          <p:cBhvr additive="base">
                                            <p:cTn id="52" dur="1000" fill="hold"/>
                                            <p:tgtEl>
                                              <p:spTgt spid="25"/>
                                            </p:tgtEl>
                                            <p:attrNameLst>
                                              <p:attrName>ppt_x</p:attrName>
                                            </p:attrNameLst>
                                          </p:cBhvr>
                                          <p:tavLst>
                                            <p:tav tm="0">
                                              <p:val>
                                                <p:strVal val="#ppt_x"/>
                                              </p:val>
                                            </p:tav>
                                            <p:tav tm="100000">
                                              <p:val>
                                                <p:strVal val="#ppt_x"/>
                                              </p:val>
                                            </p:tav>
                                          </p:tavLst>
                                        </p:anim>
                                        <p:anim calcmode="lin" valueType="num" p14:bounceEnd="67000">
                                          <p:cBhvr additive="base">
                                            <p:cTn id="53" dur="1000" fill="hold"/>
                                            <p:tgtEl>
                                              <p:spTgt spid="25"/>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14:presetBounceEnd="67000">
                                      <p:stCondLst>
                                        <p:cond delay="800"/>
                                      </p:stCondLst>
                                      <p:childTnLst>
                                        <p:set>
                                          <p:cBhvr>
                                            <p:cTn id="55" dur="1" fill="hold">
                                              <p:stCondLst>
                                                <p:cond delay="0"/>
                                              </p:stCondLst>
                                            </p:cTn>
                                            <p:tgtEl>
                                              <p:spTgt spid="28"/>
                                            </p:tgtEl>
                                            <p:attrNameLst>
                                              <p:attrName>style.visibility</p:attrName>
                                            </p:attrNameLst>
                                          </p:cBhvr>
                                          <p:to>
                                            <p:strVal val="visible"/>
                                          </p:to>
                                        </p:set>
                                        <p:anim calcmode="lin" valueType="num" p14:bounceEnd="67000">
                                          <p:cBhvr additive="base">
                                            <p:cTn id="56" dur="1000" fill="hold"/>
                                            <p:tgtEl>
                                              <p:spTgt spid="28"/>
                                            </p:tgtEl>
                                            <p:attrNameLst>
                                              <p:attrName>ppt_x</p:attrName>
                                            </p:attrNameLst>
                                          </p:cBhvr>
                                          <p:tavLst>
                                            <p:tav tm="0">
                                              <p:val>
                                                <p:strVal val="#ppt_x"/>
                                              </p:val>
                                            </p:tav>
                                            <p:tav tm="100000">
                                              <p:val>
                                                <p:strVal val="#ppt_x"/>
                                              </p:val>
                                            </p:tav>
                                          </p:tavLst>
                                        </p:anim>
                                        <p:anim calcmode="lin" valueType="num" p14:bounceEnd="67000">
                                          <p:cBhvr additive="base">
                                            <p:cTn id="57" dur="1000" fill="hold"/>
                                            <p:tgtEl>
                                              <p:spTgt spid="28"/>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14:presetBounceEnd="67000">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14:bounceEnd="67000">
                                          <p:cBhvr additive="base">
                                            <p:cTn id="60" dur="1000" fill="hold"/>
                                            <p:tgtEl>
                                              <p:spTgt spid="31"/>
                                            </p:tgtEl>
                                            <p:attrNameLst>
                                              <p:attrName>ppt_x</p:attrName>
                                            </p:attrNameLst>
                                          </p:cBhvr>
                                          <p:tavLst>
                                            <p:tav tm="0">
                                              <p:val>
                                                <p:strVal val="#ppt_x"/>
                                              </p:val>
                                            </p:tav>
                                            <p:tav tm="100000">
                                              <p:val>
                                                <p:strVal val="#ppt_x"/>
                                              </p:val>
                                            </p:tav>
                                          </p:tavLst>
                                        </p:anim>
                                        <p:anim calcmode="lin" valueType="num" p14:bounceEnd="67000">
                                          <p:cBhvr additive="base">
                                            <p:cTn id="61" dur="1000" fill="hold"/>
                                            <p:tgtEl>
                                              <p:spTgt spid="31"/>
                                            </p:tgtEl>
                                            <p:attrNameLst>
                                              <p:attrName>ppt_y</p:attrName>
                                            </p:attrNameLst>
                                          </p:cBhvr>
                                          <p:tavLst>
                                            <p:tav tm="0">
                                              <p:val>
                                                <p:strVal val="0-#ppt_h/2"/>
                                              </p:val>
                                            </p:tav>
                                            <p:tav tm="100000">
                                              <p:val>
                                                <p:strVal val="#ppt_y"/>
                                              </p:val>
                                            </p:tav>
                                          </p:tavLst>
                                        </p:anim>
                                      </p:childTnLst>
                                    </p:cTn>
                                  </p:par>
                                  <p:par>
                                    <p:cTn id="62" presetID="22" presetClass="entr" presetSubtype="1" fill="hold" grpId="0" nodeType="withEffect">
                                      <p:stCondLst>
                                        <p:cond delay="20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1000"/>
                                            <p:tgtEl>
                                              <p:spTgt spid="34"/>
                                            </p:tgtEl>
                                          </p:cBhvr>
                                        </p:animEffect>
                                      </p:childTnLst>
                                    </p:cTn>
                                  </p:par>
                                  <p:par>
                                    <p:cTn id="65" presetID="22" presetClass="entr" presetSubtype="1" fill="hold" grpId="0" nodeType="withEffect">
                                      <p:stCondLst>
                                        <p:cond delay="40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1000"/>
                                            <p:tgtEl>
                                              <p:spTgt spid="35"/>
                                            </p:tgtEl>
                                          </p:cBhvr>
                                        </p:animEffect>
                                      </p:childTnLst>
                                    </p:cTn>
                                  </p:par>
                                  <p:par>
                                    <p:cTn id="68" presetID="22" presetClass="entr" presetSubtype="1" fill="hold" grpId="0" nodeType="withEffect">
                                      <p:stCondLst>
                                        <p:cond delay="60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1000"/>
                                            <p:tgtEl>
                                              <p:spTgt spid="36"/>
                                            </p:tgtEl>
                                          </p:cBhvr>
                                        </p:animEffect>
                                      </p:childTnLst>
                                    </p:cTn>
                                  </p:par>
                                  <p:par>
                                    <p:cTn id="71" presetID="22" presetClass="entr" presetSubtype="1" fill="hold" grpId="0" nodeType="withEffect">
                                      <p:stCondLst>
                                        <p:cond delay="80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1000"/>
                                            <p:tgtEl>
                                              <p:spTgt spid="37"/>
                                            </p:tgtEl>
                                          </p:cBhvr>
                                        </p:animEffect>
                                      </p:childTnLst>
                                    </p:cTn>
                                  </p:par>
                                  <p:par>
                                    <p:cTn id="74" presetID="22" presetClass="entr" presetSubtype="1" fill="hold" grpId="0" nodeType="withEffect">
                                      <p:stCondLst>
                                        <p:cond delay="1000"/>
                                      </p:stCondLst>
                                      <p:childTnLst>
                                        <p:set>
                                          <p:cBhvr>
                                            <p:cTn id="75" dur="1" fill="hold">
                                              <p:stCondLst>
                                                <p:cond delay="0"/>
                                              </p:stCondLst>
                                            </p:cTn>
                                            <p:tgtEl>
                                              <p:spTgt spid="38"/>
                                            </p:tgtEl>
                                            <p:attrNameLst>
                                              <p:attrName>style.visibility</p:attrName>
                                            </p:attrNameLst>
                                          </p:cBhvr>
                                          <p:to>
                                            <p:strVal val="visible"/>
                                          </p:to>
                                        </p:set>
                                        <p:animEffect transition="in" filter="wipe(up)">
                                          <p:cBhvr>
                                            <p:cTn id="76" dur="1000"/>
                                            <p:tgtEl>
                                              <p:spTgt spid="38"/>
                                            </p:tgtEl>
                                          </p:cBhvr>
                                        </p:animEffect>
                                      </p:childTnLst>
                                    </p:cTn>
                                  </p:par>
                                  <p:par>
                                    <p:cTn id="77" presetID="2" presetClass="entr" presetSubtype="4" fill="hold" grpId="0" nodeType="withEffect" p14:presetBounceEnd="67000">
                                      <p:stCondLst>
                                        <p:cond delay="1750"/>
                                      </p:stCondLst>
                                      <p:childTnLst>
                                        <p:set>
                                          <p:cBhvr>
                                            <p:cTn id="78" dur="1" fill="hold">
                                              <p:stCondLst>
                                                <p:cond delay="0"/>
                                              </p:stCondLst>
                                            </p:cTn>
                                            <p:tgtEl>
                                              <p:spTgt spid="43"/>
                                            </p:tgtEl>
                                            <p:attrNameLst>
                                              <p:attrName>style.visibility</p:attrName>
                                            </p:attrNameLst>
                                          </p:cBhvr>
                                          <p:to>
                                            <p:strVal val="visible"/>
                                          </p:to>
                                        </p:set>
                                        <p:anim calcmode="lin" valueType="num" p14:bounceEnd="67000">
                                          <p:cBhvr additive="base">
                                            <p:cTn id="79" dur="1000" fill="hold"/>
                                            <p:tgtEl>
                                              <p:spTgt spid="43"/>
                                            </p:tgtEl>
                                            <p:attrNameLst>
                                              <p:attrName>ppt_x</p:attrName>
                                            </p:attrNameLst>
                                          </p:cBhvr>
                                          <p:tavLst>
                                            <p:tav tm="0">
                                              <p:val>
                                                <p:strVal val="#ppt_x"/>
                                              </p:val>
                                            </p:tav>
                                            <p:tav tm="100000">
                                              <p:val>
                                                <p:strVal val="#ppt_x"/>
                                              </p:val>
                                            </p:tav>
                                          </p:tavLst>
                                        </p:anim>
                                        <p:anim calcmode="lin" valueType="num" p14:bounceEnd="67000">
                                          <p:cBhvr additive="base">
                                            <p:cTn id="80" dur="10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14:presetBounceEnd="67000">
                                      <p:stCondLst>
                                        <p:cond delay="1750"/>
                                      </p:stCondLst>
                                      <p:childTnLst>
                                        <p:set>
                                          <p:cBhvr>
                                            <p:cTn id="82" dur="1" fill="hold">
                                              <p:stCondLst>
                                                <p:cond delay="0"/>
                                              </p:stCondLst>
                                            </p:cTn>
                                            <p:tgtEl>
                                              <p:spTgt spid="44"/>
                                            </p:tgtEl>
                                            <p:attrNameLst>
                                              <p:attrName>style.visibility</p:attrName>
                                            </p:attrNameLst>
                                          </p:cBhvr>
                                          <p:to>
                                            <p:strVal val="visible"/>
                                          </p:to>
                                        </p:set>
                                        <p:anim calcmode="lin" valueType="num" p14:bounceEnd="67000">
                                          <p:cBhvr additive="base">
                                            <p:cTn id="83" dur="1000" fill="hold"/>
                                            <p:tgtEl>
                                              <p:spTgt spid="44"/>
                                            </p:tgtEl>
                                            <p:attrNameLst>
                                              <p:attrName>ppt_x</p:attrName>
                                            </p:attrNameLst>
                                          </p:cBhvr>
                                          <p:tavLst>
                                            <p:tav tm="0">
                                              <p:val>
                                                <p:strVal val="#ppt_x"/>
                                              </p:val>
                                            </p:tav>
                                            <p:tav tm="100000">
                                              <p:val>
                                                <p:strVal val="#ppt_x"/>
                                              </p:val>
                                            </p:tav>
                                          </p:tavLst>
                                        </p:anim>
                                        <p:anim calcmode="lin" valueType="num" p14:bounceEnd="67000">
                                          <p:cBhvr additive="base">
                                            <p:cTn id="84" dur="10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14:presetBounceEnd="67000">
                                      <p:stCondLst>
                                        <p:cond delay="1750"/>
                                      </p:stCondLst>
                                      <p:childTnLst>
                                        <p:set>
                                          <p:cBhvr>
                                            <p:cTn id="86" dur="1" fill="hold">
                                              <p:stCondLst>
                                                <p:cond delay="0"/>
                                              </p:stCondLst>
                                            </p:cTn>
                                            <p:tgtEl>
                                              <p:spTgt spid="45"/>
                                            </p:tgtEl>
                                            <p:attrNameLst>
                                              <p:attrName>style.visibility</p:attrName>
                                            </p:attrNameLst>
                                          </p:cBhvr>
                                          <p:to>
                                            <p:strVal val="visible"/>
                                          </p:to>
                                        </p:set>
                                        <p:anim calcmode="lin" valueType="num" p14:bounceEnd="67000">
                                          <p:cBhvr additive="base">
                                            <p:cTn id="87" dur="1000" fill="hold"/>
                                            <p:tgtEl>
                                              <p:spTgt spid="45"/>
                                            </p:tgtEl>
                                            <p:attrNameLst>
                                              <p:attrName>ppt_x</p:attrName>
                                            </p:attrNameLst>
                                          </p:cBhvr>
                                          <p:tavLst>
                                            <p:tav tm="0">
                                              <p:val>
                                                <p:strVal val="#ppt_x"/>
                                              </p:val>
                                            </p:tav>
                                            <p:tav tm="100000">
                                              <p:val>
                                                <p:strVal val="#ppt_x"/>
                                              </p:val>
                                            </p:tav>
                                          </p:tavLst>
                                        </p:anim>
                                        <p:anim calcmode="lin" valueType="num" p14:bounceEnd="67000">
                                          <p:cBhvr additive="base">
                                            <p:cTn id="88" dur="10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14:presetBounceEnd="67000">
                                      <p:stCondLst>
                                        <p:cond delay="1750"/>
                                      </p:stCondLst>
                                      <p:childTnLst>
                                        <p:set>
                                          <p:cBhvr>
                                            <p:cTn id="90" dur="1" fill="hold">
                                              <p:stCondLst>
                                                <p:cond delay="0"/>
                                              </p:stCondLst>
                                            </p:cTn>
                                            <p:tgtEl>
                                              <p:spTgt spid="46"/>
                                            </p:tgtEl>
                                            <p:attrNameLst>
                                              <p:attrName>style.visibility</p:attrName>
                                            </p:attrNameLst>
                                          </p:cBhvr>
                                          <p:to>
                                            <p:strVal val="visible"/>
                                          </p:to>
                                        </p:set>
                                        <p:anim calcmode="lin" valueType="num" p14:bounceEnd="67000">
                                          <p:cBhvr additive="base">
                                            <p:cTn id="91" dur="1000" fill="hold"/>
                                            <p:tgtEl>
                                              <p:spTgt spid="46"/>
                                            </p:tgtEl>
                                            <p:attrNameLst>
                                              <p:attrName>ppt_x</p:attrName>
                                            </p:attrNameLst>
                                          </p:cBhvr>
                                          <p:tavLst>
                                            <p:tav tm="0">
                                              <p:val>
                                                <p:strVal val="#ppt_x"/>
                                              </p:val>
                                            </p:tav>
                                            <p:tav tm="100000">
                                              <p:val>
                                                <p:strVal val="#ppt_x"/>
                                              </p:val>
                                            </p:tav>
                                          </p:tavLst>
                                        </p:anim>
                                        <p:anim calcmode="lin" valueType="num" p14:bounceEnd="67000">
                                          <p:cBhvr additive="base">
                                            <p:cTn id="92" dur="10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14:presetBounceEnd="67000">
                                      <p:stCondLst>
                                        <p:cond delay="1750"/>
                                      </p:stCondLst>
                                      <p:childTnLst>
                                        <p:set>
                                          <p:cBhvr>
                                            <p:cTn id="94" dur="1" fill="hold">
                                              <p:stCondLst>
                                                <p:cond delay="0"/>
                                              </p:stCondLst>
                                            </p:cTn>
                                            <p:tgtEl>
                                              <p:spTgt spid="47"/>
                                            </p:tgtEl>
                                            <p:attrNameLst>
                                              <p:attrName>style.visibility</p:attrName>
                                            </p:attrNameLst>
                                          </p:cBhvr>
                                          <p:to>
                                            <p:strVal val="visible"/>
                                          </p:to>
                                        </p:set>
                                        <p:anim calcmode="lin" valueType="num" p14:bounceEnd="67000">
                                          <p:cBhvr additive="base">
                                            <p:cTn id="95" dur="1000" fill="hold"/>
                                            <p:tgtEl>
                                              <p:spTgt spid="47"/>
                                            </p:tgtEl>
                                            <p:attrNameLst>
                                              <p:attrName>ppt_x</p:attrName>
                                            </p:attrNameLst>
                                          </p:cBhvr>
                                          <p:tavLst>
                                            <p:tav tm="0">
                                              <p:val>
                                                <p:strVal val="#ppt_x"/>
                                              </p:val>
                                            </p:tav>
                                            <p:tav tm="100000">
                                              <p:val>
                                                <p:strVal val="#ppt_x"/>
                                              </p:val>
                                            </p:tav>
                                          </p:tavLst>
                                        </p:anim>
                                        <p:anim calcmode="lin" valueType="num" p14:bounceEnd="67000">
                                          <p:cBhvr additive="base">
                                            <p:cTn id="96" dur="10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14:presetBounceEnd="67000">
                                      <p:stCondLst>
                                        <p:cond delay="1750"/>
                                      </p:stCondLst>
                                      <p:childTnLst>
                                        <p:set>
                                          <p:cBhvr>
                                            <p:cTn id="98" dur="1" fill="hold">
                                              <p:stCondLst>
                                                <p:cond delay="0"/>
                                              </p:stCondLst>
                                            </p:cTn>
                                            <p:tgtEl>
                                              <p:spTgt spid="48"/>
                                            </p:tgtEl>
                                            <p:attrNameLst>
                                              <p:attrName>style.visibility</p:attrName>
                                            </p:attrNameLst>
                                          </p:cBhvr>
                                          <p:to>
                                            <p:strVal val="visible"/>
                                          </p:to>
                                        </p:set>
                                        <p:anim calcmode="lin" valueType="num" p14:bounceEnd="67000">
                                          <p:cBhvr additive="base">
                                            <p:cTn id="99" dur="1000" fill="hold"/>
                                            <p:tgtEl>
                                              <p:spTgt spid="48"/>
                                            </p:tgtEl>
                                            <p:attrNameLst>
                                              <p:attrName>ppt_x</p:attrName>
                                            </p:attrNameLst>
                                          </p:cBhvr>
                                          <p:tavLst>
                                            <p:tav tm="0">
                                              <p:val>
                                                <p:strVal val="#ppt_x"/>
                                              </p:val>
                                            </p:tav>
                                            <p:tav tm="100000">
                                              <p:val>
                                                <p:strVal val="#ppt_x"/>
                                              </p:val>
                                            </p:tav>
                                          </p:tavLst>
                                        </p:anim>
                                        <p:anim calcmode="lin" valueType="num" p14:bounceEnd="67000">
                                          <p:cBhvr additive="base">
                                            <p:cTn id="100" dur="1000" fill="hold"/>
                                            <p:tgtEl>
                                              <p:spTgt spid="4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14:presetBounceEnd="67000">
                                      <p:stCondLst>
                                        <p:cond delay="1750"/>
                                      </p:stCondLst>
                                      <p:childTnLst>
                                        <p:set>
                                          <p:cBhvr>
                                            <p:cTn id="102" dur="1" fill="hold">
                                              <p:stCondLst>
                                                <p:cond delay="0"/>
                                              </p:stCondLst>
                                            </p:cTn>
                                            <p:tgtEl>
                                              <p:spTgt spid="49"/>
                                            </p:tgtEl>
                                            <p:attrNameLst>
                                              <p:attrName>style.visibility</p:attrName>
                                            </p:attrNameLst>
                                          </p:cBhvr>
                                          <p:to>
                                            <p:strVal val="visible"/>
                                          </p:to>
                                        </p:set>
                                        <p:anim calcmode="lin" valueType="num" p14:bounceEnd="67000">
                                          <p:cBhvr additive="base">
                                            <p:cTn id="103" dur="1000" fill="hold"/>
                                            <p:tgtEl>
                                              <p:spTgt spid="49"/>
                                            </p:tgtEl>
                                            <p:attrNameLst>
                                              <p:attrName>ppt_x</p:attrName>
                                            </p:attrNameLst>
                                          </p:cBhvr>
                                          <p:tavLst>
                                            <p:tav tm="0">
                                              <p:val>
                                                <p:strVal val="#ppt_x"/>
                                              </p:val>
                                            </p:tav>
                                            <p:tav tm="100000">
                                              <p:val>
                                                <p:strVal val="#ppt_x"/>
                                              </p:val>
                                            </p:tav>
                                          </p:tavLst>
                                        </p:anim>
                                        <p:anim calcmode="lin" valueType="num" p14:bounceEnd="67000">
                                          <p:cBhvr additive="base">
                                            <p:cTn id="104" dur="10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14:presetBounceEnd="67000">
                                      <p:stCondLst>
                                        <p:cond delay="1750"/>
                                      </p:stCondLst>
                                      <p:childTnLst>
                                        <p:set>
                                          <p:cBhvr>
                                            <p:cTn id="106" dur="1" fill="hold">
                                              <p:stCondLst>
                                                <p:cond delay="0"/>
                                              </p:stCondLst>
                                            </p:cTn>
                                            <p:tgtEl>
                                              <p:spTgt spid="50"/>
                                            </p:tgtEl>
                                            <p:attrNameLst>
                                              <p:attrName>style.visibility</p:attrName>
                                            </p:attrNameLst>
                                          </p:cBhvr>
                                          <p:to>
                                            <p:strVal val="visible"/>
                                          </p:to>
                                        </p:set>
                                        <p:anim calcmode="lin" valueType="num" p14:bounceEnd="67000">
                                          <p:cBhvr additive="base">
                                            <p:cTn id="107" dur="1000" fill="hold"/>
                                            <p:tgtEl>
                                              <p:spTgt spid="50"/>
                                            </p:tgtEl>
                                            <p:attrNameLst>
                                              <p:attrName>ppt_x</p:attrName>
                                            </p:attrNameLst>
                                          </p:cBhvr>
                                          <p:tavLst>
                                            <p:tav tm="0">
                                              <p:val>
                                                <p:strVal val="#ppt_x"/>
                                              </p:val>
                                            </p:tav>
                                            <p:tav tm="100000">
                                              <p:val>
                                                <p:strVal val="#ppt_x"/>
                                              </p:val>
                                            </p:tav>
                                          </p:tavLst>
                                        </p:anim>
                                        <p:anim calcmode="lin" valueType="num" p14:bounceEnd="67000">
                                          <p:cBhvr additive="base">
                                            <p:cTn id="108" dur="1000" fill="hold"/>
                                            <p:tgtEl>
                                              <p:spTgt spid="5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14:presetBounceEnd="67000">
                                      <p:stCondLst>
                                        <p:cond delay="1750"/>
                                      </p:stCondLst>
                                      <p:childTnLst>
                                        <p:set>
                                          <p:cBhvr>
                                            <p:cTn id="110" dur="1" fill="hold">
                                              <p:stCondLst>
                                                <p:cond delay="0"/>
                                              </p:stCondLst>
                                            </p:cTn>
                                            <p:tgtEl>
                                              <p:spTgt spid="51"/>
                                            </p:tgtEl>
                                            <p:attrNameLst>
                                              <p:attrName>style.visibility</p:attrName>
                                            </p:attrNameLst>
                                          </p:cBhvr>
                                          <p:to>
                                            <p:strVal val="visible"/>
                                          </p:to>
                                        </p:set>
                                        <p:anim calcmode="lin" valueType="num" p14:bounceEnd="67000">
                                          <p:cBhvr additive="base">
                                            <p:cTn id="111" dur="1000" fill="hold"/>
                                            <p:tgtEl>
                                              <p:spTgt spid="51"/>
                                            </p:tgtEl>
                                            <p:attrNameLst>
                                              <p:attrName>ppt_x</p:attrName>
                                            </p:attrNameLst>
                                          </p:cBhvr>
                                          <p:tavLst>
                                            <p:tav tm="0">
                                              <p:val>
                                                <p:strVal val="#ppt_x"/>
                                              </p:val>
                                            </p:tav>
                                            <p:tav tm="100000">
                                              <p:val>
                                                <p:strVal val="#ppt_x"/>
                                              </p:val>
                                            </p:tav>
                                          </p:tavLst>
                                        </p:anim>
                                        <p:anim calcmode="lin" valueType="num" p14:bounceEnd="67000">
                                          <p:cBhvr additive="base">
                                            <p:cTn id="112" dur="1000" fill="hold"/>
                                            <p:tgtEl>
                                              <p:spTgt spid="51"/>
                                            </p:tgtEl>
                                            <p:attrNameLst>
                                              <p:attrName>ppt_y</p:attrName>
                                            </p:attrNameLst>
                                          </p:cBhvr>
                                          <p:tavLst>
                                            <p:tav tm="0">
                                              <p:val>
                                                <p:strVal val="1+#ppt_h/2"/>
                                              </p:val>
                                            </p:tav>
                                            <p:tav tm="100000">
                                              <p:val>
                                                <p:strVal val="#ppt_y"/>
                                              </p:val>
                                            </p:tav>
                                          </p:tavLst>
                                        </p:anim>
                                      </p:childTnLst>
                                    </p:cTn>
                                  </p:par>
                                  <p:par>
                                    <p:cTn id="113" presetID="53" presetClass="entr" presetSubtype="16" fill="hold" grpId="0" nodeType="withEffect">
                                      <p:stCondLst>
                                        <p:cond delay="1250"/>
                                      </p:stCondLst>
                                      <p:childTnLst>
                                        <p:set>
                                          <p:cBhvr>
                                            <p:cTn id="114" dur="1" fill="hold">
                                              <p:stCondLst>
                                                <p:cond delay="0"/>
                                              </p:stCondLst>
                                            </p:cTn>
                                            <p:tgtEl>
                                              <p:spTgt spid="52"/>
                                            </p:tgtEl>
                                            <p:attrNameLst>
                                              <p:attrName>style.visibility</p:attrName>
                                            </p:attrNameLst>
                                          </p:cBhvr>
                                          <p:to>
                                            <p:strVal val="visible"/>
                                          </p:to>
                                        </p:set>
                                        <p:anim calcmode="lin" valueType="num">
                                          <p:cBhvr>
                                            <p:cTn id="115" dur="1000" fill="hold"/>
                                            <p:tgtEl>
                                              <p:spTgt spid="52"/>
                                            </p:tgtEl>
                                            <p:attrNameLst>
                                              <p:attrName>ppt_w</p:attrName>
                                            </p:attrNameLst>
                                          </p:cBhvr>
                                          <p:tavLst>
                                            <p:tav tm="0">
                                              <p:val>
                                                <p:fltVal val="0"/>
                                              </p:val>
                                            </p:tav>
                                            <p:tav tm="100000">
                                              <p:val>
                                                <p:strVal val="#ppt_w"/>
                                              </p:val>
                                            </p:tav>
                                          </p:tavLst>
                                        </p:anim>
                                        <p:anim calcmode="lin" valueType="num">
                                          <p:cBhvr>
                                            <p:cTn id="116" dur="1000" fill="hold"/>
                                            <p:tgtEl>
                                              <p:spTgt spid="52"/>
                                            </p:tgtEl>
                                            <p:attrNameLst>
                                              <p:attrName>ppt_h</p:attrName>
                                            </p:attrNameLst>
                                          </p:cBhvr>
                                          <p:tavLst>
                                            <p:tav tm="0">
                                              <p:val>
                                                <p:fltVal val="0"/>
                                              </p:val>
                                            </p:tav>
                                            <p:tav tm="100000">
                                              <p:val>
                                                <p:strVal val="#ppt_h"/>
                                              </p:val>
                                            </p:tav>
                                          </p:tavLst>
                                        </p:anim>
                                        <p:animEffect transition="in" filter="fade">
                                          <p:cBhvr>
                                            <p:cTn id="11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P spid="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22" presetClass="entr" presetSubtype="8" fill="hold" grpId="0" nodeType="withEffect">
                                      <p:stCondLst>
                                        <p:cond delay="10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1000"/>
                                            <p:tgtEl>
                                              <p:spTgt spid="39"/>
                                            </p:tgtEl>
                                          </p:cBhvr>
                                        </p:animEffect>
                                      </p:childTnLst>
                                    </p:cTn>
                                  </p:par>
                                  <p:par>
                                    <p:cTn id="13" presetID="5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22" presetClass="entr" presetSubtype="8" fill="hold" grpId="0" nodeType="withEffect">
                                      <p:stCondLst>
                                        <p:cond delay="30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par>
                                    <p:cTn id="21" presetID="53" presetClass="entr" presetSubtype="16" fill="hold" nodeType="withEffect">
                                      <p:stCondLst>
                                        <p:cond delay="4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Effect transition="in" filter="fade">
                                          <p:cBhvr>
                                            <p:cTn id="25" dur="1000"/>
                                            <p:tgtEl>
                                              <p:spTgt spid="10"/>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1000"/>
                                            <p:tgtEl>
                                              <p:spTgt spid="41"/>
                                            </p:tgtEl>
                                          </p:cBhvr>
                                        </p:animEffect>
                                      </p:childTnLst>
                                    </p:cTn>
                                  </p:par>
                                  <p:par>
                                    <p:cTn id="29" presetID="53" presetClass="entr" presetSubtype="16" fill="hold" nodeType="withEffect">
                                      <p:stCondLst>
                                        <p:cond delay="6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Effect transition="in" filter="fade">
                                          <p:cBhvr>
                                            <p:cTn id="33" dur="1000"/>
                                            <p:tgtEl>
                                              <p:spTgt spid="13"/>
                                            </p:tgtEl>
                                          </p:cBhvr>
                                        </p:animEffect>
                                      </p:childTnLst>
                                    </p:cTn>
                                  </p:par>
                                  <p:par>
                                    <p:cTn id="34" presetID="22" presetClass="entr" presetSubtype="8" fill="hold" grpId="0" nodeType="withEffect">
                                      <p:stCondLst>
                                        <p:cond delay="700"/>
                                      </p:stCondLst>
                                      <p:childTnLst>
                                        <p:set>
                                          <p:cBhvr>
                                            <p:cTn id="35" dur="1" fill="hold">
                                              <p:stCondLst>
                                                <p:cond delay="0"/>
                                              </p:stCondLst>
                                            </p:cTn>
                                            <p:tgtEl>
                                              <p:spTgt spid="42"/>
                                            </p:tgtEl>
                                            <p:attrNameLst>
                                              <p:attrName>style.visibility</p:attrName>
                                            </p:attrNameLst>
                                          </p:cBhvr>
                                          <p:to>
                                            <p:strVal val="visible"/>
                                          </p:to>
                                        </p:set>
                                        <p:animEffect transition="in" filter="wipe(left)">
                                          <p:cBhvr>
                                            <p:cTn id="36" dur="1000"/>
                                            <p:tgtEl>
                                              <p:spTgt spid="42"/>
                                            </p:tgtEl>
                                          </p:cBhvr>
                                        </p:animEffect>
                                      </p:childTnLst>
                                    </p:cTn>
                                  </p:par>
                                  <p:par>
                                    <p:cTn id="37" presetID="53" presetClass="entr" presetSubtype="16"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Effect transition="in" filter="fade">
                                          <p:cBhvr>
                                            <p:cTn id="41" dur="1000"/>
                                            <p:tgtEl>
                                              <p:spTgt spid="16"/>
                                            </p:tgtEl>
                                          </p:cBhvr>
                                        </p:animEffect>
                                      </p:childTnLst>
                                    </p:cTn>
                                  </p:par>
                                  <p:par>
                                    <p:cTn id="42" presetID="2" presetClass="entr" presetSubtype="1" fill="hold" nodeType="withEffect">
                                      <p:stCondLst>
                                        <p:cond delay="20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1000" fill="hold"/>
                                            <p:tgtEl>
                                              <p:spTgt spid="19"/>
                                            </p:tgtEl>
                                            <p:attrNameLst>
                                              <p:attrName>ppt_x</p:attrName>
                                            </p:attrNameLst>
                                          </p:cBhvr>
                                          <p:tavLst>
                                            <p:tav tm="0">
                                              <p:val>
                                                <p:strVal val="#ppt_x"/>
                                              </p:val>
                                            </p:tav>
                                            <p:tav tm="100000">
                                              <p:val>
                                                <p:strVal val="#ppt_x"/>
                                              </p:val>
                                            </p:tav>
                                          </p:tavLst>
                                        </p:anim>
                                        <p:anim calcmode="lin" valueType="num">
                                          <p:cBhvr additive="base">
                                            <p:cTn id="45" dur="1000" fill="hold"/>
                                            <p:tgtEl>
                                              <p:spTgt spid="19"/>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40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1000" fill="hold"/>
                                            <p:tgtEl>
                                              <p:spTgt spid="22"/>
                                            </p:tgtEl>
                                            <p:attrNameLst>
                                              <p:attrName>ppt_x</p:attrName>
                                            </p:attrNameLst>
                                          </p:cBhvr>
                                          <p:tavLst>
                                            <p:tav tm="0">
                                              <p:val>
                                                <p:strVal val="#ppt_x"/>
                                              </p:val>
                                            </p:tav>
                                            <p:tav tm="100000">
                                              <p:val>
                                                <p:strVal val="#ppt_x"/>
                                              </p:val>
                                            </p:tav>
                                          </p:tavLst>
                                        </p:anim>
                                        <p:anim calcmode="lin" valueType="num">
                                          <p:cBhvr additive="base">
                                            <p:cTn id="49" dur="1000" fill="hold"/>
                                            <p:tgtEl>
                                              <p:spTgt spid="22"/>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60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000" fill="hold"/>
                                            <p:tgtEl>
                                              <p:spTgt spid="25"/>
                                            </p:tgtEl>
                                            <p:attrNameLst>
                                              <p:attrName>ppt_x</p:attrName>
                                            </p:attrNameLst>
                                          </p:cBhvr>
                                          <p:tavLst>
                                            <p:tav tm="0">
                                              <p:val>
                                                <p:strVal val="#ppt_x"/>
                                              </p:val>
                                            </p:tav>
                                            <p:tav tm="100000">
                                              <p:val>
                                                <p:strVal val="#ppt_x"/>
                                              </p:val>
                                            </p:tav>
                                          </p:tavLst>
                                        </p:anim>
                                        <p:anim calcmode="lin" valueType="num">
                                          <p:cBhvr additive="base">
                                            <p:cTn id="53" dur="1000" fill="hold"/>
                                            <p:tgtEl>
                                              <p:spTgt spid="25"/>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80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1000" fill="hold"/>
                                            <p:tgtEl>
                                              <p:spTgt spid="28"/>
                                            </p:tgtEl>
                                            <p:attrNameLst>
                                              <p:attrName>ppt_x</p:attrName>
                                            </p:attrNameLst>
                                          </p:cBhvr>
                                          <p:tavLst>
                                            <p:tav tm="0">
                                              <p:val>
                                                <p:strVal val="#ppt_x"/>
                                              </p:val>
                                            </p:tav>
                                            <p:tav tm="100000">
                                              <p:val>
                                                <p:strVal val="#ppt_x"/>
                                              </p:val>
                                            </p:tav>
                                          </p:tavLst>
                                        </p:anim>
                                        <p:anim calcmode="lin" valueType="num">
                                          <p:cBhvr additive="base">
                                            <p:cTn id="57" dur="1000" fill="hold"/>
                                            <p:tgtEl>
                                              <p:spTgt spid="28"/>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1000" fill="hold"/>
                                            <p:tgtEl>
                                              <p:spTgt spid="31"/>
                                            </p:tgtEl>
                                            <p:attrNameLst>
                                              <p:attrName>ppt_x</p:attrName>
                                            </p:attrNameLst>
                                          </p:cBhvr>
                                          <p:tavLst>
                                            <p:tav tm="0">
                                              <p:val>
                                                <p:strVal val="#ppt_x"/>
                                              </p:val>
                                            </p:tav>
                                            <p:tav tm="100000">
                                              <p:val>
                                                <p:strVal val="#ppt_x"/>
                                              </p:val>
                                            </p:tav>
                                          </p:tavLst>
                                        </p:anim>
                                        <p:anim calcmode="lin" valueType="num">
                                          <p:cBhvr additive="base">
                                            <p:cTn id="61" dur="1000" fill="hold"/>
                                            <p:tgtEl>
                                              <p:spTgt spid="31"/>
                                            </p:tgtEl>
                                            <p:attrNameLst>
                                              <p:attrName>ppt_y</p:attrName>
                                            </p:attrNameLst>
                                          </p:cBhvr>
                                          <p:tavLst>
                                            <p:tav tm="0">
                                              <p:val>
                                                <p:strVal val="0-#ppt_h/2"/>
                                              </p:val>
                                            </p:tav>
                                            <p:tav tm="100000">
                                              <p:val>
                                                <p:strVal val="#ppt_y"/>
                                              </p:val>
                                            </p:tav>
                                          </p:tavLst>
                                        </p:anim>
                                      </p:childTnLst>
                                    </p:cTn>
                                  </p:par>
                                  <p:par>
                                    <p:cTn id="62" presetID="22" presetClass="entr" presetSubtype="1" fill="hold" grpId="0" nodeType="withEffect">
                                      <p:stCondLst>
                                        <p:cond delay="20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1000"/>
                                            <p:tgtEl>
                                              <p:spTgt spid="34"/>
                                            </p:tgtEl>
                                          </p:cBhvr>
                                        </p:animEffect>
                                      </p:childTnLst>
                                    </p:cTn>
                                  </p:par>
                                  <p:par>
                                    <p:cTn id="65" presetID="22" presetClass="entr" presetSubtype="1" fill="hold" grpId="0" nodeType="withEffect">
                                      <p:stCondLst>
                                        <p:cond delay="40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1000"/>
                                            <p:tgtEl>
                                              <p:spTgt spid="35"/>
                                            </p:tgtEl>
                                          </p:cBhvr>
                                        </p:animEffect>
                                      </p:childTnLst>
                                    </p:cTn>
                                  </p:par>
                                  <p:par>
                                    <p:cTn id="68" presetID="22" presetClass="entr" presetSubtype="1" fill="hold" grpId="0" nodeType="withEffect">
                                      <p:stCondLst>
                                        <p:cond delay="60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1000"/>
                                            <p:tgtEl>
                                              <p:spTgt spid="36"/>
                                            </p:tgtEl>
                                          </p:cBhvr>
                                        </p:animEffect>
                                      </p:childTnLst>
                                    </p:cTn>
                                  </p:par>
                                  <p:par>
                                    <p:cTn id="71" presetID="22" presetClass="entr" presetSubtype="1" fill="hold" grpId="0" nodeType="withEffect">
                                      <p:stCondLst>
                                        <p:cond delay="800"/>
                                      </p:stCondLst>
                                      <p:childTnLst>
                                        <p:set>
                                          <p:cBhvr>
                                            <p:cTn id="72" dur="1" fill="hold">
                                              <p:stCondLst>
                                                <p:cond delay="0"/>
                                              </p:stCondLst>
                                            </p:cTn>
                                            <p:tgtEl>
                                              <p:spTgt spid="37"/>
                                            </p:tgtEl>
                                            <p:attrNameLst>
                                              <p:attrName>style.visibility</p:attrName>
                                            </p:attrNameLst>
                                          </p:cBhvr>
                                          <p:to>
                                            <p:strVal val="visible"/>
                                          </p:to>
                                        </p:set>
                                        <p:animEffect transition="in" filter="wipe(up)">
                                          <p:cBhvr>
                                            <p:cTn id="73" dur="1000"/>
                                            <p:tgtEl>
                                              <p:spTgt spid="37"/>
                                            </p:tgtEl>
                                          </p:cBhvr>
                                        </p:animEffect>
                                      </p:childTnLst>
                                    </p:cTn>
                                  </p:par>
                                  <p:par>
                                    <p:cTn id="74" presetID="22" presetClass="entr" presetSubtype="1" fill="hold" grpId="0" nodeType="withEffect">
                                      <p:stCondLst>
                                        <p:cond delay="1000"/>
                                      </p:stCondLst>
                                      <p:childTnLst>
                                        <p:set>
                                          <p:cBhvr>
                                            <p:cTn id="75" dur="1" fill="hold">
                                              <p:stCondLst>
                                                <p:cond delay="0"/>
                                              </p:stCondLst>
                                            </p:cTn>
                                            <p:tgtEl>
                                              <p:spTgt spid="38"/>
                                            </p:tgtEl>
                                            <p:attrNameLst>
                                              <p:attrName>style.visibility</p:attrName>
                                            </p:attrNameLst>
                                          </p:cBhvr>
                                          <p:to>
                                            <p:strVal val="visible"/>
                                          </p:to>
                                        </p:set>
                                        <p:animEffect transition="in" filter="wipe(up)">
                                          <p:cBhvr>
                                            <p:cTn id="76" dur="1000"/>
                                            <p:tgtEl>
                                              <p:spTgt spid="38"/>
                                            </p:tgtEl>
                                          </p:cBhvr>
                                        </p:animEffect>
                                      </p:childTnLst>
                                    </p:cTn>
                                  </p:par>
                                  <p:par>
                                    <p:cTn id="77" presetID="2" presetClass="entr" presetSubtype="4" fill="hold" grpId="0" nodeType="withEffect">
                                      <p:stCondLst>
                                        <p:cond delay="175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1000" fill="hold"/>
                                            <p:tgtEl>
                                              <p:spTgt spid="43"/>
                                            </p:tgtEl>
                                            <p:attrNameLst>
                                              <p:attrName>ppt_x</p:attrName>
                                            </p:attrNameLst>
                                          </p:cBhvr>
                                          <p:tavLst>
                                            <p:tav tm="0">
                                              <p:val>
                                                <p:strVal val="#ppt_x"/>
                                              </p:val>
                                            </p:tav>
                                            <p:tav tm="100000">
                                              <p:val>
                                                <p:strVal val="#ppt_x"/>
                                              </p:val>
                                            </p:tav>
                                          </p:tavLst>
                                        </p:anim>
                                        <p:anim calcmode="lin" valueType="num">
                                          <p:cBhvr additive="base">
                                            <p:cTn id="80" dur="10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175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1000" fill="hold"/>
                                            <p:tgtEl>
                                              <p:spTgt spid="44"/>
                                            </p:tgtEl>
                                            <p:attrNameLst>
                                              <p:attrName>ppt_x</p:attrName>
                                            </p:attrNameLst>
                                          </p:cBhvr>
                                          <p:tavLst>
                                            <p:tav tm="0">
                                              <p:val>
                                                <p:strVal val="#ppt_x"/>
                                              </p:val>
                                            </p:tav>
                                            <p:tav tm="100000">
                                              <p:val>
                                                <p:strVal val="#ppt_x"/>
                                              </p:val>
                                            </p:tav>
                                          </p:tavLst>
                                        </p:anim>
                                        <p:anim calcmode="lin" valueType="num">
                                          <p:cBhvr additive="base">
                                            <p:cTn id="84" dur="10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175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1000" fill="hold"/>
                                            <p:tgtEl>
                                              <p:spTgt spid="45"/>
                                            </p:tgtEl>
                                            <p:attrNameLst>
                                              <p:attrName>ppt_x</p:attrName>
                                            </p:attrNameLst>
                                          </p:cBhvr>
                                          <p:tavLst>
                                            <p:tav tm="0">
                                              <p:val>
                                                <p:strVal val="#ppt_x"/>
                                              </p:val>
                                            </p:tav>
                                            <p:tav tm="100000">
                                              <p:val>
                                                <p:strVal val="#ppt_x"/>
                                              </p:val>
                                            </p:tav>
                                          </p:tavLst>
                                        </p:anim>
                                        <p:anim calcmode="lin" valueType="num">
                                          <p:cBhvr additive="base">
                                            <p:cTn id="88" dur="10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175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1000" fill="hold"/>
                                            <p:tgtEl>
                                              <p:spTgt spid="46"/>
                                            </p:tgtEl>
                                            <p:attrNameLst>
                                              <p:attrName>ppt_x</p:attrName>
                                            </p:attrNameLst>
                                          </p:cBhvr>
                                          <p:tavLst>
                                            <p:tav tm="0">
                                              <p:val>
                                                <p:strVal val="#ppt_x"/>
                                              </p:val>
                                            </p:tav>
                                            <p:tav tm="100000">
                                              <p:val>
                                                <p:strVal val="#ppt_x"/>
                                              </p:val>
                                            </p:tav>
                                          </p:tavLst>
                                        </p:anim>
                                        <p:anim calcmode="lin" valueType="num">
                                          <p:cBhvr additive="base">
                                            <p:cTn id="92" dur="10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175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1000" fill="hold"/>
                                            <p:tgtEl>
                                              <p:spTgt spid="47"/>
                                            </p:tgtEl>
                                            <p:attrNameLst>
                                              <p:attrName>ppt_x</p:attrName>
                                            </p:attrNameLst>
                                          </p:cBhvr>
                                          <p:tavLst>
                                            <p:tav tm="0">
                                              <p:val>
                                                <p:strVal val="#ppt_x"/>
                                              </p:val>
                                            </p:tav>
                                            <p:tav tm="100000">
                                              <p:val>
                                                <p:strVal val="#ppt_x"/>
                                              </p:val>
                                            </p:tav>
                                          </p:tavLst>
                                        </p:anim>
                                        <p:anim calcmode="lin" valueType="num">
                                          <p:cBhvr additive="base">
                                            <p:cTn id="96" dur="10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175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1000" fill="hold"/>
                                            <p:tgtEl>
                                              <p:spTgt spid="48"/>
                                            </p:tgtEl>
                                            <p:attrNameLst>
                                              <p:attrName>ppt_x</p:attrName>
                                            </p:attrNameLst>
                                          </p:cBhvr>
                                          <p:tavLst>
                                            <p:tav tm="0">
                                              <p:val>
                                                <p:strVal val="#ppt_x"/>
                                              </p:val>
                                            </p:tav>
                                            <p:tav tm="100000">
                                              <p:val>
                                                <p:strVal val="#ppt_x"/>
                                              </p:val>
                                            </p:tav>
                                          </p:tavLst>
                                        </p:anim>
                                        <p:anim calcmode="lin" valueType="num">
                                          <p:cBhvr additive="base">
                                            <p:cTn id="100" dur="1000" fill="hold"/>
                                            <p:tgtEl>
                                              <p:spTgt spid="4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175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1000" fill="hold"/>
                                            <p:tgtEl>
                                              <p:spTgt spid="49"/>
                                            </p:tgtEl>
                                            <p:attrNameLst>
                                              <p:attrName>ppt_x</p:attrName>
                                            </p:attrNameLst>
                                          </p:cBhvr>
                                          <p:tavLst>
                                            <p:tav tm="0">
                                              <p:val>
                                                <p:strVal val="#ppt_x"/>
                                              </p:val>
                                            </p:tav>
                                            <p:tav tm="100000">
                                              <p:val>
                                                <p:strVal val="#ppt_x"/>
                                              </p:val>
                                            </p:tav>
                                          </p:tavLst>
                                        </p:anim>
                                        <p:anim calcmode="lin" valueType="num">
                                          <p:cBhvr additive="base">
                                            <p:cTn id="104" dur="10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1750"/>
                                      </p:stCondLst>
                                      <p:childTnLst>
                                        <p:set>
                                          <p:cBhvr>
                                            <p:cTn id="106" dur="1" fill="hold">
                                              <p:stCondLst>
                                                <p:cond delay="0"/>
                                              </p:stCondLst>
                                            </p:cTn>
                                            <p:tgtEl>
                                              <p:spTgt spid="50"/>
                                            </p:tgtEl>
                                            <p:attrNameLst>
                                              <p:attrName>style.visibility</p:attrName>
                                            </p:attrNameLst>
                                          </p:cBhvr>
                                          <p:to>
                                            <p:strVal val="visible"/>
                                          </p:to>
                                        </p:set>
                                        <p:anim calcmode="lin" valueType="num">
                                          <p:cBhvr additive="base">
                                            <p:cTn id="107" dur="1000" fill="hold"/>
                                            <p:tgtEl>
                                              <p:spTgt spid="50"/>
                                            </p:tgtEl>
                                            <p:attrNameLst>
                                              <p:attrName>ppt_x</p:attrName>
                                            </p:attrNameLst>
                                          </p:cBhvr>
                                          <p:tavLst>
                                            <p:tav tm="0">
                                              <p:val>
                                                <p:strVal val="#ppt_x"/>
                                              </p:val>
                                            </p:tav>
                                            <p:tav tm="100000">
                                              <p:val>
                                                <p:strVal val="#ppt_x"/>
                                              </p:val>
                                            </p:tav>
                                          </p:tavLst>
                                        </p:anim>
                                        <p:anim calcmode="lin" valueType="num">
                                          <p:cBhvr additive="base">
                                            <p:cTn id="108" dur="1000" fill="hold"/>
                                            <p:tgtEl>
                                              <p:spTgt spid="5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1750"/>
                                      </p:stCondLst>
                                      <p:childTnLst>
                                        <p:set>
                                          <p:cBhvr>
                                            <p:cTn id="110" dur="1" fill="hold">
                                              <p:stCondLst>
                                                <p:cond delay="0"/>
                                              </p:stCondLst>
                                            </p:cTn>
                                            <p:tgtEl>
                                              <p:spTgt spid="51"/>
                                            </p:tgtEl>
                                            <p:attrNameLst>
                                              <p:attrName>style.visibility</p:attrName>
                                            </p:attrNameLst>
                                          </p:cBhvr>
                                          <p:to>
                                            <p:strVal val="visible"/>
                                          </p:to>
                                        </p:set>
                                        <p:anim calcmode="lin" valueType="num">
                                          <p:cBhvr additive="base">
                                            <p:cTn id="111" dur="1000" fill="hold"/>
                                            <p:tgtEl>
                                              <p:spTgt spid="51"/>
                                            </p:tgtEl>
                                            <p:attrNameLst>
                                              <p:attrName>ppt_x</p:attrName>
                                            </p:attrNameLst>
                                          </p:cBhvr>
                                          <p:tavLst>
                                            <p:tav tm="0">
                                              <p:val>
                                                <p:strVal val="#ppt_x"/>
                                              </p:val>
                                            </p:tav>
                                            <p:tav tm="100000">
                                              <p:val>
                                                <p:strVal val="#ppt_x"/>
                                              </p:val>
                                            </p:tav>
                                          </p:tavLst>
                                        </p:anim>
                                        <p:anim calcmode="lin" valueType="num">
                                          <p:cBhvr additive="base">
                                            <p:cTn id="112" dur="1000" fill="hold"/>
                                            <p:tgtEl>
                                              <p:spTgt spid="51"/>
                                            </p:tgtEl>
                                            <p:attrNameLst>
                                              <p:attrName>ppt_y</p:attrName>
                                            </p:attrNameLst>
                                          </p:cBhvr>
                                          <p:tavLst>
                                            <p:tav tm="0">
                                              <p:val>
                                                <p:strVal val="1+#ppt_h/2"/>
                                              </p:val>
                                            </p:tav>
                                            <p:tav tm="100000">
                                              <p:val>
                                                <p:strVal val="#ppt_y"/>
                                              </p:val>
                                            </p:tav>
                                          </p:tavLst>
                                        </p:anim>
                                      </p:childTnLst>
                                    </p:cTn>
                                  </p:par>
                                  <p:par>
                                    <p:cTn id="113" presetID="53" presetClass="entr" presetSubtype="16" fill="hold" grpId="0" nodeType="withEffect">
                                      <p:stCondLst>
                                        <p:cond delay="1250"/>
                                      </p:stCondLst>
                                      <p:childTnLst>
                                        <p:set>
                                          <p:cBhvr>
                                            <p:cTn id="114" dur="1" fill="hold">
                                              <p:stCondLst>
                                                <p:cond delay="0"/>
                                              </p:stCondLst>
                                            </p:cTn>
                                            <p:tgtEl>
                                              <p:spTgt spid="52"/>
                                            </p:tgtEl>
                                            <p:attrNameLst>
                                              <p:attrName>style.visibility</p:attrName>
                                            </p:attrNameLst>
                                          </p:cBhvr>
                                          <p:to>
                                            <p:strVal val="visible"/>
                                          </p:to>
                                        </p:set>
                                        <p:anim calcmode="lin" valueType="num">
                                          <p:cBhvr>
                                            <p:cTn id="115" dur="1000" fill="hold"/>
                                            <p:tgtEl>
                                              <p:spTgt spid="52"/>
                                            </p:tgtEl>
                                            <p:attrNameLst>
                                              <p:attrName>ppt_w</p:attrName>
                                            </p:attrNameLst>
                                          </p:cBhvr>
                                          <p:tavLst>
                                            <p:tav tm="0">
                                              <p:val>
                                                <p:fltVal val="0"/>
                                              </p:val>
                                            </p:tav>
                                            <p:tav tm="100000">
                                              <p:val>
                                                <p:strVal val="#ppt_w"/>
                                              </p:val>
                                            </p:tav>
                                          </p:tavLst>
                                        </p:anim>
                                        <p:anim calcmode="lin" valueType="num">
                                          <p:cBhvr>
                                            <p:cTn id="116" dur="1000" fill="hold"/>
                                            <p:tgtEl>
                                              <p:spTgt spid="52"/>
                                            </p:tgtEl>
                                            <p:attrNameLst>
                                              <p:attrName>ppt_h</p:attrName>
                                            </p:attrNameLst>
                                          </p:cBhvr>
                                          <p:tavLst>
                                            <p:tav tm="0">
                                              <p:val>
                                                <p:fltVal val="0"/>
                                              </p:val>
                                            </p:tav>
                                            <p:tav tm="100000">
                                              <p:val>
                                                <p:strVal val="#ppt_h"/>
                                              </p:val>
                                            </p:tav>
                                          </p:tavLst>
                                        </p:anim>
                                        <p:animEffect transition="in" filter="fade">
                                          <p:cBhvr>
                                            <p:cTn id="11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P spid="5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72229-5510-45B9-85B7-2B158C7FA1A0}"/>
              </a:ext>
            </a:extLst>
          </p:cNvPr>
          <p:cNvSpPr>
            <a:spLocks noGrp="1"/>
          </p:cNvSpPr>
          <p:nvPr>
            <p:ph type="title"/>
          </p:nvPr>
        </p:nvSpPr>
        <p:spPr/>
        <p:txBody>
          <a:bodyPr/>
          <a:lstStyle/>
          <a:p>
            <a:r>
              <a:rPr lang="pt-BR" dirty="0"/>
              <a:t>PASSO A PASSO DO CREDITO FUNDIÁRIO ... </a:t>
            </a:r>
          </a:p>
        </p:txBody>
      </p:sp>
      <p:sp>
        <p:nvSpPr>
          <p:cNvPr id="63" name="Retângulo 62">
            <a:extLst>
              <a:ext uri="{FF2B5EF4-FFF2-40B4-BE49-F238E27FC236}">
                <a16:creationId xmlns:a16="http://schemas.microsoft.com/office/drawing/2014/main" id="{B541709E-9FA2-4A2D-B1EE-0F7F4D54A438}"/>
              </a:ext>
            </a:extLst>
          </p:cNvPr>
          <p:cNvSpPr/>
          <p:nvPr/>
        </p:nvSpPr>
        <p:spPr>
          <a:xfrm>
            <a:off x="4764454" y="1520443"/>
            <a:ext cx="3380511" cy="616524"/>
          </a:xfrm>
          <a:prstGeom prst="rect">
            <a:avLst/>
          </a:prstGeom>
          <a:solidFill>
            <a:srgbClr val="0070C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latin typeface="Open Sans "/>
              </a:rPr>
              <a:t>28 candidatos</a:t>
            </a:r>
          </a:p>
        </p:txBody>
      </p:sp>
      <p:sp>
        <p:nvSpPr>
          <p:cNvPr id="64" name="Retângulo 63">
            <a:extLst>
              <a:ext uri="{FF2B5EF4-FFF2-40B4-BE49-F238E27FC236}">
                <a16:creationId xmlns:a16="http://schemas.microsoft.com/office/drawing/2014/main" id="{1B1E0A50-45DB-4DA2-8851-2F2019CAAAC2}"/>
              </a:ext>
            </a:extLst>
          </p:cNvPr>
          <p:cNvSpPr/>
          <p:nvPr/>
        </p:nvSpPr>
        <p:spPr>
          <a:xfrm>
            <a:off x="8679823" y="1520443"/>
            <a:ext cx="3380511" cy="616524"/>
          </a:xfrm>
          <a:prstGeom prst="rect">
            <a:avLst/>
          </a:prstGeom>
          <a:solidFill>
            <a:schemeClr val="accent1">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latin typeface="Open Sans "/>
              </a:rPr>
              <a:t>22 candidatos</a:t>
            </a:r>
          </a:p>
        </p:txBody>
      </p:sp>
      <p:sp>
        <p:nvSpPr>
          <p:cNvPr id="65" name="Retângulo 64">
            <a:extLst>
              <a:ext uri="{FF2B5EF4-FFF2-40B4-BE49-F238E27FC236}">
                <a16:creationId xmlns:a16="http://schemas.microsoft.com/office/drawing/2014/main" id="{83D7E76E-4641-4DB5-8F94-159F649DD545}"/>
              </a:ext>
            </a:extLst>
          </p:cNvPr>
          <p:cNvSpPr/>
          <p:nvPr/>
        </p:nvSpPr>
        <p:spPr>
          <a:xfrm>
            <a:off x="699795" y="1520444"/>
            <a:ext cx="3380511" cy="616524"/>
          </a:xfrm>
          <a:prstGeom prst="rect">
            <a:avLst/>
          </a:prstGeom>
          <a:solidFill>
            <a:srgbClr val="437DAD"/>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sz="2800" b="1" dirty="0">
                <a:latin typeface="Open Sans "/>
              </a:rPr>
              <a:t>40 candidatos</a:t>
            </a:r>
          </a:p>
          <a:p>
            <a:pPr marL="457200" indent="-457200" algn="just">
              <a:buFont typeface="Arial" panose="020B0604020202020204" pitchFamily="34" charset="0"/>
              <a:buChar char="•"/>
            </a:pPr>
            <a:endParaRPr lang="pt-BR" sz="2800" b="1" dirty="0">
              <a:latin typeface="Open Sans "/>
            </a:endParaRPr>
          </a:p>
          <a:p>
            <a:pPr marL="457200" lvl="3" indent="-457200">
              <a:buFont typeface="Arial" panose="020B0604020202020204" pitchFamily="34" charset="0"/>
              <a:buChar char="•"/>
            </a:pPr>
            <a:endParaRPr lang="pt-BR" sz="2800" dirty="0">
              <a:latin typeface="Open Sans "/>
            </a:endParaRPr>
          </a:p>
          <a:p>
            <a:pPr marL="1828800" lvl="3" indent="-457200">
              <a:buFont typeface="Arial" panose="020B0604020202020204" pitchFamily="34" charset="0"/>
              <a:buChar char="•"/>
            </a:pPr>
            <a:endParaRPr lang="pt-BR" sz="2800" dirty="0">
              <a:latin typeface="Open Sans "/>
            </a:endParaRPr>
          </a:p>
          <a:p>
            <a:pPr marL="457200" indent="-457200">
              <a:buFont typeface="Arial" panose="020B0604020202020204" pitchFamily="34" charset="0"/>
              <a:buChar char="•"/>
            </a:pPr>
            <a:endParaRPr lang="pt-BR" sz="2800" dirty="0">
              <a:latin typeface="Open Sans "/>
            </a:endParaRPr>
          </a:p>
        </p:txBody>
      </p:sp>
      <p:grpSp>
        <p:nvGrpSpPr>
          <p:cNvPr id="66" name="Group 54">
            <a:extLst>
              <a:ext uri="{FF2B5EF4-FFF2-40B4-BE49-F238E27FC236}">
                <a16:creationId xmlns:a16="http://schemas.microsoft.com/office/drawing/2014/main" id="{F0A74173-DDDB-4FC4-8EBD-B1B5E04FDA66}"/>
              </a:ext>
            </a:extLst>
          </p:cNvPr>
          <p:cNvGrpSpPr/>
          <p:nvPr/>
        </p:nvGrpSpPr>
        <p:grpSpPr>
          <a:xfrm>
            <a:off x="1650810" y="3459060"/>
            <a:ext cx="1404938" cy="1614488"/>
            <a:chOff x="7327900" y="2338388"/>
            <a:chExt cx="1404938" cy="1614488"/>
          </a:xfrm>
        </p:grpSpPr>
        <p:sp>
          <p:nvSpPr>
            <p:cNvPr id="67" name="Freeform 9">
              <a:extLst>
                <a:ext uri="{FF2B5EF4-FFF2-40B4-BE49-F238E27FC236}">
                  <a16:creationId xmlns:a16="http://schemas.microsoft.com/office/drawing/2014/main" id="{FAA3FA14-5096-4E4A-B4B1-03FDC09620DB}"/>
                </a:ext>
              </a:extLst>
            </p:cNvPr>
            <p:cNvSpPr>
              <a:spLocks/>
            </p:cNvSpPr>
            <p:nvPr/>
          </p:nvSpPr>
          <p:spPr bwMode="auto">
            <a:xfrm>
              <a:off x="7327900" y="2338388"/>
              <a:ext cx="1404938"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sp>
          <p:nvSpPr>
            <p:cNvPr id="68" name="Oval 24">
              <a:extLst>
                <a:ext uri="{FF2B5EF4-FFF2-40B4-BE49-F238E27FC236}">
                  <a16:creationId xmlns:a16="http://schemas.microsoft.com/office/drawing/2014/main" id="{4E0A60A8-530D-4336-B587-47F0820140F6}"/>
                </a:ext>
              </a:extLst>
            </p:cNvPr>
            <p:cNvSpPr>
              <a:spLocks noChangeArrowheads="1"/>
            </p:cNvSpPr>
            <p:nvPr/>
          </p:nvSpPr>
          <p:spPr bwMode="auto">
            <a:xfrm>
              <a:off x="7534275"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dirty="0"/>
            </a:p>
          </p:txBody>
        </p:sp>
      </p:grpSp>
      <p:pic>
        <p:nvPicPr>
          <p:cNvPr id="69" name="Imagem 68">
            <a:extLst>
              <a:ext uri="{FF2B5EF4-FFF2-40B4-BE49-F238E27FC236}">
                <a16:creationId xmlns:a16="http://schemas.microsoft.com/office/drawing/2014/main" id="{CD7057C1-5009-4538-A6F3-FD8C4F21DBA7}"/>
              </a:ext>
            </a:extLst>
          </p:cNvPr>
          <p:cNvPicPr>
            <a:picLocks noChangeAspect="1"/>
          </p:cNvPicPr>
          <p:nvPr/>
        </p:nvPicPr>
        <p:blipFill rotWithShape="1">
          <a:blip r:embed="rId2">
            <a:extLst>
              <a:ext uri="{28A0092B-C50C-407E-A947-70E740481C1C}">
                <a14:useLocalDpi xmlns:a14="http://schemas.microsoft.com/office/drawing/2010/main" val="0"/>
              </a:ext>
            </a:extLst>
          </a:blip>
          <a:srcRect t="31363" r="65024" b="32145"/>
          <a:stretch/>
        </p:blipFill>
        <p:spPr>
          <a:xfrm>
            <a:off x="2033934" y="3796186"/>
            <a:ext cx="643267" cy="671127"/>
          </a:xfrm>
          <a:prstGeom prst="rect">
            <a:avLst/>
          </a:prstGeom>
        </p:spPr>
      </p:pic>
      <p:sp>
        <p:nvSpPr>
          <p:cNvPr id="70" name="Fluxograma: Conector 69">
            <a:extLst>
              <a:ext uri="{FF2B5EF4-FFF2-40B4-BE49-F238E27FC236}">
                <a16:creationId xmlns:a16="http://schemas.microsoft.com/office/drawing/2014/main" id="{56D8D0C1-861F-4FF7-BC1C-E68D60402CDA}"/>
              </a:ext>
            </a:extLst>
          </p:cNvPr>
          <p:cNvSpPr/>
          <p:nvPr/>
        </p:nvSpPr>
        <p:spPr>
          <a:xfrm>
            <a:off x="1914335" y="2521425"/>
            <a:ext cx="822325" cy="76358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bg1"/>
                </a:solidFill>
              </a:rPr>
              <a:t>4º</a:t>
            </a:r>
          </a:p>
        </p:txBody>
      </p:sp>
      <p:sp>
        <p:nvSpPr>
          <p:cNvPr id="71" name="Rectangle 28">
            <a:extLst>
              <a:ext uri="{FF2B5EF4-FFF2-40B4-BE49-F238E27FC236}">
                <a16:creationId xmlns:a16="http://schemas.microsoft.com/office/drawing/2014/main" id="{24F06950-0686-49BD-BA3F-4190ADC53BCA}"/>
              </a:ext>
            </a:extLst>
          </p:cNvPr>
          <p:cNvSpPr>
            <a:spLocks noChangeArrowheads="1"/>
          </p:cNvSpPr>
          <p:nvPr/>
        </p:nvSpPr>
        <p:spPr bwMode="auto">
          <a:xfrm>
            <a:off x="1650810" y="5281510"/>
            <a:ext cx="1266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BANCOS</a:t>
            </a:r>
            <a:endParaRPr kumimoji="0" lang="ru-RU" altLang="ru-RU" sz="3200" b="0" i="0" u="none" strike="noStrike" cap="none" normalizeH="0" dirty="0">
              <a:ln>
                <a:noFill/>
              </a:ln>
              <a:solidFill>
                <a:srgbClr val="000000"/>
              </a:solidFill>
              <a:effectLst/>
            </a:endParaRPr>
          </a:p>
        </p:txBody>
      </p:sp>
      <p:grpSp>
        <p:nvGrpSpPr>
          <p:cNvPr id="72" name="Group 51">
            <a:extLst>
              <a:ext uri="{FF2B5EF4-FFF2-40B4-BE49-F238E27FC236}">
                <a16:creationId xmlns:a16="http://schemas.microsoft.com/office/drawing/2014/main" id="{F70AF518-755C-43AC-AB4B-D77C7A8B2DC0}"/>
              </a:ext>
            </a:extLst>
          </p:cNvPr>
          <p:cNvGrpSpPr/>
          <p:nvPr/>
        </p:nvGrpSpPr>
        <p:grpSpPr>
          <a:xfrm>
            <a:off x="5825611" y="3471478"/>
            <a:ext cx="1403350" cy="1614488"/>
            <a:chOff x="1514475" y="2338388"/>
            <a:chExt cx="1403350" cy="1614488"/>
          </a:xfrm>
        </p:grpSpPr>
        <p:sp>
          <p:nvSpPr>
            <p:cNvPr id="73" name="Freeform 6">
              <a:extLst>
                <a:ext uri="{FF2B5EF4-FFF2-40B4-BE49-F238E27FC236}">
                  <a16:creationId xmlns:a16="http://schemas.microsoft.com/office/drawing/2014/main" id="{B6F482F8-AD52-44D3-991E-8962307C424D}"/>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74" name="Oval 21">
              <a:extLst>
                <a:ext uri="{FF2B5EF4-FFF2-40B4-BE49-F238E27FC236}">
                  <a16:creationId xmlns:a16="http://schemas.microsoft.com/office/drawing/2014/main" id="{C4814F36-072C-47E7-B42F-31A156D1B249}"/>
                </a:ext>
              </a:extLst>
            </p:cNvPr>
            <p:cNvSpPr>
              <a:spLocks noChangeArrowheads="1"/>
            </p:cNvSpPr>
            <p:nvPr/>
          </p:nvSpPr>
          <p:spPr bwMode="auto">
            <a:xfrm>
              <a:off x="1719263"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dirty="0"/>
            </a:p>
          </p:txBody>
        </p:sp>
      </p:grpSp>
      <p:pic>
        <p:nvPicPr>
          <p:cNvPr id="75" name="Imagem 74">
            <a:extLst>
              <a:ext uri="{FF2B5EF4-FFF2-40B4-BE49-F238E27FC236}">
                <a16:creationId xmlns:a16="http://schemas.microsoft.com/office/drawing/2014/main" id="{1395A79C-2EBA-4CC8-9209-C1D8F97DB225}"/>
              </a:ext>
            </a:extLst>
          </p:cNvPr>
          <p:cNvPicPr>
            <a:picLocks noChangeAspect="1"/>
          </p:cNvPicPr>
          <p:nvPr/>
        </p:nvPicPr>
        <p:blipFill rotWithShape="1">
          <a:blip r:embed="rId3">
            <a:extLst>
              <a:ext uri="{28A0092B-C50C-407E-A947-70E740481C1C}">
                <a14:useLocalDpi xmlns:a14="http://schemas.microsoft.com/office/drawing/2010/main" val="0"/>
              </a:ext>
            </a:extLst>
          </a:blip>
          <a:srcRect l="4179" t="5650" r="77988" b="30667"/>
          <a:stretch/>
        </p:blipFill>
        <p:spPr>
          <a:xfrm>
            <a:off x="6164261" y="3834726"/>
            <a:ext cx="717864" cy="672908"/>
          </a:xfrm>
          <a:prstGeom prst="rect">
            <a:avLst/>
          </a:prstGeom>
        </p:spPr>
      </p:pic>
      <p:sp>
        <p:nvSpPr>
          <p:cNvPr id="76" name="Fluxograma: Conector 75">
            <a:extLst>
              <a:ext uri="{FF2B5EF4-FFF2-40B4-BE49-F238E27FC236}">
                <a16:creationId xmlns:a16="http://schemas.microsoft.com/office/drawing/2014/main" id="{E2E77D43-2ED9-4E3A-A59B-9D4374EF7B6A}"/>
              </a:ext>
            </a:extLst>
          </p:cNvPr>
          <p:cNvSpPr/>
          <p:nvPr/>
        </p:nvSpPr>
        <p:spPr>
          <a:xfrm>
            <a:off x="6030399" y="2581889"/>
            <a:ext cx="822325" cy="763587"/>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1º</a:t>
            </a:r>
          </a:p>
        </p:txBody>
      </p:sp>
      <p:sp>
        <p:nvSpPr>
          <p:cNvPr id="77" name="Rectangle 28">
            <a:extLst>
              <a:ext uri="{FF2B5EF4-FFF2-40B4-BE49-F238E27FC236}">
                <a16:creationId xmlns:a16="http://schemas.microsoft.com/office/drawing/2014/main" id="{78BA7D05-F9E8-4CFC-B0BE-78093F9D0367}"/>
              </a:ext>
            </a:extLst>
          </p:cNvPr>
          <p:cNvSpPr>
            <a:spLocks noChangeArrowheads="1"/>
          </p:cNvSpPr>
          <p:nvPr/>
        </p:nvSpPr>
        <p:spPr bwMode="auto">
          <a:xfrm>
            <a:off x="5670699" y="5293928"/>
            <a:ext cx="1576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EMATERCE</a:t>
            </a:r>
            <a:endParaRPr kumimoji="0" lang="ru-RU" altLang="ru-RU" sz="3200" b="0" i="0" u="none" strike="noStrike" cap="none" normalizeH="0" dirty="0">
              <a:ln>
                <a:noFill/>
              </a:ln>
              <a:solidFill>
                <a:srgbClr val="000000"/>
              </a:solidFill>
              <a:effectLst/>
            </a:endParaRPr>
          </a:p>
        </p:txBody>
      </p:sp>
      <p:grpSp>
        <p:nvGrpSpPr>
          <p:cNvPr id="78" name="Group 51">
            <a:extLst>
              <a:ext uri="{FF2B5EF4-FFF2-40B4-BE49-F238E27FC236}">
                <a16:creationId xmlns:a16="http://schemas.microsoft.com/office/drawing/2014/main" id="{2CF27942-0FD1-42EC-8F61-CC2CFDF9D856}"/>
              </a:ext>
            </a:extLst>
          </p:cNvPr>
          <p:cNvGrpSpPr/>
          <p:nvPr/>
        </p:nvGrpSpPr>
        <p:grpSpPr>
          <a:xfrm>
            <a:off x="9669242" y="3394857"/>
            <a:ext cx="1403350" cy="1614488"/>
            <a:chOff x="1514475" y="2338388"/>
            <a:chExt cx="1403350" cy="1614488"/>
          </a:xfrm>
        </p:grpSpPr>
        <p:sp>
          <p:nvSpPr>
            <p:cNvPr id="79" name="Freeform 6">
              <a:extLst>
                <a:ext uri="{FF2B5EF4-FFF2-40B4-BE49-F238E27FC236}">
                  <a16:creationId xmlns:a16="http://schemas.microsoft.com/office/drawing/2014/main" id="{19EBCFFE-8627-43EF-9EDC-960C938E5D1E}"/>
                </a:ext>
              </a:extLst>
            </p:cNvPr>
            <p:cNvSpPr>
              <a:spLocks/>
            </p:cNvSpPr>
            <p:nvPr/>
          </p:nvSpPr>
          <p:spPr bwMode="auto">
            <a:xfrm>
              <a:off x="1514475" y="2338388"/>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sp>
          <p:nvSpPr>
            <p:cNvPr id="80" name="Oval 21">
              <a:extLst>
                <a:ext uri="{FF2B5EF4-FFF2-40B4-BE49-F238E27FC236}">
                  <a16:creationId xmlns:a16="http://schemas.microsoft.com/office/drawing/2014/main" id="{B6D30AFD-E6AA-43BD-8E71-675E970C4E97}"/>
                </a:ext>
              </a:extLst>
            </p:cNvPr>
            <p:cNvSpPr>
              <a:spLocks noChangeArrowheads="1"/>
            </p:cNvSpPr>
            <p:nvPr/>
          </p:nvSpPr>
          <p:spPr bwMode="auto">
            <a:xfrm>
              <a:off x="1719263" y="2546350"/>
              <a:ext cx="989013" cy="987425"/>
            </a:xfrm>
            <a:prstGeom prst="ellipse">
              <a:avLst/>
            </a:prstGeom>
            <a:solidFill>
              <a:schemeClr val="bg2"/>
            </a:solidFill>
            <a:ln>
              <a:noFill/>
            </a:ln>
            <a:effectLst>
              <a:outerShdw blurRad="127000" dist="63500" dir="2700000" algn="t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ru-RU" dirty="0"/>
            </a:p>
          </p:txBody>
        </p:sp>
      </p:grpSp>
      <p:pic>
        <p:nvPicPr>
          <p:cNvPr id="81" name="Imagem 80">
            <a:extLst>
              <a:ext uri="{FF2B5EF4-FFF2-40B4-BE49-F238E27FC236}">
                <a16:creationId xmlns:a16="http://schemas.microsoft.com/office/drawing/2014/main" id="{9E729691-7B19-4910-89DD-F5D61F53FAA0}"/>
              </a:ext>
            </a:extLst>
          </p:cNvPr>
          <p:cNvPicPr>
            <a:picLocks noChangeAspect="1"/>
          </p:cNvPicPr>
          <p:nvPr/>
        </p:nvPicPr>
        <p:blipFill rotWithShape="1">
          <a:blip r:embed="rId3">
            <a:extLst>
              <a:ext uri="{28A0092B-C50C-407E-A947-70E740481C1C}">
                <a14:useLocalDpi xmlns:a14="http://schemas.microsoft.com/office/drawing/2010/main" val="0"/>
              </a:ext>
            </a:extLst>
          </a:blip>
          <a:srcRect l="4179" t="5650" r="77988" b="30667"/>
          <a:stretch/>
        </p:blipFill>
        <p:spPr>
          <a:xfrm>
            <a:off x="10007892" y="3758105"/>
            <a:ext cx="717864" cy="672908"/>
          </a:xfrm>
          <a:prstGeom prst="rect">
            <a:avLst/>
          </a:prstGeom>
        </p:spPr>
      </p:pic>
      <p:sp>
        <p:nvSpPr>
          <p:cNvPr id="82" name="Fluxograma: Conector 81">
            <a:extLst>
              <a:ext uri="{FF2B5EF4-FFF2-40B4-BE49-F238E27FC236}">
                <a16:creationId xmlns:a16="http://schemas.microsoft.com/office/drawing/2014/main" id="{67352FDB-4EC2-452C-8E37-8678C85661E6}"/>
              </a:ext>
            </a:extLst>
          </p:cNvPr>
          <p:cNvSpPr/>
          <p:nvPr/>
        </p:nvSpPr>
        <p:spPr>
          <a:xfrm>
            <a:off x="9874030" y="2505268"/>
            <a:ext cx="822325" cy="763587"/>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1º</a:t>
            </a:r>
          </a:p>
        </p:txBody>
      </p:sp>
      <p:sp>
        <p:nvSpPr>
          <p:cNvPr id="83" name="Rectangle 28">
            <a:extLst>
              <a:ext uri="{FF2B5EF4-FFF2-40B4-BE49-F238E27FC236}">
                <a16:creationId xmlns:a16="http://schemas.microsoft.com/office/drawing/2014/main" id="{0FB7E7AD-4CF7-4AF4-ACAF-E295D372B282}"/>
              </a:ext>
            </a:extLst>
          </p:cNvPr>
          <p:cNvSpPr>
            <a:spLocks noChangeArrowheads="1"/>
          </p:cNvSpPr>
          <p:nvPr/>
        </p:nvSpPr>
        <p:spPr bwMode="auto">
          <a:xfrm>
            <a:off x="9514330" y="5217307"/>
            <a:ext cx="1576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ru-RU" sz="2400" b="1" i="0" u="none" strike="noStrike" cap="none" normalizeH="0" dirty="0">
                <a:ln>
                  <a:noFill/>
                </a:ln>
                <a:solidFill>
                  <a:srgbClr val="000000"/>
                </a:solidFill>
                <a:effectLst/>
                <a:latin typeface="Open Sans" panose="020B0606030504020204" pitchFamily="34" charset="0"/>
              </a:rPr>
              <a:t>EMATERCE</a:t>
            </a:r>
            <a:endParaRPr kumimoji="0" lang="ru-RU" altLang="ru-RU" sz="3200" b="0" i="0" u="none" strike="noStrike" cap="none" normalizeH="0" dirty="0">
              <a:ln>
                <a:noFill/>
              </a:ln>
              <a:solidFill>
                <a:srgbClr val="000000"/>
              </a:solidFill>
              <a:effectLst/>
            </a:endParaRPr>
          </a:p>
        </p:txBody>
      </p:sp>
    </p:spTree>
    <p:extLst>
      <p:ext uri="{BB962C8B-B14F-4D97-AF65-F5344CB8AC3E}">
        <p14:creationId xmlns:p14="http://schemas.microsoft.com/office/powerpoint/2010/main" val="38122136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7000">
                                      <p:stCondLst>
                                        <p:cond delay="800"/>
                                      </p:stCondLst>
                                      <p:childTnLst>
                                        <p:set>
                                          <p:cBhvr>
                                            <p:cTn id="6" dur="1" fill="hold">
                                              <p:stCondLst>
                                                <p:cond delay="0"/>
                                              </p:stCondLst>
                                            </p:cTn>
                                            <p:tgtEl>
                                              <p:spTgt spid="66"/>
                                            </p:tgtEl>
                                            <p:attrNameLst>
                                              <p:attrName>style.visibility</p:attrName>
                                            </p:attrNameLst>
                                          </p:cBhvr>
                                          <p:to>
                                            <p:strVal val="visible"/>
                                          </p:to>
                                        </p:set>
                                        <p:anim calcmode="lin" valueType="num" p14:bounceEnd="67000">
                                          <p:cBhvr additive="base">
                                            <p:cTn id="7" dur="1000" fill="hold"/>
                                            <p:tgtEl>
                                              <p:spTgt spid="66"/>
                                            </p:tgtEl>
                                            <p:attrNameLst>
                                              <p:attrName>ppt_x</p:attrName>
                                            </p:attrNameLst>
                                          </p:cBhvr>
                                          <p:tavLst>
                                            <p:tav tm="0">
                                              <p:val>
                                                <p:strVal val="#ppt_x"/>
                                              </p:val>
                                            </p:tav>
                                            <p:tav tm="100000">
                                              <p:val>
                                                <p:strVal val="#ppt_x"/>
                                              </p:val>
                                            </p:tav>
                                          </p:tavLst>
                                        </p:anim>
                                        <p:anim calcmode="lin" valueType="num" p14:bounceEnd="67000">
                                          <p:cBhvr additive="base">
                                            <p:cTn id="8" dur="1000" fill="hold"/>
                                            <p:tgtEl>
                                              <p:spTgt spid="6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7000">
                                      <p:stCondLst>
                                        <p:cond delay="1750"/>
                                      </p:stCondLst>
                                      <p:childTnLst>
                                        <p:set>
                                          <p:cBhvr>
                                            <p:cTn id="10" dur="1" fill="hold">
                                              <p:stCondLst>
                                                <p:cond delay="0"/>
                                              </p:stCondLst>
                                            </p:cTn>
                                            <p:tgtEl>
                                              <p:spTgt spid="71"/>
                                            </p:tgtEl>
                                            <p:attrNameLst>
                                              <p:attrName>style.visibility</p:attrName>
                                            </p:attrNameLst>
                                          </p:cBhvr>
                                          <p:to>
                                            <p:strVal val="visible"/>
                                          </p:to>
                                        </p:set>
                                        <p:anim calcmode="lin" valueType="num" p14:bounceEnd="67000">
                                          <p:cBhvr additive="base">
                                            <p:cTn id="11" dur="1000" fill="hold"/>
                                            <p:tgtEl>
                                              <p:spTgt spid="71"/>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67000">
                                      <p:stCondLst>
                                        <p:cond delay="200"/>
                                      </p:stCondLst>
                                      <p:childTnLst>
                                        <p:set>
                                          <p:cBhvr>
                                            <p:cTn id="14" dur="1" fill="hold">
                                              <p:stCondLst>
                                                <p:cond delay="0"/>
                                              </p:stCondLst>
                                            </p:cTn>
                                            <p:tgtEl>
                                              <p:spTgt spid="72"/>
                                            </p:tgtEl>
                                            <p:attrNameLst>
                                              <p:attrName>style.visibility</p:attrName>
                                            </p:attrNameLst>
                                          </p:cBhvr>
                                          <p:to>
                                            <p:strVal val="visible"/>
                                          </p:to>
                                        </p:set>
                                        <p:anim calcmode="lin" valueType="num" p14:bounceEnd="67000">
                                          <p:cBhvr additive="base">
                                            <p:cTn id="15" dur="1000" fill="hold"/>
                                            <p:tgtEl>
                                              <p:spTgt spid="72"/>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72"/>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67000">
                                      <p:stCondLst>
                                        <p:cond delay="1750"/>
                                      </p:stCondLst>
                                      <p:childTnLst>
                                        <p:set>
                                          <p:cBhvr>
                                            <p:cTn id="18" dur="1" fill="hold">
                                              <p:stCondLst>
                                                <p:cond delay="0"/>
                                              </p:stCondLst>
                                            </p:cTn>
                                            <p:tgtEl>
                                              <p:spTgt spid="77"/>
                                            </p:tgtEl>
                                            <p:attrNameLst>
                                              <p:attrName>style.visibility</p:attrName>
                                            </p:attrNameLst>
                                          </p:cBhvr>
                                          <p:to>
                                            <p:strVal val="visible"/>
                                          </p:to>
                                        </p:set>
                                        <p:anim calcmode="lin" valueType="num" p14:bounceEnd="67000">
                                          <p:cBhvr additive="base">
                                            <p:cTn id="19" dur="1000" fill="hold"/>
                                            <p:tgtEl>
                                              <p:spTgt spid="77"/>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7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14:presetBounceEnd="67000">
                                      <p:stCondLst>
                                        <p:cond delay="200"/>
                                      </p:stCondLst>
                                      <p:childTnLst>
                                        <p:set>
                                          <p:cBhvr>
                                            <p:cTn id="22" dur="1" fill="hold">
                                              <p:stCondLst>
                                                <p:cond delay="0"/>
                                              </p:stCondLst>
                                            </p:cTn>
                                            <p:tgtEl>
                                              <p:spTgt spid="78"/>
                                            </p:tgtEl>
                                            <p:attrNameLst>
                                              <p:attrName>style.visibility</p:attrName>
                                            </p:attrNameLst>
                                          </p:cBhvr>
                                          <p:to>
                                            <p:strVal val="visible"/>
                                          </p:to>
                                        </p:set>
                                        <p:anim calcmode="lin" valueType="num" p14:bounceEnd="67000">
                                          <p:cBhvr additive="base">
                                            <p:cTn id="23" dur="1000" fill="hold"/>
                                            <p:tgtEl>
                                              <p:spTgt spid="78"/>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78"/>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14:presetBounceEnd="67000">
                                      <p:stCondLst>
                                        <p:cond delay="1750"/>
                                      </p:stCondLst>
                                      <p:childTnLst>
                                        <p:set>
                                          <p:cBhvr>
                                            <p:cTn id="26" dur="1" fill="hold">
                                              <p:stCondLst>
                                                <p:cond delay="0"/>
                                              </p:stCondLst>
                                            </p:cTn>
                                            <p:tgtEl>
                                              <p:spTgt spid="83"/>
                                            </p:tgtEl>
                                            <p:attrNameLst>
                                              <p:attrName>style.visibility</p:attrName>
                                            </p:attrNameLst>
                                          </p:cBhvr>
                                          <p:to>
                                            <p:strVal val="visible"/>
                                          </p:to>
                                        </p:set>
                                        <p:anim calcmode="lin" valueType="num" p14:bounceEnd="67000">
                                          <p:cBhvr additive="base">
                                            <p:cTn id="27" dur="1000" fill="hold"/>
                                            <p:tgtEl>
                                              <p:spTgt spid="83"/>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80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175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1000" fill="hold"/>
                                            <p:tgtEl>
                                              <p:spTgt spid="71"/>
                                            </p:tgtEl>
                                            <p:attrNameLst>
                                              <p:attrName>ppt_x</p:attrName>
                                            </p:attrNameLst>
                                          </p:cBhvr>
                                          <p:tavLst>
                                            <p:tav tm="0">
                                              <p:val>
                                                <p:strVal val="#ppt_x"/>
                                              </p:val>
                                            </p:tav>
                                            <p:tav tm="100000">
                                              <p:val>
                                                <p:strVal val="#ppt_x"/>
                                              </p:val>
                                            </p:tav>
                                          </p:tavLst>
                                        </p:anim>
                                        <p:anim calcmode="lin" valueType="num">
                                          <p:cBhvr additive="base">
                                            <p:cTn id="12" dur="10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0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000" fill="hold"/>
                                            <p:tgtEl>
                                              <p:spTgt spid="72"/>
                                            </p:tgtEl>
                                            <p:attrNameLst>
                                              <p:attrName>ppt_x</p:attrName>
                                            </p:attrNameLst>
                                          </p:cBhvr>
                                          <p:tavLst>
                                            <p:tav tm="0">
                                              <p:val>
                                                <p:strVal val="#ppt_x"/>
                                              </p:val>
                                            </p:tav>
                                            <p:tav tm="100000">
                                              <p:val>
                                                <p:strVal val="#ppt_x"/>
                                              </p:val>
                                            </p:tav>
                                          </p:tavLst>
                                        </p:anim>
                                        <p:anim calcmode="lin" valueType="num">
                                          <p:cBhvr additive="base">
                                            <p:cTn id="16" dur="1000" fill="hold"/>
                                            <p:tgtEl>
                                              <p:spTgt spid="72"/>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175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1000" fill="hold"/>
                                            <p:tgtEl>
                                              <p:spTgt spid="77"/>
                                            </p:tgtEl>
                                            <p:attrNameLst>
                                              <p:attrName>ppt_x</p:attrName>
                                            </p:attrNameLst>
                                          </p:cBhvr>
                                          <p:tavLst>
                                            <p:tav tm="0">
                                              <p:val>
                                                <p:strVal val="#ppt_x"/>
                                              </p:val>
                                            </p:tav>
                                            <p:tav tm="100000">
                                              <p:val>
                                                <p:strVal val="#ppt_x"/>
                                              </p:val>
                                            </p:tav>
                                          </p:tavLst>
                                        </p:anim>
                                        <p:anim calcmode="lin" valueType="num">
                                          <p:cBhvr additive="base">
                                            <p:cTn id="20" dur="1000" fill="hold"/>
                                            <p:tgtEl>
                                              <p:spTgt spid="7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20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1000" fill="hold"/>
                                            <p:tgtEl>
                                              <p:spTgt spid="78"/>
                                            </p:tgtEl>
                                            <p:attrNameLst>
                                              <p:attrName>ppt_x</p:attrName>
                                            </p:attrNameLst>
                                          </p:cBhvr>
                                          <p:tavLst>
                                            <p:tav tm="0">
                                              <p:val>
                                                <p:strVal val="#ppt_x"/>
                                              </p:val>
                                            </p:tav>
                                            <p:tav tm="100000">
                                              <p:val>
                                                <p:strVal val="#ppt_x"/>
                                              </p:val>
                                            </p:tav>
                                          </p:tavLst>
                                        </p:anim>
                                        <p:anim calcmode="lin" valueType="num">
                                          <p:cBhvr additive="base">
                                            <p:cTn id="24" dur="1000" fill="hold"/>
                                            <p:tgtEl>
                                              <p:spTgt spid="78"/>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175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1000" fill="hold"/>
                                            <p:tgtEl>
                                              <p:spTgt spid="83"/>
                                            </p:tgtEl>
                                            <p:attrNameLst>
                                              <p:attrName>ppt_x</p:attrName>
                                            </p:attrNameLst>
                                          </p:cBhvr>
                                          <p:tavLst>
                                            <p:tav tm="0">
                                              <p:val>
                                                <p:strVal val="#ppt_x"/>
                                              </p:val>
                                            </p:tav>
                                            <p:tav tm="100000">
                                              <p:val>
                                                <p:strVal val="#ppt_x"/>
                                              </p:val>
                                            </p:tav>
                                          </p:tavLst>
                                        </p:anim>
                                        <p:anim calcmode="lin" valueType="num">
                                          <p:cBhvr additive="base">
                                            <p:cTn id="28"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83"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5F0126-451A-4D39-96F0-45598FA9BF31}"/>
              </a:ext>
            </a:extLst>
          </p:cNvPr>
          <p:cNvSpPr>
            <a:spLocks noGrp="1"/>
          </p:cNvSpPr>
          <p:nvPr>
            <p:ph type="title"/>
          </p:nvPr>
        </p:nvSpPr>
        <p:spPr/>
        <p:txBody>
          <a:bodyPr/>
          <a:lstStyle/>
          <a:p>
            <a:r>
              <a:rPr lang="pt-BR" dirty="0"/>
              <a:t>INSTRUMENTOS DE ATER</a:t>
            </a:r>
          </a:p>
        </p:txBody>
      </p:sp>
      <p:pic>
        <p:nvPicPr>
          <p:cNvPr id="4" name="Imagem 3">
            <a:extLst>
              <a:ext uri="{FF2B5EF4-FFF2-40B4-BE49-F238E27FC236}">
                <a16:creationId xmlns:a16="http://schemas.microsoft.com/office/drawing/2014/main" id="{5998CEA0-DC85-4146-91F2-24E0FC7BA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927" y="3284597"/>
            <a:ext cx="2755900" cy="2066925"/>
          </a:xfrm>
          <a:prstGeom prst="rect">
            <a:avLst/>
          </a:prstGeom>
        </p:spPr>
      </p:pic>
      <p:pic>
        <p:nvPicPr>
          <p:cNvPr id="5" name="Imagem 4">
            <a:extLst>
              <a:ext uri="{FF2B5EF4-FFF2-40B4-BE49-F238E27FC236}">
                <a16:creationId xmlns:a16="http://schemas.microsoft.com/office/drawing/2014/main" id="{0A385F54-2760-4A18-AA70-3F4FCDDD3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884" y="1141054"/>
            <a:ext cx="2755900" cy="2066925"/>
          </a:xfrm>
          <a:prstGeom prst="rect">
            <a:avLst/>
          </a:prstGeom>
        </p:spPr>
      </p:pic>
      <p:pic>
        <p:nvPicPr>
          <p:cNvPr id="6" name="Imagem 5">
            <a:extLst>
              <a:ext uri="{FF2B5EF4-FFF2-40B4-BE49-F238E27FC236}">
                <a16:creationId xmlns:a16="http://schemas.microsoft.com/office/drawing/2014/main" id="{66E32683-00E9-4627-9CBE-425C4B2B3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137" y="1163280"/>
            <a:ext cx="2752224" cy="2064167"/>
          </a:xfrm>
          <a:prstGeom prst="rect">
            <a:avLst/>
          </a:prstGeom>
        </p:spPr>
      </p:pic>
      <p:pic>
        <p:nvPicPr>
          <p:cNvPr id="7" name="Imagem 6">
            <a:extLst>
              <a:ext uri="{FF2B5EF4-FFF2-40B4-BE49-F238E27FC236}">
                <a16:creationId xmlns:a16="http://schemas.microsoft.com/office/drawing/2014/main" id="{2950D947-95A2-422E-9902-36C4AB108D5E}"/>
              </a:ext>
            </a:extLst>
          </p:cNvPr>
          <p:cNvPicPr>
            <a:picLocks noChangeAspect="1"/>
          </p:cNvPicPr>
          <p:nvPr/>
        </p:nvPicPr>
        <p:blipFill rotWithShape="1">
          <a:blip r:embed="rId5">
            <a:extLst>
              <a:ext uri="{28A0092B-C50C-407E-A947-70E740481C1C}">
                <a14:useLocalDpi xmlns:a14="http://schemas.microsoft.com/office/drawing/2010/main" val="0"/>
              </a:ext>
            </a:extLst>
          </a:blip>
          <a:srcRect t="47222"/>
          <a:stretch/>
        </p:blipFill>
        <p:spPr>
          <a:xfrm>
            <a:off x="9209089" y="1163280"/>
            <a:ext cx="2933289" cy="2064167"/>
          </a:xfrm>
          <a:prstGeom prst="rect">
            <a:avLst/>
          </a:prstGeom>
        </p:spPr>
      </p:pic>
      <p:pic>
        <p:nvPicPr>
          <p:cNvPr id="8" name="Imagem 7">
            <a:extLst>
              <a:ext uri="{FF2B5EF4-FFF2-40B4-BE49-F238E27FC236}">
                <a16:creationId xmlns:a16="http://schemas.microsoft.com/office/drawing/2014/main" id="{55B6D856-E23F-4045-858C-D240E60A9C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632" y="1141054"/>
            <a:ext cx="2755901" cy="2066926"/>
          </a:xfrm>
          <a:prstGeom prst="rect">
            <a:avLst/>
          </a:prstGeom>
        </p:spPr>
      </p:pic>
      <p:pic>
        <p:nvPicPr>
          <p:cNvPr id="9" name="Imagem 8">
            <a:extLst>
              <a:ext uri="{FF2B5EF4-FFF2-40B4-BE49-F238E27FC236}">
                <a16:creationId xmlns:a16="http://schemas.microsoft.com/office/drawing/2014/main" id="{22BC3E70-C231-43C3-95DB-BD515DAF9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632" y="3284179"/>
            <a:ext cx="2755900" cy="2066925"/>
          </a:xfrm>
          <a:prstGeom prst="rect">
            <a:avLst/>
          </a:prstGeom>
        </p:spPr>
      </p:pic>
      <p:pic>
        <p:nvPicPr>
          <p:cNvPr id="10" name="Imagem 9">
            <a:extLst>
              <a:ext uri="{FF2B5EF4-FFF2-40B4-BE49-F238E27FC236}">
                <a16:creationId xmlns:a16="http://schemas.microsoft.com/office/drawing/2014/main" id="{5661F954-2290-4DD0-B672-1775706DED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138" y="3293391"/>
            <a:ext cx="2769574" cy="2077181"/>
          </a:xfrm>
          <a:prstGeom prst="rect">
            <a:avLst/>
          </a:prstGeom>
        </p:spPr>
      </p:pic>
      <p:pic>
        <p:nvPicPr>
          <p:cNvPr id="11" name="Imagem 10">
            <a:extLst>
              <a:ext uri="{FF2B5EF4-FFF2-40B4-BE49-F238E27FC236}">
                <a16:creationId xmlns:a16="http://schemas.microsoft.com/office/drawing/2014/main" id="{A4C98FE1-C5E1-4D10-9DB9-EC830AA7743B}"/>
              </a:ext>
            </a:extLst>
          </p:cNvPr>
          <p:cNvPicPr>
            <a:picLocks noChangeAspect="1"/>
          </p:cNvPicPr>
          <p:nvPr/>
        </p:nvPicPr>
        <p:blipFill rotWithShape="1">
          <a:blip r:embed="rId9">
            <a:extLst>
              <a:ext uri="{28A0092B-C50C-407E-A947-70E740481C1C}">
                <a14:useLocalDpi xmlns:a14="http://schemas.microsoft.com/office/drawing/2010/main" val="0"/>
              </a:ext>
            </a:extLst>
          </a:blip>
          <a:srcRect t="17233" b="29879"/>
          <a:stretch/>
        </p:blipFill>
        <p:spPr>
          <a:xfrm>
            <a:off x="9209089" y="3353911"/>
            <a:ext cx="2945587" cy="2077181"/>
          </a:xfrm>
          <a:prstGeom prst="rect">
            <a:avLst/>
          </a:prstGeom>
        </p:spPr>
      </p:pic>
      <p:cxnSp>
        <p:nvCxnSpPr>
          <p:cNvPr id="12" name="Conector reto 11">
            <a:extLst>
              <a:ext uri="{FF2B5EF4-FFF2-40B4-BE49-F238E27FC236}">
                <a16:creationId xmlns:a16="http://schemas.microsoft.com/office/drawing/2014/main" id="{D9355891-FFEE-4CD8-A0E6-03CC1B2CA32D}"/>
              </a:ext>
            </a:extLst>
          </p:cNvPr>
          <p:cNvCxnSpPr>
            <a:cxnSpLocks/>
          </p:cNvCxnSpPr>
          <p:nvPr/>
        </p:nvCxnSpPr>
        <p:spPr>
          <a:xfrm>
            <a:off x="3302782" y="1149786"/>
            <a:ext cx="0" cy="4309881"/>
          </a:xfrm>
          <a:prstGeom prst="line">
            <a:avLst/>
          </a:prstGeom>
          <a:ln w="12700">
            <a:solidFill>
              <a:schemeClr val="bg1"/>
            </a:solidFill>
            <a:prstDash val="sysDash"/>
          </a:ln>
        </p:spPr>
        <p:style>
          <a:lnRef idx="1">
            <a:schemeClr val="dk1"/>
          </a:lnRef>
          <a:fillRef idx="0">
            <a:schemeClr val="dk1"/>
          </a:fillRef>
          <a:effectRef idx="0">
            <a:schemeClr val="dk1"/>
          </a:effectRef>
          <a:fontRef idx="minor">
            <a:schemeClr val="tx1"/>
          </a:fontRef>
        </p:style>
      </p:cxnSp>
      <p:cxnSp>
        <p:nvCxnSpPr>
          <p:cNvPr id="13" name="Conector reto 12">
            <a:extLst>
              <a:ext uri="{FF2B5EF4-FFF2-40B4-BE49-F238E27FC236}">
                <a16:creationId xmlns:a16="http://schemas.microsoft.com/office/drawing/2014/main" id="{48F91B64-6D29-47F1-AAEC-06A4069BF1A5}"/>
              </a:ext>
            </a:extLst>
          </p:cNvPr>
          <p:cNvCxnSpPr>
            <a:cxnSpLocks/>
          </p:cNvCxnSpPr>
          <p:nvPr/>
        </p:nvCxnSpPr>
        <p:spPr>
          <a:xfrm>
            <a:off x="6226957" y="1159311"/>
            <a:ext cx="0" cy="4309881"/>
          </a:xfrm>
          <a:prstGeom prst="line">
            <a:avLst/>
          </a:prstGeom>
          <a:ln w="12700">
            <a:solidFill>
              <a:schemeClr val="bg1"/>
            </a:solidFill>
            <a:prstDash val="sysDash"/>
          </a:ln>
        </p:spPr>
        <p:style>
          <a:lnRef idx="1">
            <a:schemeClr val="dk1"/>
          </a:lnRef>
          <a:fillRef idx="0">
            <a:schemeClr val="dk1"/>
          </a:fillRef>
          <a:effectRef idx="0">
            <a:schemeClr val="dk1"/>
          </a:effectRef>
          <a:fontRef idx="minor">
            <a:schemeClr val="tx1"/>
          </a:fontRef>
        </p:style>
      </p:cxnSp>
      <p:cxnSp>
        <p:nvCxnSpPr>
          <p:cNvPr id="14" name="Conector reto 13">
            <a:extLst>
              <a:ext uri="{FF2B5EF4-FFF2-40B4-BE49-F238E27FC236}">
                <a16:creationId xmlns:a16="http://schemas.microsoft.com/office/drawing/2014/main" id="{6B1515DA-2F21-499B-B289-F99991121AE4}"/>
              </a:ext>
            </a:extLst>
          </p:cNvPr>
          <p:cNvCxnSpPr>
            <a:cxnSpLocks/>
          </p:cNvCxnSpPr>
          <p:nvPr/>
        </p:nvCxnSpPr>
        <p:spPr>
          <a:xfrm>
            <a:off x="9160657" y="1187886"/>
            <a:ext cx="0" cy="4309881"/>
          </a:xfrm>
          <a:prstGeom prst="line">
            <a:avLst/>
          </a:prstGeom>
          <a:ln w="12700">
            <a:solidFill>
              <a:schemeClr val="bg1"/>
            </a:solidFill>
            <a:prstDash val="sysDash"/>
          </a:ln>
        </p:spPr>
        <p:style>
          <a:lnRef idx="1">
            <a:schemeClr val="dk1"/>
          </a:lnRef>
          <a:fillRef idx="0">
            <a:schemeClr val="dk1"/>
          </a:fillRef>
          <a:effectRef idx="0">
            <a:schemeClr val="dk1"/>
          </a:effectRef>
          <a:fontRef idx="minor">
            <a:schemeClr val="tx1"/>
          </a:fontRef>
        </p:style>
      </p:cxnSp>
      <p:cxnSp>
        <p:nvCxnSpPr>
          <p:cNvPr id="15" name="Conector reto 14">
            <a:extLst>
              <a:ext uri="{FF2B5EF4-FFF2-40B4-BE49-F238E27FC236}">
                <a16:creationId xmlns:a16="http://schemas.microsoft.com/office/drawing/2014/main" id="{3B94EF49-234A-4A1E-B6BD-11042967115C}"/>
              </a:ext>
            </a:extLst>
          </p:cNvPr>
          <p:cNvCxnSpPr>
            <a:cxnSpLocks/>
          </p:cNvCxnSpPr>
          <p:nvPr/>
        </p:nvCxnSpPr>
        <p:spPr>
          <a:xfrm>
            <a:off x="12199132" y="1178361"/>
            <a:ext cx="0" cy="4309881"/>
          </a:xfrm>
          <a:prstGeom prst="line">
            <a:avLst/>
          </a:prstGeom>
          <a:ln w="12700">
            <a:solidFill>
              <a:schemeClr val="bg1"/>
            </a:solidFill>
            <a:prstDash val="sysDash"/>
          </a:ln>
        </p:spPr>
        <p:style>
          <a:lnRef idx="1">
            <a:schemeClr val="dk1"/>
          </a:lnRef>
          <a:fillRef idx="0">
            <a:schemeClr val="dk1"/>
          </a:fillRef>
          <a:effectRef idx="0">
            <a:schemeClr val="dk1"/>
          </a:effectRef>
          <a:fontRef idx="minor">
            <a:schemeClr val="tx1"/>
          </a:fontRef>
        </p:style>
      </p:cxnSp>
      <p:sp>
        <p:nvSpPr>
          <p:cNvPr id="16" name="CaixaDeTexto 15">
            <a:extLst>
              <a:ext uri="{FF2B5EF4-FFF2-40B4-BE49-F238E27FC236}">
                <a16:creationId xmlns:a16="http://schemas.microsoft.com/office/drawing/2014/main" id="{CDC7D38B-29F3-48BF-BCB0-D284DEA86D3F}"/>
              </a:ext>
            </a:extLst>
          </p:cNvPr>
          <p:cNvSpPr txBox="1"/>
          <p:nvPr/>
        </p:nvSpPr>
        <p:spPr>
          <a:xfrm>
            <a:off x="426386" y="5534572"/>
            <a:ext cx="2687323" cy="646331"/>
          </a:xfrm>
          <a:prstGeom prst="rect">
            <a:avLst/>
          </a:prstGeom>
          <a:noFill/>
          <a:ln w="9525">
            <a:solidFill>
              <a:schemeClr val="bg1"/>
            </a:solidFill>
            <a:prstDash val="sysDash"/>
          </a:ln>
        </p:spPr>
        <p:txBody>
          <a:bodyPr wrap="square" rtlCol="0">
            <a:spAutoFit/>
          </a:bodyPr>
          <a:lstStyle/>
          <a:p>
            <a:pPr algn="ctr"/>
            <a:r>
              <a:rPr lang="pt-BR" dirty="0">
                <a:solidFill>
                  <a:srgbClr val="000000"/>
                </a:solidFill>
              </a:rPr>
              <a:t>Reuniões de </a:t>
            </a:r>
          </a:p>
          <a:p>
            <a:pPr algn="ctr"/>
            <a:r>
              <a:rPr lang="pt-BR" dirty="0">
                <a:solidFill>
                  <a:srgbClr val="000000"/>
                </a:solidFill>
              </a:rPr>
              <a:t>Planejamentos</a:t>
            </a:r>
          </a:p>
        </p:txBody>
      </p:sp>
      <p:sp>
        <p:nvSpPr>
          <p:cNvPr id="17" name="CaixaDeTexto 16">
            <a:extLst>
              <a:ext uri="{FF2B5EF4-FFF2-40B4-BE49-F238E27FC236}">
                <a16:creationId xmlns:a16="http://schemas.microsoft.com/office/drawing/2014/main" id="{7241FCFD-CA73-414B-A616-D3892BDE1C3F}"/>
              </a:ext>
            </a:extLst>
          </p:cNvPr>
          <p:cNvSpPr txBox="1"/>
          <p:nvPr/>
        </p:nvSpPr>
        <p:spPr>
          <a:xfrm>
            <a:off x="3387883" y="5535365"/>
            <a:ext cx="2687323" cy="646331"/>
          </a:xfrm>
          <a:prstGeom prst="rect">
            <a:avLst/>
          </a:prstGeom>
          <a:noFill/>
          <a:ln w="9525">
            <a:solidFill>
              <a:schemeClr val="bg1"/>
            </a:solidFill>
            <a:prstDash val="sysDash"/>
          </a:ln>
        </p:spPr>
        <p:txBody>
          <a:bodyPr wrap="square" rtlCol="0">
            <a:spAutoFit/>
          </a:bodyPr>
          <a:lstStyle/>
          <a:p>
            <a:pPr algn="ctr"/>
            <a:r>
              <a:rPr lang="pt-BR" dirty="0">
                <a:solidFill>
                  <a:srgbClr val="000000"/>
                </a:solidFill>
              </a:rPr>
              <a:t>Cadastro dos</a:t>
            </a:r>
          </a:p>
          <a:p>
            <a:pPr algn="ctr"/>
            <a:r>
              <a:rPr lang="pt-BR" dirty="0">
                <a:solidFill>
                  <a:srgbClr val="000000"/>
                </a:solidFill>
              </a:rPr>
              <a:t> Beneficiários </a:t>
            </a:r>
          </a:p>
        </p:txBody>
      </p:sp>
      <p:sp>
        <p:nvSpPr>
          <p:cNvPr id="18" name="CaixaDeTexto 17">
            <a:extLst>
              <a:ext uri="{FF2B5EF4-FFF2-40B4-BE49-F238E27FC236}">
                <a16:creationId xmlns:a16="http://schemas.microsoft.com/office/drawing/2014/main" id="{CA0C8394-BE89-4226-BF85-380F07027E14}"/>
              </a:ext>
            </a:extLst>
          </p:cNvPr>
          <p:cNvSpPr txBox="1"/>
          <p:nvPr/>
        </p:nvSpPr>
        <p:spPr>
          <a:xfrm>
            <a:off x="6349380" y="5535365"/>
            <a:ext cx="2687322" cy="646331"/>
          </a:xfrm>
          <a:prstGeom prst="rect">
            <a:avLst/>
          </a:prstGeom>
          <a:noFill/>
          <a:ln w="9525">
            <a:solidFill>
              <a:schemeClr val="bg1"/>
            </a:solidFill>
            <a:prstDash val="sysDash"/>
          </a:ln>
        </p:spPr>
        <p:txBody>
          <a:bodyPr wrap="square" rtlCol="0">
            <a:spAutoFit/>
          </a:bodyPr>
          <a:lstStyle/>
          <a:p>
            <a:pPr algn="ctr"/>
            <a:r>
              <a:rPr lang="pt-BR" dirty="0">
                <a:solidFill>
                  <a:srgbClr val="000000"/>
                </a:solidFill>
              </a:rPr>
              <a:t>Reunião com </a:t>
            </a:r>
          </a:p>
          <a:p>
            <a:pPr algn="ctr"/>
            <a:r>
              <a:rPr lang="pt-BR" dirty="0">
                <a:solidFill>
                  <a:srgbClr val="000000"/>
                </a:solidFill>
              </a:rPr>
              <a:t>os Beneficiários </a:t>
            </a:r>
          </a:p>
        </p:txBody>
      </p:sp>
      <p:sp>
        <p:nvSpPr>
          <p:cNvPr id="19" name="CaixaDeTexto 18">
            <a:extLst>
              <a:ext uri="{FF2B5EF4-FFF2-40B4-BE49-F238E27FC236}">
                <a16:creationId xmlns:a16="http://schemas.microsoft.com/office/drawing/2014/main" id="{B013B25C-EDC0-43B8-B850-68E05F275693}"/>
              </a:ext>
            </a:extLst>
          </p:cNvPr>
          <p:cNvSpPr txBox="1"/>
          <p:nvPr/>
        </p:nvSpPr>
        <p:spPr>
          <a:xfrm>
            <a:off x="9209089" y="5535365"/>
            <a:ext cx="2945587" cy="646331"/>
          </a:xfrm>
          <a:prstGeom prst="rect">
            <a:avLst/>
          </a:prstGeom>
          <a:noFill/>
          <a:ln w="9525">
            <a:solidFill>
              <a:schemeClr val="bg1"/>
            </a:solidFill>
            <a:prstDash val="sysDash"/>
          </a:ln>
        </p:spPr>
        <p:txBody>
          <a:bodyPr wrap="square" rtlCol="0">
            <a:spAutoFit/>
          </a:bodyPr>
          <a:lstStyle/>
          <a:p>
            <a:pPr algn="ctr"/>
            <a:r>
              <a:rPr lang="pt-BR" dirty="0">
                <a:solidFill>
                  <a:srgbClr val="000000"/>
                </a:solidFill>
              </a:rPr>
              <a:t>Visitas aos </a:t>
            </a:r>
          </a:p>
          <a:p>
            <a:pPr algn="ctr"/>
            <a:r>
              <a:rPr lang="pt-BR" dirty="0">
                <a:solidFill>
                  <a:srgbClr val="000000"/>
                </a:solidFill>
              </a:rPr>
              <a:t>Lotes</a:t>
            </a:r>
          </a:p>
        </p:txBody>
      </p:sp>
      <p:cxnSp>
        <p:nvCxnSpPr>
          <p:cNvPr id="20" name="Conector reto 19">
            <a:extLst>
              <a:ext uri="{FF2B5EF4-FFF2-40B4-BE49-F238E27FC236}">
                <a16:creationId xmlns:a16="http://schemas.microsoft.com/office/drawing/2014/main" id="{7E291A6F-AC2E-4DE2-98FB-EEDBC4F3ADD5}"/>
              </a:ext>
            </a:extLst>
          </p:cNvPr>
          <p:cNvCxnSpPr>
            <a:cxnSpLocks/>
          </p:cNvCxnSpPr>
          <p:nvPr/>
        </p:nvCxnSpPr>
        <p:spPr>
          <a:xfrm>
            <a:off x="426386" y="3227447"/>
            <a:ext cx="11728290" cy="46894"/>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53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71D5C-C4CC-495A-8DC9-54EC2E133C9D}"/>
              </a:ext>
            </a:extLst>
          </p:cNvPr>
          <p:cNvSpPr>
            <a:spLocks noGrp="1"/>
          </p:cNvSpPr>
          <p:nvPr>
            <p:ph type="title"/>
          </p:nvPr>
        </p:nvSpPr>
        <p:spPr/>
        <p:txBody>
          <a:bodyPr/>
          <a:lstStyle/>
          <a:p>
            <a:r>
              <a:rPr lang="pt-BR" dirty="0"/>
              <a:t>FAZENDA URUNAN – GRUPO GRAÇA E PAZ</a:t>
            </a:r>
          </a:p>
        </p:txBody>
      </p:sp>
      <p:pic>
        <p:nvPicPr>
          <p:cNvPr id="4" name="Imagem 3">
            <a:extLst>
              <a:ext uri="{FF2B5EF4-FFF2-40B4-BE49-F238E27FC236}">
                <a16:creationId xmlns:a16="http://schemas.microsoft.com/office/drawing/2014/main" id="{39C59C7F-69C1-4913-93A5-F575FE3BC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37" y="1097732"/>
            <a:ext cx="8185475" cy="5342722"/>
          </a:xfrm>
          <a:prstGeom prst="rect">
            <a:avLst/>
          </a:prstGeom>
        </p:spPr>
      </p:pic>
      <p:sp>
        <p:nvSpPr>
          <p:cNvPr id="5" name="CaixaDeTexto 4">
            <a:extLst>
              <a:ext uri="{FF2B5EF4-FFF2-40B4-BE49-F238E27FC236}">
                <a16:creationId xmlns:a16="http://schemas.microsoft.com/office/drawing/2014/main" id="{BAFA483F-7F45-4090-9950-337B575F213D}"/>
              </a:ext>
            </a:extLst>
          </p:cNvPr>
          <p:cNvSpPr txBox="1"/>
          <p:nvPr/>
        </p:nvSpPr>
        <p:spPr>
          <a:xfrm>
            <a:off x="10161037" y="1142050"/>
            <a:ext cx="1323329" cy="400110"/>
          </a:xfrm>
          <a:prstGeom prst="rect">
            <a:avLst/>
          </a:prstGeom>
          <a:noFill/>
        </p:spPr>
        <p:txBody>
          <a:bodyPr wrap="square" rtlCol="0">
            <a:spAutoFit/>
          </a:bodyPr>
          <a:lstStyle/>
          <a:p>
            <a:r>
              <a:rPr lang="pt-BR" sz="2000" dirty="0">
                <a:solidFill>
                  <a:srgbClr val="000000"/>
                </a:solidFill>
              </a:rPr>
              <a:t>LEGENDA </a:t>
            </a:r>
          </a:p>
        </p:txBody>
      </p:sp>
      <p:cxnSp>
        <p:nvCxnSpPr>
          <p:cNvPr id="6" name="Conector reto 5">
            <a:extLst>
              <a:ext uri="{FF2B5EF4-FFF2-40B4-BE49-F238E27FC236}">
                <a16:creationId xmlns:a16="http://schemas.microsoft.com/office/drawing/2014/main" id="{F205D28D-44B8-4AE4-8D7B-8871D6B5ABF2}"/>
              </a:ext>
            </a:extLst>
          </p:cNvPr>
          <p:cNvCxnSpPr>
            <a:cxnSpLocks/>
          </p:cNvCxnSpPr>
          <p:nvPr/>
        </p:nvCxnSpPr>
        <p:spPr>
          <a:xfrm>
            <a:off x="9082558" y="2105849"/>
            <a:ext cx="36765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B0DE9DCE-062D-4024-B17D-F0442E1CE60C}"/>
              </a:ext>
            </a:extLst>
          </p:cNvPr>
          <p:cNvSpPr txBox="1"/>
          <p:nvPr/>
        </p:nvSpPr>
        <p:spPr>
          <a:xfrm>
            <a:off x="9487179" y="1832178"/>
            <a:ext cx="2185418" cy="646331"/>
          </a:xfrm>
          <a:prstGeom prst="rect">
            <a:avLst/>
          </a:prstGeom>
          <a:noFill/>
        </p:spPr>
        <p:txBody>
          <a:bodyPr wrap="square" rtlCol="0">
            <a:spAutoFit/>
          </a:bodyPr>
          <a:lstStyle/>
          <a:p>
            <a:r>
              <a:rPr lang="pt-BR" dirty="0">
                <a:solidFill>
                  <a:srgbClr val="000000"/>
                </a:solidFill>
              </a:rPr>
              <a:t>Perímetro total </a:t>
            </a:r>
          </a:p>
          <a:p>
            <a:r>
              <a:rPr lang="pt-BR" dirty="0">
                <a:solidFill>
                  <a:srgbClr val="000000"/>
                </a:solidFill>
              </a:rPr>
              <a:t>da propriedade</a:t>
            </a:r>
          </a:p>
        </p:txBody>
      </p:sp>
      <p:cxnSp>
        <p:nvCxnSpPr>
          <p:cNvPr id="8" name="Conector reto 7">
            <a:extLst>
              <a:ext uri="{FF2B5EF4-FFF2-40B4-BE49-F238E27FC236}">
                <a16:creationId xmlns:a16="http://schemas.microsoft.com/office/drawing/2014/main" id="{CAF72ED5-CF04-4D98-B8C9-E4588CD04DBE}"/>
              </a:ext>
            </a:extLst>
          </p:cNvPr>
          <p:cNvCxnSpPr>
            <a:cxnSpLocks/>
          </p:cNvCxnSpPr>
          <p:nvPr/>
        </p:nvCxnSpPr>
        <p:spPr>
          <a:xfrm>
            <a:off x="9082558" y="2808136"/>
            <a:ext cx="367655" cy="0"/>
          </a:xfrm>
          <a:prstGeom prst="line">
            <a:avLst/>
          </a:prstGeom>
          <a:ln w="28575">
            <a:solidFill>
              <a:srgbClr val="66FF33"/>
            </a:solidFill>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7AF8A84A-9E45-4625-B6E2-53DA8541F897}"/>
              </a:ext>
            </a:extLst>
          </p:cNvPr>
          <p:cNvSpPr txBox="1"/>
          <p:nvPr/>
        </p:nvSpPr>
        <p:spPr>
          <a:xfrm>
            <a:off x="9487179" y="2526155"/>
            <a:ext cx="2614684" cy="646331"/>
          </a:xfrm>
          <a:prstGeom prst="rect">
            <a:avLst/>
          </a:prstGeom>
          <a:noFill/>
        </p:spPr>
        <p:txBody>
          <a:bodyPr wrap="square" rtlCol="0">
            <a:spAutoFit/>
          </a:bodyPr>
          <a:lstStyle/>
          <a:p>
            <a:r>
              <a:rPr lang="pt-BR" dirty="0">
                <a:solidFill>
                  <a:srgbClr val="000000"/>
                </a:solidFill>
              </a:rPr>
              <a:t>Perímetro da área de </a:t>
            </a:r>
          </a:p>
          <a:p>
            <a:r>
              <a:rPr lang="pt-BR" dirty="0">
                <a:solidFill>
                  <a:srgbClr val="000000"/>
                </a:solidFill>
              </a:rPr>
              <a:t>Preservação permanente</a:t>
            </a:r>
          </a:p>
        </p:txBody>
      </p:sp>
      <p:cxnSp>
        <p:nvCxnSpPr>
          <p:cNvPr id="10" name="Conector reto 9">
            <a:extLst>
              <a:ext uri="{FF2B5EF4-FFF2-40B4-BE49-F238E27FC236}">
                <a16:creationId xmlns:a16="http://schemas.microsoft.com/office/drawing/2014/main" id="{B7764E8F-D1E5-4314-B69A-38335D9BF3D9}"/>
              </a:ext>
            </a:extLst>
          </p:cNvPr>
          <p:cNvCxnSpPr>
            <a:cxnSpLocks/>
          </p:cNvCxnSpPr>
          <p:nvPr/>
        </p:nvCxnSpPr>
        <p:spPr>
          <a:xfrm>
            <a:off x="9096653" y="3413329"/>
            <a:ext cx="3676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9D8A387F-C7F8-4159-8F61-B182F2EA38C1}"/>
              </a:ext>
            </a:extLst>
          </p:cNvPr>
          <p:cNvSpPr txBox="1"/>
          <p:nvPr/>
        </p:nvSpPr>
        <p:spPr>
          <a:xfrm>
            <a:off x="9473083" y="3239982"/>
            <a:ext cx="2136745" cy="369332"/>
          </a:xfrm>
          <a:prstGeom prst="rect">
            <a:avLst/>
          </a:prstGeom>
          <a:noFill/>
        </p:spPr>
        <p:txBody>
          <a:bodyPr wrap="square" rtlCol="0">
            <a:spAutoFit/>
          </a:bodyPr>
          <a:lstStyle/>
          <a:p>
            <a:r>
              <a:rPr lang="pt-BR" dirty="0">
                <a:solidFill>
                  <a:srgbClr val="000000"/>
                </a:solidFill>
              </a:rPr>
              <a:t>Perímetro dos Lotes</a:t>
            </a:r>
          </a:p>
        </p:txBody>
      </p:sp>
    </p:spTree>
    <p:extLst>
      <p:ext uri="{BB962C8B-B14F-4D97-AF65-F5344CB8AC3E}">
        <p14:creationId xmlns:p14="http://schemas.microsoft.com/office/powerpoint/2010/main" val="3968655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5EBFA5-E8FD-405C-8318-A093A6268220}"/>
              </a:ext>
            </a:extLst>
          </p:cNvPr>
          <p:cNvSpPr>
            <a:spLocks noGrp="1"/>
          </p:cNvSpPr>
          <p:nvPr>
            <p:ph type="title"/>
          </p:nvPr>
        </p:nvSpPr>
        <p:spPr/>
        <p:txBody>
          <a:bodyPr/>
          <a:lstStyle/>
          <a:p>
            <a:r>
              <a:rPr lang="pt-BR" dirty="0"/>
              <a:t>ATIVIDADES AGROPECUARIAS </a:t>
            </a:r>
          </a:p>
        </p:txBody>
      </p:sp>
      <p:sp>
        <p:nvSpPr>
          <p:cNvPr id="4" name="CaixaDeTexto 3">
            <a:extLst>
              <a:ext uri="{FF2B5EF4-FFF2-40B4-BE49-F238E27FC236}">
                <a16:creationId xmlns:a16="http://schemas.microsoft.com/office/drawing/2014/main" id="{9E3D5710-4C67-4064-A62E-8E38E615C3DD}"/>
              </a:ext>
            </a:extLst>
          </p:cNvPr>
          <p:cNvSpPr txBox="1"/>
          <p:nvPr/>
        </p:nvSpPr>
        <p:spPr>
          <a:xfrm>
            <a:off x="919480" y="2495550"/>
            <a:ext cx="1334340" cy="369332"/>
          </a:xfrm>
          <a:prstGeom prst="rect">
            <a:avLst/>
          </a:prstGeom>
          <a:noFill/>
        </p:spPr>
        <p:txBody>
          <a:bodyPr wrap="none" rtlCol="0">
            <a:spAutoFit/>
          </a:bodyPr>
          <a:lstStyle/>
          <a:p>
            <a:r>
              <a:rPr lang="pt-BR" b="1" dirty="0">
                <a:solidFill>
                  <a:srgbClr val="000000"/>
                </a:solidFill>
              </a:rPr>
              <a:t>AGRICOLAS </a:t>
            </a:r>
          </a:p>
        </p:txBody>
      </p:sp>
      <p:sp>
        <p:nvSpPr>
          <p:cNvPr id="5" name="Chave Esquerda 4">
            <a:extLst>
              <a:ext uri="{FF2B5EF4-FFF2-40B4-BE49-F238E27FC236}">
                <a16:creationId xmlns:a16="http://schemas.microsoft.com/office/drawing/2014/main" id="{F319F31A-ACBB-4023-BE48-0F547AE1D634}"/>
              </a:ext>
            </a:extLst>
          </p:cNvPr>
          <p:cNvSpPr/>
          <p:nvPr/>
        </p:nvSpPr>
        <p:spPr>
          <a:xfrm>
            <a:off x="2253820" y="1834396"/>
            <a:ext cx="1009650" cy="1752600"/>
          </a:xfrm>
          <a:prstGeom prst="lef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000000"/>
              </a:solidFill>
            </a:endParaRPr>
          </a:p>
        </p:txBody>
      </p:sp>
      <p:sp>
        <p:nvSpPr>
          <p:cNvPr id="6" name="CaixaDeTexto 5">
            <a:extLst>
              <a:ext uri="{FF2B5EF4-FFF2-40B4-BE49-F238E27FC236}">
                <a16:creationId xmlns:a16="http://schemas.microsoft.com/office/drawing/2014/main" id="{C68FDD97-FBB6-420C-86B3-D13CCFDEBFA5}"/>
              </a:ext>
            </a:extLst>
          </p:cNvPr>
          <p:cNvSpPr txBox="1"/>
          <p:nvPr/>
        </p:nvSpPr>
        <p:spPr>
          <a:xfrm>
            <a:off x="3357878" y="1664553"/>
            <a:ext cx="8515351" cy="2308324"/>
          </a:xfrm>
          <a:prstGeom prst="rect">
            <a:avLst/>
          </a:prstGeom>
          <a:noFill/>
        </p:spPr>
        <p:txBody>
          <a:bodyPr wrap="square" rtlCol="0">
            <a:spAutoFit/>
          </a:bodyPr>
          <a:lstStyle/>
          <a:p>
            <a:pPr marL="285750" indent="-285750">
              <a:buFontTx/>
              <a:buChar char="-"/>
            </a:pPr>
            <a:r>
              <a:rPr lang="pt-BR" dirty="0">
                <a:solidFill>
                  <a:srgbClr val="000000"/>
                </a:solidFill>
              </a:rPr>
              <a:t>Cajueiro anão - precoce  (clone CCP 76) (sequeiro) -18,1 Ha</a:t>
            </a:r>
          </a:p>
          <a:p>
            <a:pPr marL="285750" indent="-285750">
              <a:buFontTx/>
              <a:buChar char="-"/>
            </a:pPr>
            <a:r>
              <a:rPr lang="pt-BR" dirty="0">
                <a:solidFill>
                  <a:srgbClr val="000000"/>
                </a:solidFill>
              </a:rPr>
              <a:t>Substituição de copa – 16,60 Ha </a:t>
            </a:r>
          </a:p>
          <a:p>
            <a:pPr marL="285750" indent="-285750">
              <a:buFontTx/>
              <a:buChar char="-"/>
            </a:pPr>
            <a:r>
              <a:rPr lang="pt-BR" dirty="0">
                <a:solidFill>
                  <a:srgbClr val="000000"/>
                </a:solidFill>
              </a:rPr>
              <a:t>Implantação de área de mandioca (cv. Pretinha) (sequeiro) - 22, 3 Ha</a:t>
            </a:r>
          </a:p>
          <a:p>
            <a:pPr marL="285750" indent="-285750">
              <a:buFontTx/>
              <a:buChar char="-"/>
            </a:pPr>
            <a:r>
              <a:rPr lang="pt-BR" dirty="0">
                <a:solidFill>
                  <a:srgbClr val="000000"/>
                </a:solidFill>
              </a:rPr>
              <a:t>Implantação de área de milho variedade (cv. BRS </a:t>
            </a:r>
            <a:r>
              <a:rPr lang="pt-BR" dirty="0" err="1">
                <a:solidFill>
                  <a:srgbClr val="000000"/>
                </a:solidFill>
              </a:rPr>
              <a:t>Caatingueira</a:t>
            </a:r>
            <a:r>
              <a:rPr lang="pt-BR" dirty="0">
                <a:solidFill>
                  <a:srgbClr val="000000"/>
                </a:solidFill>
              </a:rPr>
              <a:t>) (sequeiro) – 23,0 Ha</a:t>
            </a:r>
          </a:p>
          <a:p>
            <a:pPr marL="285750" indent="-285750">
              <a:buFontTx/>
              <a:buChar char="-"/>
            </a:pPr>
            <a:r>
              <a:rPr lang="pt-BR" dirty="0">
                <a:solidFill>
                  <a:srgbClr val="000000"/>
                </a:solidFill>
              </a:rPr>
              <a:t>Feijão (cv. BRS </a:t>
            </a:r>
            <a:r>
              <a:rPr lang="pt-BR" dirty="0" err="1">
                <a:solidFill>
                  <a:srgbClr val="000000"/>
                </a:solidFill>
              </a:rPr>
              <a:t>Puljante</a:t>
            </a:r>
            <a:r>
              <a:rPr lang="pt-BR" dirty="0">
                <a:solidFill>
                  <a:srgbClr val="000000"/>
                </a:solidFill>
              </a:rPr>
              <a:t>) (sequeiro) – 15,50 Ha</a:t>
            </a:r>
          </a:p>
          <a:p>
            <a:pPr marL="285750" indent="-285750">
              <a:buFontTx/>
              <a:buChar char="-"/>
            </a:pPr>
            <a:r>
              <a:rPr lang="pt-BR" dirty="0">
                <a:solidFill>
                  <a:srgbClr val="000000"/>
                </a:solidFill>
              </a:rPr>
              <a:t>Capim elefante  - 12,35 Ha</a:t>
            </a:r>
          </a:p>
          <a:p>
            <a:pPr marL="285750" indent="-285750">
              <a:buFontTx/>
              <a:buChar char="-"/>
            </a:pPr>
            <a:r>
              <a:rPr lang="pt-BR" dirty="0">
                <a:solidFill>
                  <a:srgbClr val="000000"/>
                </a:solidFill>
              </a:rPr>
              <a:t>Manejo de cajueiro gigante (poda, limpeza de área, etc...) -  45,7 Ha </a:t>
            </a:r>
          </a:p>
          <a:p>
            <a:pPr marL="285750" indent="-285750">
              <a:buFontTx/>
              <a:buChar char="-"/>
            </a:pPr>
            <a:r>
              <a:rPr lang="pt-BR" dirty="0">
                <a:solidFill>
                  <a:srgbClr val="000000"/>
                </a:solidFill>
              </a:rPr>
              <a:t>Horticultura – 1,25 Ha</a:t>
            </a:r>
          </a:p>
        </p:txBody>
      </p:sp>
      <p:sp>
        <p:nvSpPr>
          <p:cNvPr id="7" name="CaixaDeTexto 6">
            <a:extLst>
              <a:ext uri="{FF2B5EF4-FFF2-40B4-BE49-F238E27FC236}">
                <a16:creationId xmlns:a16="http://schemas.microsoft.com/office/drawing/2014/main" id="{7F31CE89-2488-437B-8700-AEC99D5FA060}"/>
              </a:ext>
            </a:extLst>
          </p:cNvPr>
          <p:cNvSpPr txBox="1"/>
          <p:nvPr/>
        </p:nvSpPr>
        <p:spPr>
          <a:xfrm>
            <a:off x="821294" y="4819650"/>
            <a:ext cx="1186970" cy="369332"/>
          </a:xfrm>
          <a:prstGeom prst="rect">
            <a:avLst/>
          </a:prstGeom>
          <a:noFill/>
        </p:spPr>
        <p:txBody>
          <a:bodyPr wrap="square" rtlCol="0">
            <a:spAutoFit/>
          </a:bodyPr>
          <a:lstStyle/>
          <a:p>
            <a:r>
              <a:rPr lang="pt-BR" b="1" dirty="0">
                <a:solidFill>
                  <a:srgbClr val="000000"/>
                </a:solidFill>
              </a:rPr>
              <a:t>PECUARIA </a:t>
            </a:r>
          </a:p>
        </p:txBody>
      </p:sp>
      <p:sp>
        <p:nvSpPr>
          <p:cNvPr id="8" name="Chave Esquerda 7">
            <a:extLst>
              <a:ext uri="{FF2B5EF4-FFF2-40B4-BE49-F238E27FC236}">
                <a16:creationId xmlns:a16="http://schemas.microsoft.com/office/drawing/2014/main" id="{DFF23628-4ECB-4108-BF50-00E7FA41A496}"/>
              </a:ext>
            </a:extLst>
          </p:cNvPr>
          <p:cNvSpPr/>
          <p:nvPr/>
        </p:nvSpPr>
        <p:spPr>
          <a:xfrm>
            <a:off x="1971193" y="4404151"/>
            <a:ext cx="1009650" cy="1353622"/>
          </a:xfrm>
          <a:prstGeom prst="lef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000000"/>
              </a:solidFill>
            </a:endParaRPr>
          </a:p>
        </p:txBody>
      </p:sp>
      <p:sp>
        <p:nvSpPr>
          <p:cNvPr id="9" name="CaixaDeTexto 8">
            <a:extLst>
              <a:ext uri="{FF2B5EF4-FFF2-40B4-BE49-F238E27FC236}">
                <a16:creationId xmlns:a16="http://schemas.microsoft.com/office/drawing/2014/main" id="{CE660E92-F636-41BF-9060-60259F17727D}"/>
              </a:ext>
            </a:extLst>
          </p:cNvPr>
          <p:cNvSpPr txBox="1"/>
          <p:nvPr/>
        </p:nvSpPr>
        <p:spPr>
          <a:xfrm>
            <a:off x="3119753" y="4404151"/>
            <a:ext cx="3362327" cy="1200329"/>
          </a:xfrm>
          <a:prstGeom prst="rect">
            <a:avLst/>
          </a:prstGeom>
          <a:noFill/>
        </p:spPr>
        <p:txBody>
          <a:bodyPr wrap="square" rtlCol="0">
            <a:spAutoFit/>
          </a:bodyPr>
          <a:lstStyle/>
          <a:p>
            <a:pPr marL="285750" indent="-285750">
              <a:buFontTx/>
              <a:buChar char="-"/>
            </a:pPr>
            <a:r>
              <a:rPr lang="pt-BR" dirty="0">
                <a:solidFill>
                  <a:srgbClr val="000000"/>
                </a:solidFill>
              </a:rPr>
              <a:t>Matrizes Bovinas – 8</a:t>
            </a:r>
          </a:p>
          <a:p>
            <a:pPr marL="285750" indent="-285750">
              <a:buFontTx/>
              <a:buChar char="-"/>
            </a:pPr>
            <a:r>
              <a:rPr lang="pt-BR" dirty="0">
                <a:solidFill>
                  <a:srgbClr val="000000"/>
                </a:solidFill>
              </a:rPr>
              <a:t>Matrizes Ovinas (SRD) – 208</a:t>
            </a:r>
          </a:p>
          <a:p>
            <a:pPr marL="285750" indent="-285750">
              <a:buFontTx/>
              <a:buChar char="-"/>
            </a:pPr>
            <a:r>
              <a:rPr lang="pt-BR" dirty="0">
                <a:solidFill>
                  <a:srgbClr val="000000"/>
                </a:solidFill>
              </a:rPr>
              <a:t>Reprodutores Ovinos  - 38</a:t>
            </a:r>
          </a:p>
          <a:p>
            <a:pPr marL="285750" indent="-285750">
              <a:buFontTx/>
              <a:buChar char="-"/>
            </a:pPr>
            <a:r>
              <a:rPr lang="pt-BR" dirty="0">
                <a:solidFill>
                  <a:srgbClr val="000000"/>
                </a:solidFill>
              </a:rPr>
              <a:t>Aves de postura - 1800 </a:t>
            </a:r>
          </a:p>
        </p:txBody>
      </p:sp>
    </p:spTree>
    <p:extLst>
      <p:ext uri="{BB962C8B-B14F-4D97-AF65-F5344CB8AC3E}">
        <p14:creationId xmlns:p14="http://schemas.microsoft.com/office/powerpoint/2010/main" val="16970954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781A8B0-1074-42D2-B094-E8F5AE445AE2}"/>
              </a:ext>
            </a:extLst>
          </p:cNvPr>
          <p:cNvSpPr>
            <a:spLocks noGrp="1"/>
          </p:cNvSpPr>
          <p:nvPr>
            <p:ph type="title"/>
          </p:nvPr>
        </p:nvSpPr>
        <p:spPr/>
        <p:txBody>
          <a:bodyPr/>
          <a:lstStyle/>
          <a:p>
            <a:r>
              <a:rPr lang="pt-BR" dirty="0"/>
              <a:t>Projeto São José III – 1ª ETAPA</a:t>
            </a:r>
          </a:p>
        </p:txBody>
      </p:sp>
      <p:sp>
        <p:nvSpPr>
          <p:cNvPr id="5" name="Espaço Reservado para Conteúdo 4">
            <a:extLst>
              <a:ext uri="{FF2B5EF4-FFF2-40B4-BE49-F238E27FC236}">
                <a16:creationId xmlns:a16="http://schemas.microsoft.com/office/drawing/2014/main" id="{FE9D51BD-B6B8-47F0-8184-D9C3ED3BC53D}"/>
              </a:ext>
            </a:extLst>
          </p:cNvPr>
          <p:cNvSpPr>
            <a:spLocks noGrp="1"/>
          </p:cNvSpPr>
          <p:nvPr>
            <p:ph idx="1"/>
          </p:nvPr>
        </p:nvSpPr>
        <p:spPr/>
        <p:txBody>
          <a:bodyPr>
            <a:normAutofit/>
          </a:bodyPr>
          <a:lstStyle/>
          <a:p>
            <a:pPr algn="just"/>
            <a:r>
              <a:rPr lang="pt-BR" dirty="0"/>
              <a:t>A Ematerce trabalhou com UGP/Projeto São José na fiscalização de 267 projetos e participou ativamente assessorando as entidades representativas dos agricultores familiares na elaboração dos processos licitatórios, além de contribuir com a prestação de Ater, quando foi demandada, beneficiando 8.442 produtores.</a:t>
            </a:r>
          </a:p>
        </p:txBody>
      </p:sp>
      <p:pic>
        <p:nvPicPr>
          <p:cNvPr id="1026" name="Picture 2">
            <a:extLst>
              <a:ext uri="{FF2B5EF4-FFF2-40B4-BE49-F238E27FC236}">
                <a16:creationId xmlns:a16="http://schemas.microsoft.com/office/drawing/2014/main" id="{DC312281-34DF-45CE-B59B-853B7D917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25" y="4218441"/>
            <a:ext cx="2779746" cy="2084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ABFEDB-A960-4372-83CF-4BE03C2D8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002" y="4218441"/>
            <a:ext cx="2779745" cy="2084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3EB91D-2FB2-4F63-9C8E-9128EA66E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473" y="4218441"/>
            <a:ext cx="2486850" cy="20848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89E8117-D6B8-4B0E-80F3-AE2C435CE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301" y="4320072"/>
            <a:ext cx="2644237" cy="19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675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0C89FB-AF16-4481-B1F0-BE16A087066C}"/>
              </a:ext>
            </a:extLst>
          </p:cNvPr>
          <p:cNvSpPr>
            <a:spLocks noGrp="1"/>
          </p:cNvSpPr>
          <p:nvPr>
            <p:ph type="title"/>
          </p:nvPr>
        </p:nvSpPr>
        <p:spPr/>
        <p:txBody>
          <a:bodyPr/>
          <a:lstStyle/>
          <a:p>
            <a:r>
              <a:rPr lang="pt-BR" dirty="0"/>
              <a:t>Financiamento - PNCF</a:t>
            </a:r>
          </a:p>
        </p:txBody>
      </p:sp>
      <p:sp>
        <p:nvSpPr>
          <p:cNvPr id="3" name="Espaço Reservado para Conteúdo 2">
            <a:extLst>
              <a:ext uri="{FF2B5EF4-FFF2-40B4-BE49-F238E27FC236}">
                <a16:creationId xmlns:a16="http://schemas.microsoft.com/office/drawing/2014/main" id="{0FDCA1BF-D1F0-46C0-B7E4-883E7898F385}"/>
              </a:ext>
            </a:extLst>
          </p:cNvPr>
          <p:cNvSpPr>
            <a:spLocks noGrp="1"/>
          </p:cNvSpPr>
          <p:nvPr>
            <p:ph idx="1"/>
          </p:nvPr>
        </p:nvSpPr>
        <p:spPr>
          <a:xfrm>
            <a:off x="838200" y="1476375"/>
            <a:ext cx="10815320" cy="2851785"/>
          </a:xfrm>
        </p:spPr>
        <p:txBody>
          <a:bodyPr/>
          <a:lstStyle/>
          <a:p>
            <a:r>
              <a:rPr lang="pt-BR" dirty="0"/>
              <a:t>Total do Financiamento PNCF (Grupo Graça e Paz)=  </a:t>
            </a:r>
            <a:r>
              <a:rPr lang="pt-BR" b="1" dirty="0"/>
              <a:t>R$ 2.220.390,00</a:t>
            </a:r>
          </a:p>
          <a:p>
            <a:r>
              <a:rPr lang="pt-BR" dirty="0"/>
              <a:t>Média por família =  </a:t>
            </a:r>
            <a:r>
              <a:rPr lang="pt-BR" b="1" dirty="0"/>
              <a:t>R$ 55.509,75</a:t>
            </a:r>
          </a:p>
          <a:p>
            <a:r>
              <a:rPr lang="pt-BR" dirty="0"/>
              <a:t>Valor Total de SIB  = </a:t>
            </a:r>
            <a:r>
              <a:rPr lang="pt-BR" b="1" dirty="0"/>
              <a:t>R$ 364.715,10</a:t>
            </a:r>
            <a:r>
              <a:rPr lang="pt-BR" dirty="0"/>
              <a:t> </a:t>
            </a:r>
          </a:p>
          <a:p>
            <a:r>
              <a:rPr lang="pt-BR" dirty="0"/>
              <a:t>Média de SIB por Família =  </a:t>
            </a:r>
            <a:r>
              <a:rPr lang="pt-BR" b="1" dirty="0"/>
              <a:t>R$ 9.117,88 </a:t>
            </a:r>
          </a:p>
          <a:p>
            <a:endParaRPr lang="pt-BR" dirty="0"/>
          </a:p>
        </p:txBody>
      </p:sp>
    </p:spTree>
    <p:extLst>
      <p:ext uri="{BB962C8B-B14F-4D97-AF65-F5344CB8AC3E}">
        <p14:creationId xmlns:p14="http://schemas.microsoft.com/office/powerpoint/2010/main" val="2752860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B6A1DA-8418-4EB1-A3F9-90AC1EAFD22F}"/>
              </a:ext>
            </a:extLst>
          </p:cNvPr>
          <p:cNvSpPr>
            <a:spLocks noGrp="1"/>
          </p:cNvSpPr>
          <p:nvPr>
            <p:ph type="title"/>
          </p:nvPr>
        </p:nvSpPr>
        <p:spPr/>
        <p:txBody>
          <a:bodyPr/>
          <a:lstStyle/>
          <a:p>
            <a:r>
              <a:rPr lang="pt-BR" dirty="0"/>
              <a:t>Crédito Rural – PRONAF A</a:t>
            </a:r>
          </a:p>
        </p:txBody>
      </p:sp>
      <p:sp>
        <p:nvSpPr>
          <p:cNvPr id="3" name="Espaço Reservado para Conteúdo 2">
            <a:extLst>
              <a:ext uri="{FF2B5EF4-FFF2-40B4-BE49-F238E27FC236}">
                <a16:creationId xmlns:a16="http://schemas.microsoft.com/office/drawing/2014/main" id="{734ED132-0F05-4F92-8061-FB84074674EA}"/>
              </a:ext>
            </a:extLst>
          </p:cNvPr>
          <p:cNvSpPr>
            <a:spLocks noGrp="1"/>
          </p:cNvSpPr>
          <p:nvPr>
            <p:ph idx="1"/>
          </p:nvPr>
        </p:nvSpPr>
        <p:spPr/>
        <p:txBody>
          <a:bodyPr/>
          <a:lstStyle/>
          <a:p>
            <a:r>
              <a:rPr lang="pt-BR" dirty="0"/>
              <a:t>Total de projetos elaborados PRONAF A =   </a:t>
            </a:r>
            <a:r>
              <a:rPr lang="pt-BR" b="1" dirty="0"/>
              <a:t>R$ 1.180.446,61</a:t>
            </a:r>
          </a:p>
          <a:p>
            <a:r>
              <a:rPr lang="pt-BR" dirty="0"/>
              <a:t>Média por família =   </a:t>
            </a:r>
            <a:r>
              <a:rPr lang="pt-BR" b="1" dirty="0"/>
              <a:t>R$ 29.511,17 </a:t>
            </a:r>
          </a:p>
          <a:p>
            <a:endParaRPr lang="pt-BR" dirty="0"/>
          </a:p>
        </p:txBody>
      </p:sp>
    </p:spTree>
    <p:extLst>
      <p:ext uri="{BB962C8B-B14F-4D97-AF65-F5344CB8AC3E}">
        <p14:creationId xmlns:p14="http://schemas.microsoft.com/office/powerpoint/2010/main" val="2990119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B3B40-3D3C-43B7-9070-F4D378298704}"/>
              </a:ext>
            </a:extLst>
          </p:cNvPr>
          <p:cNvSpPr>
            <a:spLocks noGrp="1"/>
          </p:cNvSpPr>
          <p:nvPr>
            <p:ph type="title"/>
          </p:nvPr>
        </p:nvSpPr>
        <p:spPr/>
        <p:txBody>
          <a:bodyPr/>
          <a:lstStyle/>
          <a:p>
            <a:r>
              <a:rPr lang="pt-BR" dirty="0"/>
              <a:t>Retorno Financeiro para EMATERCE – 90 </a:t>
            </a:r>
            <a:r>
              <a:rPr lang="pt-BR" dirty="0" err="1"/>
              <a:t>UFPAs</a:t>
            </a:r>
            <a:endParaRPr lang="pt-BR" dirty="0"/>
          </a:p>
        </p:txBody>
      </p:sp>
      <p:sp>
        <p:nvSpPr>
          <p:cNvPr id="4" name="CaixaDeTexto 3">
            <a:extLst>
              <a:ext uri="{FF2B5EF4-FFF2-40B4-BE49-F238E27FC236}">
                <a16:creationId xmlns:a16="http://schemas.microsoft.com/office/drawing/2014/main" id="{C4202784-93FB-43FD-98E8-D6E4B146C434}"/>
              </a:ext>
            </a:extLst>
          </p:cNvPr>
          <p:cNvSpPr txBox="1"/>
          <p:nvPr/>
        </p:nvSpPr>
        <p:spPr>
          <a:xfrm>
            <a:off x="772464" y="1644677"/>
            <a:ext cx="2195729" cy="369332"/>
          </a:xfrm>
          <a:prstGeom prst="rect">
            <a:avLst/>
          </a:prstGeom>
          <a:noFill/>
        </p:spPr>
        <p:txBody>
          <a:bodyPr wrap="none" rtlCol="0">
            <a:spAutoFit/>
          </a:bodyPr>
          <a:lstStyle/>
          <a:p>
            <a:r>
              <a:rPr lang="pt-BR" b="1" dirty="0">
                <a:solidFill>
                  <a:srgbClr val="000000"/>
                </a:solidFill>
              </a:rPr>
              <a:t>GRUPO GRAÇA E PAZ</a:t>
            </a:r>
          </a:p>
        </p:txBody>
      </p:sp>
      <p:sp>
        <p:nvSpPr>
          <p:cNvPr id="5" name="Chave Esquerda 4">
            <a:extLst>
              <a:ext uri="{FF2B5EF4-FFF2-40B4-BE49-F238E27FC236}">
                <a16:creationId xmlns:a16="http://schemas.microsoft.com/office/drawing/2014/main" id="{6BADF59C-75CB-4355-AB95-C3D0CC276817}"/>
              </a:ext>
            </a:extLst>
          </p:cNvPr>
          <p:cNvSpPr/>
          <p:nvPr/>
        </p:nvSpPr>
        <p:spPr>
          <a:xfrm>
            <a:off x="3161938" y="1214836"/>
            <a:ext cx="243229" cy="1000083"/>
          </a:xfrm>
          <a:prstGeom prst="leftBrace">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000000"/>
              </a:solidFill>
            </a:endParaRPr>
          </a:p>
        </p:txBody>
      </p:sp>
      <p:sp>
        <p:nvSpPr>
          <p:cNvPr id="6" name="CaixaDeTexto 5">
            <a:extLst>
              <a:ext uri="{FF2B5EF4-FFF2-40B4-BE49-F238E27FC236}">
                <a16:creationId xmlns:a16="http://schemas.microsoft.com/office/drawing/2014/main" id="{030DEF53-76F2-4E0A-B234-E3416FA7CF18}"/>
              </a:ext>
            </a:extLst>
          </p:cNvPr>
          <p:cNvSpPr txBox="1"/>
          <p:nvPr/>
        </p:nvSpPr>
        <p:spPr>
          <a:xfrm>
            <a:off x="3545991" y="1414738"/>
            <a:ext cx="5641220" cy="646331"/>
          </a:xfrm>
          <a:prstGeom prst="rect">
            <a:avLst/>
          </a:prstGeom>
          <a:noFill/>
        </p:spPr>
        <p:txBody>
          <a:bodyPr wrap="square" rtlCol="0">
            <a:spAutoFit/>
          </a:bodyPr>
          <a:lstStyle/>
          <a:p>
            <a:r>
              <a:rPr lang="pt-BR" dirty="0">
                <a:solidFill>
                  <a:srgbClr val="000000"/>
                </a:solidFill>
              </a:rPr>
              <a:t>R$ 2.500,00 x 40 = </a:t>
            </a:r>
            <a:r>
              <a:rPr lang="pt-BR" b="1" dirty="0">
                <a:solidFill>
                  <a:srgbClr val="000000"/>
                </a:solidFill>
              </a:rPr>
              <a:t>R$ 100.000,00 - </a:t>
            </a:r>
            <a:r>
              <a:rPr lang="pt-BR" b="1" dirty="0">
                <a:solidFill>
                  <a:srgbClr val="FF0000"/>
                </a:solidFill>
              </a:rPr>
              <a:t>Na contratação</a:t>
            </a:r>
          </a:p>
          <a:p>
            <a:r>
              <a:rPr lang="pt-BR" dirty="0">
                <a:solidFill>
                  <a:srgbClr val="000000"/>
                </a:solidFill>
              </a:rPr>
              <a:t>R$</a:t>
            </a:r>
            <a:r>
              <a:rPr lang="pt-BR" b="1" dirty="0">
                <a:solidFill>
                  <a:srgbClr val="000000"/>
                </a:solidFill>
              </a:rPr>
              <a:t> 7.500,00 x 40 = R$ 300.000,00 - </a:t>
            </a:r>
            <a:r>
              <a:rPr lang="pt-BR" b="1" dirty="0">
                <a:solidFill>
                  <a:srgbClr val="FF0000"/>
                </a:solidFill>
              </a:rPr>
              <a:t>Parcelado em 5 anos</a:t>
            </a:r>
          </a:p>
        </p:txBody>
      </p:sp>
      <p:sp>
        <p:nvSpPr>
          <p:cNvPr id="7" name="CaixaDeTexto 6">
            <a:extLst>
              <a:ext uri="{FF2B5EF4-FFF2-40B4-BE49-F238E27FC236}">
                <a16:creationId xmlns:a16="http://schemas.microsoft.com/office/drawing/2014/main" id="{C17A95AD-F931-41B9-99B6-157913CD7C4D}"/>
              </a:ext>
            </a:extLst>
          </p:cNvPr>
          <p:cNvSpPr txBox="1"/>
          <p:nvPr/>
        </p:nvSpPr>
        <p:spPr>
          <a:xfrm>
            <a:off x="781989" y="2721002"/>
            <a:ext cx="1935145" cy="369332"/>
          </a:xfrm>
          <a:prstGeom prst="rect">
            <a:avLst/>
          </a:prstGeom>
          <a:noFill/>
        </p:spPr>
        <p:txBody>
          <a:bodyPr wrap="none" rtlCol="0">
            <a:spAutoFit/>
          </a:bodyPr>
          <a:lstStyle/>
          <a:p>
            <a:r>
              <a:rPr lang="pt-BR" b="1" dirty="0">
                <a:solidFill>
                  <a:srgbClr val="000000"/>
                </a:solidFill>
              </a:rPr>
              <a:t>GRUPO FÉ E OBRA</a:t>
            </a:r>
          </a:p>
        </p:txBody>
      </p:sp>
      <p:sp>
        <p:nvSpPr>
          <p:cNvPr id="8" name="Chave Esquerda 7">
            <a:extLst>
              <a:ext uri="{FF2B5EF4-FFF2-40B4-BE49-F238E27FC236}">
                <a16:creationId xmlns:a16="http://schemas.microsoft.com/office/drawing/2014/main" id="{168C172D-36D6-4726-BB1C-5A33BD975D57}"/>
              </a:ext>
            </a:extLst>
          </p:cNvPr>
          <p:cNvSpPr/>
          <p:nvPr/>
        </p:nvSpPr>
        <p:spPr>
          <a:xfrm>
            <a:off x="3171464" y="2433529"/>
            <a:ext cx="197611" cy="851948"/>
          </a:xfrm>
          <a:prstGeom prst="leftBrace">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000000"/>
              </a:solidFill>
            </a:endParaRPr>
          </a:p>
        </p:txBody>
      </p:sp>
      <p:sp>
        <p:nvSpPr>
          <p:cNvPr id="9" name="CaixaDeTexto 8">
            <a:extLst>
              <a:ext uri="{FF2B5EF4-FFF2-40B4-BE49-F238E27FC236}">
                <a16:creationId xmlns:a16="http://schemas.microsoft.com/office/drawing/2014/main" id="{DA85C881-0C47-44AC-AF62-2B93ED1DACEB}"/>
              </a:ext>
            </a:extLst>
          </p:cNvPr>
          <p:cNvSpPr txBox="1"/>
          <p:nvPr/>
        </p:nvSpPr>
        <p:spPr>
          <a:xfrm>
            <a:off x="3555515" y="2491063"/>
            <a:ext cx="5641219" cy="646331"/>
          </a:xfrm>
          <a:prstGeom prst="rect">
            <a:avLst/>
          </a:prstGeom>
          <a:noFill/>
        </p:spPr>
        <p:txBody>
          <a:bodyPr wrap="square" rtlCol="0">
            <a:spAutoFit/>
          </a:bodyPr>
          <a:lstStyle/>
          <a:p>
            <a:r>
              <a:rPr lang="pt-BR" dirty="0">
                <a:solidFill>
                  <a:srgbClr val="000000"/>
                </a:solidFill>
              </a:rPr>
              <a:t>R$ 2.500,00 x 28 = </a:t>
            </a:r>
            <a:r>
              <a:rPr lang="pt-BR" b="1" dirty="0">
                <a:solidFill>
                  <a:srgbClr val="000000"/>
                </a:solidFill>
              </a:rPr>
              <a:t>R$ 70.000,00 - </a:t>
            </a:r>
            <a:r>
              <a:rPr lang="pt-BR" b="1" dirty="0">
                <a:solidFill>
                  <a:srgbClr val="FF0000"/>
                </a:solidFill>
              </a:rPr>
              <a:t>Na contratação</a:t>
            </a:r>
          </a:p>
          <a:p>
            <a:r>
              <a:rPr lang="pt-BR" dirty="0">
                <a:solidFill>
                  <a:srgbClr val="000000"/>
                </a:solidFill>
              </a:rPr>
              <a:t>R$</a:t>
            </a:r>
            <a:r>
              <a:rPr lang="pt-BR" b="1" dirty="0">
                <a:solidFill>
                  <a:srgbClr val="000000"/>
                </a:solidFill>
              </a:rPr>
              <a:t> 7.500,00 x 28 = R$ 210.000,00 - </a:t>
            </a:r>
            <a:r>
              <a:rPr lang="pt-BR" b="1" dirty="0">
                <a:solidFill>
                  <a:srgbClr val="FF0000"/>
                </a:solidFill>
              </a:rPr>
              <a:t>Parcelado em 5 anos</a:t>
            </a:r>
          </a:p>
        </p:txBody>
      </p:sp>
      <p:sp>
        <p:nvSpPr>
          <p:cNvPr id="10" name="CaixaDeTexto 9">
            <a:extLst>
              <a:ext uri="{FF2B5EF4-FFF2-40B4-BE49-F238E27FC236}">
                <a16:creationId xmlns:a16="http://schemas.microsoft.com/office/drawing/2014/main" id="{F7BE5251-4C5D-4391-AB94-AC54BA7110DD}"/>
              </a:ext>
            </a:extLst>
          </p:cNvPr>
          <p:cNvSpPr txBox="1"/>
          <p:nvPr/>
        </p:nvSpPr>
        <p:spPr>
          <a:xfrm>
            <a:off x="686169" y="3939227"/>
            <a:ext cx="2473947" cy="369332"/>
          </a:xfrm>
          <a:prstGeom prst="rect">
            <a:avLst/>
          </a:prstGeom>
          <a:noFill/>
        </p:spPr>
        <p:txBody>
          <a:bodyPr wrap="none" rtlCol="0">
            <a:spAutoFit/>
          </a:bodyPr>
          <a:lstStyle/>
          <a:p>
            <a:r>
              <a:rPr lang="pt-BR" b="1" dirty="0">
                <a:solidFill>
                  <a:srgbClr val="000000"/>
                </a:solidFill>
              </a:rPr>
              <a:t>GRUPO LAGOA NOVA III</a:t>
            </a:r>
          </a:p>
        </p:txBody>
      </p:sp>
      <p:sp>
        <p:nvSpPr>
          <p:cNvPr id="11" name="Chave Esquerda 10">
            <a:extLst>
              <a:ext uri="{FF2B5EF4-FFF2-40B4-BE49-F238E27FC236}">
                <a16:creationId xmlns:a16="http://schemas.microsoft.com/office/drawing/2014/main" id="{447EFF7F-2832-46F5-AC55-BF9153D76120}"/>
              </a:ext>
            </a:extLst>
          </p:cNvPr>
          <p:cNvSpPr/>
          <p:nvPr/>
        </p:nvSpPr>
        <p:spPr>
          <a:xfrm>
            <a:off x="3124359" y="3515070"/>
            <a:ext cx="320838" cy="1000083"/>
          </a:xfrm>
          <a:prstGeom prst="leftBrace">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000000"/>
              </a:solidFill>
            </a:endParaRPr>
          </a:p>
        </p:txBody>
      </p:sp>
      <p:sp>
        <p:nvSpPr>
          <p:cNvPr id="12" name="CaixaDeTexto 11">
            <a:extLst>
              <a:ext uri="{FF2B5EF4-FFF2-40B4-BE49-F238E27FC236}">
                <a16:creationId xmlns:a16="http://schemas.microsoft.com/office/drawing/2014/main" id="{30EA69B7-D8A5-4EDD-9F22-85B0510C08F7}"/>
              </a:ext>
            </a:extLst>
          </p:cNvPr>
          <p:cNvSpPr txBox="1"/>
          <p:nvPr/>
        </p:nvSpPr>
        <p:spPr>
          <a:xfrm>
            <a:off x="3459696" y="3709288"/>
            <a:ext cx="5579760" cy="646331"/>
          </a:xfrm>
          <a:prstGeom prst="rect">
            <a:avLst/>
          </a:prstGeom>
          <a:noFill/>
        </p:spPr>
        <p:txBody>
          <a:bodyPr wrap="square" rtlCol="0">
            <a:spAutoFit/>
          </a:bodyPr>
          <a:lstStyle/>
          <a:p>
            <a:r>
              <a:rPr lang="pt-BR" dirty="0">
                <a:solidFill>
                  <a:srgbClr val="000000"/>
                </a:solidFill>
              </a:rPr>
              <a:t>R$ 2.500,00 x 22 = </a:t>
            </a:r>
            <a:r>
              <a:rPr lang="pt-BR" b="1" dirty="0">
                <a:solidFill>
                  <a:srgbClr val="000000"/>
                </a:solidFill>
              </a:rPr>
              <a:t>R$ 55.000,00 - </a:t>
            </a:r>
            <a:r>
              <a:rPr lang="pt-BR" b="1" dirty="0">
                <a:solidFill>
                  <a:srgbClr val="FF0000"/>
                </a:solidFill>
              </a:rPr>
              <a:t>Na contratação</a:t>
            </a:r>
          </a:p>
          <a:p>
            <a:r>
              <a:rPr lang="pt-BR" dirty="0">
                <a:solidFill>
                  <a:srgbClr val="000000"/>
                </a:solidFill>
              </a:rPr>
              <a:t>R$</a:t>
            </a:r>
            <a:r>
              <a:rPr lang="pt-BR" b="1" dirty="0">
                <a:solidFill>
                  <a:srgbClr val="000000"/>
                </a:solidFill>
              </a:rPr>
              <a:t> 7.500,00 x 22 = R$ 165.000,00 - </a:t>
            </a:r>
            <a:r>
              <a:rPr lang="pt-BR" b="1" dirty="0">
                <a:solidFill>
                  <a:srgbClr val="FF0000"/>
                </a:solidFill>
              </a:rPr>
              <a:t>Parcelado em 5 anos</a:t>
            </a:r>
          </a:p>
        </p:txBody>
      </p:sp>
      <p:sp>
        <p:nvSpPr>
          <p:cNvPr id="13" name="CaixaDeTexto 12">
            <a:extLst>
              <a:ext uri="{FF2B5EF4-FFF2-40B4-BE49-F238E27FC236}">
                <a16:creationId xmlns:a16="http://schemas.microsoft.com/office/drawing/2014/main" id="{958941A2-87FD-48BB-997E-50F984902B4F}"/>
              </a:ext>
            </a:extLst>
          </p:cNvPr>
          <p:cNvSpPr txBox="1"/>
          <p:nvPr/>
        </p:nvSpPr>
        <p:spPr>
          <a:xfrm>
            <a:off x="646556" y="4790208"/>
            <a:ext cx="4643273" cy="646331"/>
          </a:xfrm>
          <a:prstGeom prst="rect">
            <a:avLst/>
          </a:prstGeom>
          <a:noFill/>
        </p:spPr>
        <p:txBody>
          <a:bodyPr wrap="square" rtlCol="0">
            <a:spAutoFit/>
          </a:bodyPr>
          <a:lstStyle/>
          <a:p>
            <a:r>
              <a:rPr lang="pt-BR" b="1" dirty="0">
                <a:solidFill>
                  <a:srgbClr val="000000"/>
                </a:solidFill>
              </a:rPr>
              <a:t>Elaboração de projeto = R$ 225.000,00</a:t>
            </a:r>
          </a:p>
          <a:p>
            <a:pPr algn="ctr"/>
            <a:r>
              <a:rPr lang="pt-BR" b="1" dirty="0">
                <a:solidFill>
                  <a:srgbClr val="000000"/>
                </a:solidFill>
              </a:rPr>
              <a:t>ATER = R$ 675.000,00 - </a:t>
            </a:r>
            <a:r>
              <a:rPr lang="pt-BR" b="1" dirty="0">
                <a:solidFill>
                  <a:srgbClr val="FF0000"/>
                </a:solidFill>
              </a:rPr>
              <a:t>Parcelado em 5 anos</a:t>
            </a:r>
            <a:r>
              <a:rPr lang="pt-BR" b="1" dirty="0">
                <a:solidFill>
                  <a:srgbClr val="000000"/>
                </a:solidFill>
              </a:rPr>
              <a:t> </a:t>
            </a:r>
            <a:endParaRPr lang="pt-BR" dirty="0">
              <a:solidFill>
                <a:srgbClr val="000000"/>
              </a:solidFill>
            </a:endParaRPr>
          </a:p>
        </p:txBody>
      </p:sp>
      <p:sp>
        <p:nvSpPr>
          <p:cNvPr id="14" name="Explosão: 8 Pontos 13">
            <a:extLst>
              <a:ext uri="{FF2B5EF4-FFF2-40B4-BE49-F238E27FC236}">
                <a16:creationId xmlns:a16="http://schemas.microsoft.com/office/drawing/2014/main" id="{A8ADB16C-D304-41AF-A8CA-34B78255FE7F}"/>
              </a:ext>
            </a:extLst>
          </p:cNvPr>
          <p:cNvSpPr/>
          <p:nvPr/>
        </p:nvSpPr>
        <p:spPr>
          <a:xfrm>
            <a:off x="5520442" y="4600027"/>
            <a:ext cx="3656821" cy="1396485"/>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CD38DFB6-E0DB-4127-9005-7F2B04FC4886}"/>
              </a:ext>
            </a:extLst>
          </p:cNvPr>
          <p:cNvSpPr txBox="1"/>
          <p:nvPr/>
        </p:nvSpPr>
        <p:spPr>
          <a:xfrm>
            <a:off x="6337321" y="5072934"/>
            <a:ext cx="1925329" cy="400110"/>
          </a:xfrm>
          <a:prstGeom prst="rect">
            <a:avLst/>
          </a:prstGeom>
          <a:noFill/>
        </p:spPr>
        <p:txBody>
          <a:bodyPr wrap="square" rtlCol="0">
            <a:spAutoFit/>
          </a:bodyPr>
          <a:lstStyle/>
          <a:p>
            <a:r>
              <a:rPr lang="pt-BR" sz="2000" b="1" dirty="0">
                <a:solidFill>
                  <a:srgbClr val="00CC00"/>
                </a:solidFill>
              </a:rPr>
              <a:t>R$ 900.000,00</a:t>
            </a:r>
          </a:p>
        </p:txBody>
      </p:sp>
      <p:grpSp>
        <p:nvGrpSpPr>
          <p:cNvPr id="1255" name="Agrupar 1254">
            <a:extLst>
              <a:ext uri="{FF2B5EF4-FFF2-40B4-BE49-F238E27FC236}">
                <a16:creationId xmlns:a16="http://schemas.microsoft.com/office/drawing/2014/main" id="{34921506-73D4-4039-B86F-AAEEA04FFA11}"/>
              </a:ext>
            </a:extLst>
          </p:cNvPr>
          <p:cNvGrpSpPr/>
          <p:nvPr/>
        </p:nvGrpSpPr>
        <p:grpSpPr>
          <a:xfrm>
            <a:off x="8289802" y="2052400"/>
            <a:ext cx="3876675" cy="4827389"/>
            <a:chOff x="8310122" y="2011760"/>
            <a:chExt cx="3876675" cy="4827389"/>
          </a:xfrm>
        </p:grpSpPr>
        <p:grpSp>
          <p:nvGrpSpPr>
            <p:cNvPr id="16" name="Group 1265">
              <a:extLst>
                <a:ext uri="{FF2B5EF4-FFF2-40B4-BE49-F238E27FC236}">
                  <a16:creationId xmlns:a16="http://schemas.microsoft.com/office/drawing/2014/main" id="{E4F9C9D5-E4B9-4BEF-AF0A-DA344914E979}"/>
                </a:ext>
              </a:extLst>
            </p:cNvPr>
            <p:cNvGrpSpPr/>
            <p:nvPr/>
          </p:nvGrpSpPr>
          <p:grpSpPr>
            <a:xfrm>
              <a:off x="10094825" y="2011760"/>
              <a:ext cx="1693220" cy="2647190"/>
              <a:chOff x="3652838" y="795338"/>
              <a:chExt cx="3476625" cy="5243512"/>
            </a:xfrm>
          </p:grpSpPr>
          <p:sp>
            <p:nvSpPr>
              <p:cNvPr id="17" name="Freeform 119">
                <a:extLst>
                  <a:ext uri="{FF2B5EF4-FFF2-40B4-BE49-F238E27FC236}">
                    <a16:creationId xmlns:a16="http://schemas.microsoft.com/office/drawing/2014/main" id="{42C86D29-073D-49CB-AE15-11FD91F1932B}"/>
                  </a:ext>
                </a:extLst>
              </p:cNvPr>
              <p:cNvSpPr>
                <a:spLocks/>
              </p:cNvSpPr>
              <p:nvPr/>
            </p:nvSpPr>
            <p:spPr bwMode="auto">
              <a:xfrm>
                <a:off x="5192713" y="1844675"/>
                <a:ext cx="522288" cy="4194175"/>
              </a:xfrm>
              <a:custGeom>
                <a:avLst/>
                <a:gdLst>
                  <a:gd name="T0" fmla="*/ 81 w 154"/>
                  <a:gd name="T1" fmla="*/ 1227 h 1240"/>
                  <a:gd name="T2" fmla="*/ 40 w 154"/>
                  <a:gd name="T3" fmla="*/ 694 h 1240"/>
                  <a:gd name="T4" fmla="*/ 45 w 154"/>
                  <a:gd name="T5" fmla="*/ 0 h 1240"/>
                  <a:gd name="T6" fmla="*/ 57 w 154"/>
                  <a:gd name="T7" fmla="*/ 597 h 1240"/>
                  <a:gd name="T8" fmla="*/ 142 w 154"/>
                  <a:gd name="T9" fmla="*/ 1240 h 1240"/>
                  <a:gd name="T10" fmla="*/ 81 w 154"/>
                  <a:gd name="T11" fmla="*/ 1227 h 1240"/>
                </a:gdLst>
                <a:ahLst/>
                <a:cxnLst>
                  <a:cxn ang="0">
                    <a:pos x="T0" y="T1"/>
                  </a:cxn>
                  <a:cxn ang="0">
                    <a:pos x="T2" y="T3"/>
                  </a:cxn>
                  <a:cxn ang="0">
                    <a:pos x="T4" y="T5"/>
                  </a:cxn>
                  <a:cxn ang="0">
                    <a:pos x="T6" y="T7"/>
                  </a:cxn>
                  <a:cxn ang="0">
                    <a:pos x="T8" y="T9"/>
                  </a:cxn>
                  <a:cxn ang="0">
                    <a:pos x="T10" y="T11"/>
                  </a:cxn>
                </a:cxnLst>
                <a:rect l="0" t="0" r="r" b="b"/>
                <a:pathLst>
                  <a:path w="154" h="1240">
                    <a:moveTo>
                      <a:pt x="81" y="1227"/>
                    </a:moveTo>
                    <a:cubicBezTo>
                      <a:pt x="99" y="1033"/>
                      <a:pt x="69" y="885"/>
                      <a:pt x="40" y="694"/>
                    </a:cubicBezTo>
                    <a:cubicBezTo>
                      <a:pt x="0" y="431"/>
                      <a:pt x="37" y="261"/>
                      <a:pt x="45" y="0"/>
                    </a:cubicBezTo>
                    <a:cubicBezTo>
                      <a:pt x="49" y="224"/>
                      <a:pt x="20" y="372"/>
                      <a:pt x="57" y="597"/>
                    </a:cubicBezTo>
                    <a:cubicBezTo>
                      <a:pt x="95" y="826"/>
                      <a:pt x="154" y="1006"/>
                      <a:pt x="142" y="1240"/>
                    </a:cubicBezTo>
                    <a:cubicBezTo>
                      <a:pt x="122" y="1236"/>
                      <a:pt x="102" y="1232"/>
                      <a:pt x="81" y="1227"/>
                    </a:cubicBezTo>
                  </a:path>
                </a:pathLst>
              </a:custGeom>
              <a:gradFill flip="none" rotWithShape="1">
                <a:gsLst>
                  <a:gs pos="25000">
                    <a:srgbClr val="6EC224">
                      <a:shade val="30000"/>
                      <a:satMod val="115000"/>
                    </a:srgbClr>
                  </a:gs>
                  <a:gs pos="67000">
                    <a:srgbClr val="6EC224">
                      <a:shade val="67500"/>
                      <a:satMod val="115000"/>
                    </a:srgbClr>
                  </a:gs>
                  <a:gs pos="100000">
                    <a:srgbClr val="6EC224">
                      <a:shade val="100000"/>
                      <a:satMod val="11500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ru-RU"/>
              </a:p>
            </p:txBody>
          </p:sp>
          <p:sp>
            <p:nvSpPr>
              <p:cNvPr id="18" name="Freeform 120">
                <a:extLst>
                  <a:ext uri="{FF2B5EF4-FFF2-40B4-BE49-F238E27FC236}">
                    <a16:creationId xmlns:a16="http://schemas.microsoft.com/office/drawing/2014/main" id="{03C2DF89-4461-4686-AE65-659C8F58FF1C}"/>
                  </a:ext>
                </a:extLst>
              </p:cNvPr>
              <p:cNvSpPr>
                <a:spLocks/>
              </p:cNvSpPr>
              <p:nvPr/>
            </p:nvSpPr>
            <p:spPr bwMode="auto">
              <a:xfrm>
                <a:off x="4776788" y="4421188"/>
                <a:ext cx="890588" cy="1608138"/>
              </a:xfrm>
              <a:custGeom>
                <a:avLst/>
                <a:gdLst>
                  <a:gd name="T0" fmla="*/ 0 w 263"/>
                  <a:gd name="T1" fmla="*/ 0 h 475"/>
                  <a:gd name="T2" fmla="*/ 263 w 263"/>
                  <a:gd name="T3" fmla="*/ 467 h 475"/>
                  <a:gd name="T4" fmla="*/ 176 w 263"/>
                  <a:gd name="T5" fmla="*/ 470 h 475"/>
                  <a:gd name="T6" fmla="*/ 0 w 263"/>
                  <a:gd name="T7" fmla="*/ 0 h 475"/>
                </a:gdLst>
                <a:ahLst/>
                <a:cxnLst>
                  <a:cxn ang="0">
                    <a:pos x="T0" y="T1"/>
                  </a:cxn>
                  <a:cxn ang="0">
                    <a:pos x="T2" y="T3"/>
                  </a:cxn>
                  <a:cxn ang="0">
                    <a:pos x="T4" y="T5"/>
                  </a:cxn>
                  <a:cxn ang="0">
                    <a:pos x="T6" y="T7"/>
                  </a:cxn>
                </a:cxnLst>
                <a:rect l="0" t="0" r="r" b="b"/>
                <a:pathLst>
                  <a:path w="263" h="475">
                    <a:moveTo>
                      <a:pt x="0" y="0"/>
                    </a:moveTo>
                    <a:cubicBezTo>
                      <a:pt x="96" y="94"/>
                      <a:pt x="263" y="324"/>
                      <a:pt x="263" y="467"/>
                    </a:cubicBezTo>
                    <a:cubicBezTo>
                      <a:pt x="242" y="474"/>
                      <a:pt x="198" y="475"/>
                      <a:pt x="176" y="470"/>
                    </a:cubicBezTo>
                    <a:cubicBezTo>
                      <a:pt x="151" y="323"/>
                      <a:pt x="88" y="128"/>
                      <a:pt x="0" y="0"/>
                    </a:cubicBezTo>
                    <a:close/>
                  </a:path>
                </a:pathLst>
              </a:custGeom>
              <a:gradFill flip="none" rotWithShape="1">
                <a:gsLst>
                  <a:gs pos="0">
                    <a:srgbClr val="6EC224">
                      <a:shade val="30000"/>
                      <a:satMod val="115000"/>
                    </a:srgbClr>
                  </a:gs>
                  <a:gs pos="54000">
                    <a:srgbClr val="6EC224">
                      <a:shade val="67500"/>
                      <a:satMod val="115000"/>
                    </a:srgbClr>
                  </a:gs>
                  <a:gs pos="100000">
                    <a:srgbClr val="6EC224">
                      <a:shade val="100000"/>
                      <a:satMod val="115000"/>
                    </a:srgb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p>
            </p:txBody>
          </p:sp>
          <p:sp>
            <p:nvSpPr>
              <p:cNvPr id="19" name="Freeform 121">
                <a:extLst>
                  <a:ext uri="{FF2B5EF4-FFF2-40B4-BE49-F238E27FC236}">
                    <a16:creationId xmlns:a16="http://schemas.microsoft.com/office/drawing/2014/main" id="{A1EFC5AF-5EB9-4D5E-89B3-0B93798E26B8}"/>
                  </a:ext>
                </a:extLst>
              </p:cNvPr>
              <p:cNvSpPr>
                <a:spLocks/>
              </p:cNvSpPr>
              <p:nvPr/>
            </p:nvSpPr>
            <p:spPr bwMode="auto">
              <a:xfrm>
                <a:off x="4953001" y="3109913"/>
                <a:ext cx="714375" cy="2800350"/>
              </a:xfrm>
              <a:custGeom>
                <a:avLst/>
                <a:gdLst>
                  <a:gd name="T0" fmla="*/ 0 w 211"/>
                  <a:gd name="T1" fmla="*/ 0 h 828"/>
                  <a:gd name="T2" fmla="*/ 211 w 211"/>
                  <a:gd name="T3" fmla="*/ 821 h 828"/>
                  <a:gd name="T4" fmla="*/ 124 w 211"/>
                  <a:gd name="T5" fmla="*/ 823 h 828"/>
                  <a:gd name="T6" fmla="*/ 0 w 211"/>
                  <a:gd name="T7" fmla="*/ 0 h 828"/>
                </a:gdLst>
                <a:ahLst/>
                <a:cxnLst>
                  <a:cxn ang="0">
                    <a:pos x="T0" y="T1"/>
                  </a:cxn>
                  <a:cxn ang="0">
                    <a:pos x="T2" y="T3"/>
                  </a:cxn>
                  <a:cxn ang="0">
                    <a:pos x="T4" y="T5"/>
                  </a:cxn>
                  <a:cxn ang="0">
                    <a:pos x="T6" y="T7"/>
                  </a:cxn>
                </a:cxnLst>
                <a:rect l="0" t="0" r="r" b="b"/>
                <a:pathLst>
                  <a:path w="211" h="828">
                    <a:moveTo>
                      <a:pt x="0" y="0"/>
                    </a:moveTo>
                    <a:cubicBezTo>
                      <a:pt x="120" y="271"/>
                      <a:pt x="187" y="526"/>
                      <a:pt x="211" y="821"/>
                    </a:cubicBezTo>
                    <a:cubicBezTo>
                      <a:pt x="189" y="828"/>
                      <a:pt x="147" y="828"/>
                      <a:pt x="124" y="823"/>
                    </a:cubicBezTo>
                    <a:cubicBezTo>
                      <a:pt x="128" y="531"/>
                      <a:pt x="91" y="277"/>
                      <a:pt x="0" y="0"/>
                    </a:cubicBezTo>
                    <a:close/>
                  </a:path>
                </a:pathLst>
              </a:custGeom>
              <a:gradFill flip="none" rotWithShape="1">
                <a:gsLst>
                  <a:gs pos="0">
                    <a:srgbClr val="6EC224">
                      <a:shade val="30000"/>
                      <a:satMod val="115000"/>
                    </a:srgbClr>
                  </a:gs>
                  <a:gs pos="77000">
                    <a:srgbClr val="6EC224">
                      <a:shade val="67500"/>
                      <a:satMod val="115000"/>
                    </a:srgbClr>
                  </a:gs>
                  <a:gs pos="100000">
                    <a:srgbClr val="6EC224">
                      <a:shade val="100000"/>
                      <a:satMod val="11500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ru-RU"/>
              </a:p>
            </p:txBody>
          </p:sp>
          <p:sp>
            <p:nvSpPr>
              <p:cNvPr id="20" name="Freeform 122">
                <a:extLst>
                  <a:ext uri="{FF2B5EF4-FFF2-40B4-BE49-F238E27FC236}">
                    <a16:creationId xmlns:a16="http://schemas.microsoft.com/office/drawing/2014/main" id="{41A281F0-49DB-4D84-9D60-D82FF24E8091}"/>
                  </a:ext>
                </a:extLst>
              </p:cNvPr>
              <p:cNvSpPr>
                <a:spLocks/>
              </p:cNvSpPr>
              <p:nvPr/>
            </p:nvSpPr>
            <p:spPr bwMode="auto">
              <a:xfrm>
                <a:off x="5372101" y="4079875"/>
                <a:ext cx="704850" cy="1946275"/>
              </a:xfrm>
              <a:custGeom>
                <a:avLst/>
                <a:gdLst>
                  <a:gd name="T0" fmla="*/ 0 w 208"/>
                  <a:gd name="T1" fmla="*/ 569 h 575"/>
                  <a:gd name="T2" fmla="*/ 208 w 208"/>
                  <a:gd name="T3" fmla="*/ 0 h 575"/>
                  <a:gd name="T4" fmla="*/ 87 w 208"/>
                  <a:gd name="T5" fmla="*/ 569 h 575"/>
                  <a:gd name="T6" fmla="*/ 0 w 208"/>
                  <a:gd name="T7" fmla="*/ 569 h 575"/>
                </a:gdLst>
                <a:ahLst/>
                <a:cxnLst>
                  <a:cxn ang="0">
                    <a:pos x="T0" y="T1"/>
                  </a:cxn>
                  <a:cxn ang="0">
                    <a:pos x="T2" y="T3"/>
                  </a:cxn>
                  <a:cxn ang="0">
                    <a:pos x="T4" y="T5"/>
                  </a:cxn>
                  <a:cxn ang="0">
                    <a:pos x="T6" y="T7"/>
                  </a:cxn>
                </a:cxnLst>
                <a:rect l="0" t="0" r="r" b="b"/>
                <a:pathLst>
                  <a:path w="208" h="575">
                    <a:moveTo>
                      <a:pt x="0" y="569"/>
                    </a:moveTo>
                    <a:cubicBezTo>
                      <a:pt x="17" y="316"/>
                      <a:pt x="52" y="207"/>
                      <a:pt x="208" y="0"/>
                    </a:cubicBezTo>
                    <a:cubicBezTo>
                      <a:pt x="80" y="217"/>
                      <a:pt x="76" y="322"/>
                      <a:pt x="87" y="569"/>
                    </a:cubicBezTo>
                    <a:cubicBezTo>
                      <a:pt x="60" y="569"/>
                      <a:pt x="27" y="575"/>
                      <a:pt x="0" y="569"/>
                    </a:cubicBezTo>
                    <a:close/>
                  </a:path>
                </a:pathLst>
              </a:custGeom>
              <a:gradFill flip="none" rotWithShape="1">
                <a:gsLst>
                  <a:gs pos="0">
                    <a:srgbClr val="6EC224">
                      <a:shade val="30000"/>
                      <a:satMod val="115000"/>
                    </a:srgbClr>
                  </a:gs>
                  <a:gs pos="50000">
                    <a:srgbClr val="6EC224">
                      <a:shade val="67500"/>
                      <a:satMod val="115000"/>
                    </a:srgbClr>
                  </a:gs>
                  <a:gs pos="100000">
                    <a:srgbClr val="6EC224">
                      <a:shade val="100000"/>
                      <a:satMod val="11500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ru-RU"/>
              </a:p>
            </p:txBody>
          </p:sp>
          <p:sp>
            <p:nvSpPr>
              <p:cNvPr id="21" name="Freeform 123">
                <a:extLst>
                  <a:ext uri="{FF2B5EF4-FFF2-40B4-BE49-F238E27FC236}">
                    <a16:creationId xmlns:a16="http://schemas.microsoft.com/office/drawing/2014/main" id="{2F6C93E2-6A67-4B43-A6CF-24DC65B331E5}"/>
                  </a:ext>
                </a:extLst>
              </p:cNvPr>
              <p:cNvSpPr>
                <a:spLocks/>
              </p:cNvSpPr>
              <p:nvPr/>
            </p:nvSpPr>
            <p:spPr bwMode="auto">
              <a:xfrm>
                <a:off x="5335588" y="2895600"/>
                <a:ext cx="541338" cy="3136900"/>
              </a:xfrm>
              <a:custGeom>
                <a:avLst/>
                <a:gdLst>
                  <a:gd name="T0" fmla="*/ 11 w 160"/>
                  <a:gd name="T1" fmla="*/ 922 h 927"/>
                  <a:gd name="T2" fmla="*/ 160 w 160"/>
                  <a:gd name="T3" fmla="*/ 0 h 927"/>
                  <a:gd name="T4" fmla="*/ 99 w 160"/>
                  <a:gd name="T5" fmla="*/ 920 h 927"/>
                  <a:gd name="T6" fmla="*/ 11 w 160"/>
                  <a:gd name="T7" fmla="*/ 922 h 927"/>
                </a:gdLst>
                <a:ahLst/>
                <a:cxnLst>
                  <a:cxn ang="0">
                    <a:pos x="T0" y="T1"/>
                  </a:cxn>
                  <a:cxn ang="0">
                    <a:pos x="T2" y="T3"/>
                  </a:cxn>
                  <a:cxn ang="0">
                    <a:pos x="T4" y="T5"/>
                  </a:cxn>
                  <a:cxn ang="0">
                    <a:pos x="T6" y="T7"/>
                  </a:cxn>
                </a:cxnLst>
                <a:rect l="0" t="0" r="r" b="b"/>
                <a:pathLst>
                  <a:path w="160" h="927">
                    <a:moveTo>
                      <a:pt x="11" y="922"/>
                    </a:moveTo>
                    <a:cubicBezTo>
                      <a:pt x="19" y="508"/>
                      <a:pt x="0" y="384"/>
                      <a:pt x="160" y="0"/>
                    </a:cubicBezTo>
                    <a:cubicBezTo>
                      <a:pt x="28" y="390"/>
                      <a:pt x="78" y="511"/>
                      <a:pt x="99" y="920"/>
                    </a:cubicBezTo>
                    <a:cubicBezTo>
                      <a:pt x="71" y="921"/>
                      <a:pt x="39" y="927"/>
                      <a:pt x="11" y="922"/>
                    </a:cubicBezTo>
                    <a:close/>
                  </a:path>
                </a:pathLst>
              </a:custGeom>
              <a:gradFill flip="none" rotWithShape="1">
                <a:gsLst>
                  <a:gs pos="0">
                    <a:srgbClr val="6EC224">
                      <a:shade val="30000"/>
                      <a:satMod val="115000"/>
                    </a:srgbClr>
                  </a:gs>
                  <a:gs pos="54000">
                    <a:srgbClr val="6EC224">
                      <a:shade val="67500"/>
                      <a:satMod val="115000"/>
                    </a:srgbClr>
                  </a:gs>
                  <a:gs pos="100000">
                    <a:srgbClr val="6EC224">
                      <a:shade val="100000"/>
                      <a:satMod val="11500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ru-RU"/>
              </a:p>
            </p:txBody>
          </p:sp>
          <p:grpSp>
            <p:nvGrpSpPr>
              <p:cNvPr id="22" name="Group 1271">
                <a:extLst>
                  <a:ext uri="{FF2B5EF4-FFF2-40B4-BE49-F238E27FC236}">
                    <a16:creationId xmlns:a16="http://schemas.microsoft.com/office/drawing/2014/main" id="{ACA9D18E-7F08-4D55-9B3D-7F02723BF837}"/>
                  </a:ext>
                </a:extLst>
              </p:cNvPr>
              <p:cNvGrpSpPr/>
              <p:nvPr/>
            </p:nvGrpSpPr>
            <p:grpSpPr>
              <a:xfrm>
                <a:off x="3652838" y="3460750"/>
                <a:ext cx="1144588" cy="1096963"/>
                <a:chOff x="3652838" y="3460750"/>
                <a:chExt cx="1144588" cy="1096963"/>
              </a:xfrm>
            </p:grpSpPr>
            <p:sp>
              <p:nvSpPr>
                <p:cNvPr id="50" name="Freeform 124">
                  <a:extLst>
                    <a:ext uri="{FF2B5EF4-FFF2-40B4-BE49-F238E27FC236}">
                      <a16:creationId xmlns:a16="http://schemas.microsoft.com/office/drawing/2014/main" id="{277D185B-2E08-4489-BEC1-88087DE5BE70}"/>
                    </a:ext>
                  </a:extLst>
                </p:cNvPr>
                <p:cNvSpPr>
                  <a:spLocks/>
                </p:cNvSpPr>
                <p:nvPr/>
              </p:nvSpPr>
              <p:spPr bwMode="auto">
                <a:xfrm>
                  <a:off x="3652838" y="3562350"/>
                  <a:ext cx="1127125" cy="995363"/>
                </a:xfrm>
                <a:custGeom>
                  <a:avLst/>
                  <a:gdLst>
                    <a:gd name="T0" fmla="*/ 0 w 333"/>
                    <a:gd name="T1" fmla="*/ 0 h 294"/>
                    <a:gd name="T2" fmla="*/ 93 w 333"/>
                    <a:gd name="T3" fmla="*/ 223 h 294"/>
                    <a:gd name="T4" fmla="*/ 333 w 333"/>
                    <a:gd name="T5" fmla="*/ 256 h 294"/>
                    <a:gd name="T6" fmla="*/ 0 w 333"/>
                    <a:gd name="T7" fmla="*/ 0 h 294"/>
                  </a:gdLst>
                  <a:ahLst/>
                  <a:cxnLst>
                    <a:cxn ang="0">
                      <a:pos x="T0" y="T1"/>
                    </a:cxn>
                    <a:cxn ang="0">
                      <a:pos x="T2" y="T3"/>
                    </a:cxn>
                    <a:cxn ang="0">
                      <a:pos x="T4" y="T5"/>
                    </a:cxn>
                    <a:cxn ang="0">
                      <a:pos x="T6" y="T7"/>
                    </a:cxn>
                  </a:cxnLst>
                  <a:rect l="0" t="0" r="r" b="b"/>
                  <a:pathLst>
                    <a:path w="333" h="294">
                      <a:moveTo>
                        <a:pt x="0" y="0"/>
                      </a:moveTo>
                      <a:cubicBezTo>
                        <a:pt x="13" y="101"/>
                        <a:pt x="1" y="152"/>
                        <a:pt x="93" y="223"/>
                      </a:cubicBezTo>
                      <a:cubicBezTo>
                        <a:pt x="185" y="294"/>
                        <a:pt x="230" y="250"/>
                        <a:pt x="333" y="256"/>
                      </a:cubicBezTo>
                      <a:cubicBezTo>
                        <a:pt x="262" y="155"/>
                        <a:pt x="104" y="162"/>
                        <a:pt x="0" y="0"/>
                      </a:cubicBezTo>
                      <a:close/>
                    </a:path>
                  </a:pathLst>
                </a:custGeom>
                <a:solidFill>
                  <a:srgbClr val="1B8900"/>
                </a:solidFill>
                <a:ln>
                  <a:noFill/>
                </a:ln>
              </p:spPr>
              <p:txBody>
                <a:bodyPr vert="horz" wrap="square" lIns="91440" tIns="45720" rIns="91440" bIns="45720" numCol="1" anchor="t" anchorCtr="0" compatLnSpc="1">
                  <a:prstTxWarp prst="textNoShape">
                    <a:avLst/>
                  </a:prstTxWarp>
                </a:bodyPr>
                <a:lstStyle/>
                <a:p>
                  <a:endParaRPr lang="ru-RU"/>
                </a:p>
              </p:txBody>
            </p:sp>
            <p:sp>
              <p:nvSpPr>
                <p:cNvPr id="51" name="Freeform 125">
                  <a:extLst>
                    <a:ext uri="{FF2B5EF4-FFF2-40B4-BE49-F238E27FC236}">
                      <a16:creationId xmlns:a16="http://schemas.microsoft.com/office/drawing/2014/main" id="{84415250-73AE-4C45-8A82-BA0B94266D27}"/>
                    </a:ext>
                  </a:extLst>
                </p:cNvPr>
                <p:cNvSpPr>
                  <a:spLocks/>
                </p:cNvSpPr>
                <p:nvPr/>
              </p:nvSpPr>
              <p:spPr bwMode="auto">
                <a:xfrm>
                  <a:off x="3652838" y="3460750"/>
                  <a:ext cx="1144588" cy="968375"/>
                </a:xfrm>
                <a:custGeom>
                  <a:avLst/>
                  <a:gdLst>
                    <a:gd name="T0" fmla="*/ 333 w 338"/>
                    <a:gd name="T1" fmla="*/ 286 h 286"/>
                    <a:gd name="T2" fmla="*/ 239 w 338"/>
                    <a:gd name="T3" fmla="*/ 64 h 286"/>
                    <a:gd name="T4" fmla="*/ 0 w 338"/>
                    <a:gd name="T5" fmla="*/ 30 h 286"/>
                    <a:gd name="T6" fmla="*/ 333 w 338"/>
                    <a:gd name="T7" fmla="*/ 286 h 286"/>
                  </a:gdLst>
                  <a:ahLst/>
                  <a:cxnLst>
                    <a:cxn ang="0">
                      <a:pos x="T0" y="T1"/>
                    </a:cxn>
                    <a:cxn ang="0">
                      <a:pos x="T2" y="T3"/>
                    </a:cxn>
                    <a:cxn ang="0">
                      <a:pos x="T4" y="T5"/>
                    </a:cxn>
                    <a:cxn ang="0">
                      <a:pos x="T6" y="T7"/>
                    </a:cxn>
                  </a:cxnLst>
                  <a:rect l="0" t="0" r="r" b="b"/>
                  <a:pathLst>
                    <a:path w="338" h="286">
                      <a:moveTo>
                        <a:pt x="333" y="286"/>
                      </a:moveTo>
                      <a:cubicBezTo>
                        <a:pt x="338" y="188"/>
                        <a:pt x="288" y="102"/>
                        <a:pt x="239" y="64"/>
                      </a:cubicBezTo>
                      <a:cubicBezTo>
                        <a:pt x="182" y="20"/>
                        <a:pt x="99" y="0"/>
                        <a:pt x="0" y="30"/>
                      </a:cubicBezTo>
                      <a:cubicBezTo>
                        <a:pt x="104" y="192"/>
                        <a:pt x="262" y="185"/>
                        <a:pt x="333" y="286"/>
                      </a:cubicBezTo>
                      <a:close/>
                    </a:path>
                  </a:pathLst>
                </a:custGeom>
                <a:solidFill>
                  <a:srgbClr val="59AC14"/>
                </a:solidFill>
                <a:ln>
                  <a:noFill/>
                </a:ln>
              </p:spPr>
              <p:txBody>
                <a:bodyPr vert="horz" wrap="square" lIns="91440" tIns="45720" rIns="91440" bIns="45720" numCol="1" anchor="t" anchorCtr="0" compatLnSpc="1">
                  <a:prstTxWarp prst="textNoShape">
                    <a:avLst/>
                  </a:prstTxWarp>
                </a:bodyPr>
                <a:lstStyle/>
                <a:p>
                  <a:endParaRPr lang="ru-RU"/>
                </a:p>
              </p:txBody>
            </p:sp>
            <p:sp>
              <p:nvSpPr>
                <p:cNvPr id="52" name="Freeform 126">
                  <a:extLst>
                    <a:ext uri="{FF2B5EF4-FFF2-40B4-BE49-F238E27FC236}">
                      <a16:creationId xmlns:a16="http://schemas.microsoft.com/office/drawing/2014/main" id="{BE8CEFD7-FED8-4D0C-9C75-5ABCA7FAB821}"/>
                    </a:ext>
                  </a:extLst>
                </p:cNvPr>
                <p:cNvSpPr>
                  <a:spLocks/>
                </p:cNvSpPr>
                <p:nvPr/>
              </p:nvSpPr>
              <p:spPr bwMode="auto">
                <a:xfrm>
                  <a:off x="3652838" y="3562350"/>
                  <a:ext cx="1127125" cy="866775"/>
                </a:xfrm>
                <a:custGeom>
                  <a:avLst/>
                  <a:gdLst>
                    <a:gd name="T0" fmla="*/ 0 w 333"/>
                    <a:gd name="T1" fmla="*/ 0 h 256"/>
                    <a:gd name="T2" fmla="*/ 333 w 333"/>
                    <a:gd name="T3" fmla="*/ 256 h 256"/>
                    <a:gd name="T4" fmla="*/ 333 w 333"/>
                    <a:gd name="T5" fmla="*/ 254 h 256"/>
                    <a:gd name="T6" fmla="*/ 0 w 333"/>
                    <a:gd name="T7" fmla="*/ 0 h 256"/>
                  </a:gdLst>
                  <a:ahLst/>
                  <a:cxnLst>
                    <a:cxn ang="0">
                      <a:pos x="T0" y="T1"/>
                    </a:cxn>
                    <a:cxn ang="0">
                      <a:pos x="T2" y="T3"/>
                    </a:cxn>
                    <a:cxn ang="0">
                      <a:pos x="T4" y="T5"/>
                    </a:cxn>
                    <a:cxn ang="0">
                      <a:pos x="T6" y="T7"/>
                    </a:cxn>
                  </a:cxnLst>
                  <a:rect l="0" t="0" r="r" b="b"/>
                  <a:pathLst>
                    <a:path w="333" h="256">
                      <a:moveTo>
                        <a:pt x="0" y="0"/>
                      </a:moveTo>
                      <a:cubicBezTo>
                        <a:pt x="89" y="158"/>
                        <a:pt x="268" y="165"/>
                        <a:pt x="333" y="256"/>
                      </a:cubicBezTo>
                      <a:cubicBezTo>
                        <a:pt x="333" y="255"/>
                        <a:pt x="333" y="255"/>
                        <a:pt x="333" y="254"/>
                      </a:cubicBezTo>
                      <a:cubicBezTo>
                        <a:pt x="256" y="142"/>
                        <a:pt x="123" y="171"/>
                        <a:pt x="0" y="0"/>
                      </a:cubicBezTo>
                      <a:close/>
                    </a:path>
                  </a:pathLst>
                </a:custGeom>
                <a:solidFill>
                  <a:srgbClr val="44C7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3" name="Group 1272">
                <a:extLst>
                  <a:ext uri="{FF2B5EF4-FFF2-40B4-BE49-F238E27FC236}">
                    <a16:creationId xmlns:a16="http://schemas.microsoft.com/office/drawing/2014/main" id="{AA9D8051-5954-4864-BEFD-526DFBB587CC}"/>
                  </a:ext>
                </a:extLst>
              </p:cNvPr>
              <p:cNvGrpSpPr/>
              <p:nvPr/>
            </p:nvGrpSpPr>
            <p:grpSpPr>
              <a:xfrm>
                <a:off x="4130676" y="2252663"/>
                <a:ext cx="876300" cy="887413"/>
                <a:chOff x="4130676" y="2252663"/>
                <a:chExt cx="876300" cy="887413"/>
              </a:xfrm>
            </p:grpSpPr>
            <p:sp>
              <p:nvSpPr>
                <p:cNvPr id="47" name="Freeform 127">
                  <a:extLst>
                    <a:ext uri="{FF2B5EF4-FFF2-40B4-BE49-F238E27FC236}">
                      <a16:creationId xmlns:a16="http://schemas.microsoft.com/office/drawing/2014/main" id="{156C58C7-72BD-405B-A51A-0848A24A7C4F}"/>
                    </a:ext>
                  </a:extLst>
                </p:cNvPr>
                <p:cNvSpPr>
                  <a:spLocks/>
                </p:cNvSpPr>
                <p:nvPr/>
              </p:nvSpPr>
              <p:spPr bwMode="auto">
                <a:xfrm>
                  <a:off x="4130676" y="2287588"/>
                  <a:ext cx="815975" cy="852488"/>
                </a:xfrm>
                <a:custGeom>
                  <a:avLst/>
                  <a:gdLst>
                    <a:gd name="T0" fmla="*/ 20 w 241"/>
                    <a:gd name="T1" fmla="*/ 0 h 252"/>
                    <a:gd name="T2" fmla="*/ 61 w 241"/>
                    <a:gd name="T3" fmla="*/ 184 h 252"/>
                    <a:gd name="T4" fmla="*/ 241 w 241"/>
                    <a:gd name="T5" fmla="*/ 243 h 252"/>
                    <a:gd name="T6" fmla="*/ 20 w 241"/>
                    <a:gd name="T7" fmla="*/ 0 h 252"/>
                  </a:gdLst>
                  <a:ahLst/>
                  <a:cxnLst>
                    <a:cxn ang="0">
                      <a:pos x="T0" y="T1"/>
                    </a:cxn>
                    <a:cxn ang="0">
                      <a:pos x="T2" y="T3"/>
                    </a:cxn>
                    <a:cxn ang="0">
                      <a:pos x="T4" y="T5"/>
                    </a:cxn>
                    <a:cxn ang="0">
                      <a:pos x="T6" y="T7"/>
                    </a:cxn>
                  </a:cxnLst>
                  <a:rect l="0" t="0" r="r" b="b"/>
                  <a:pathLst>
                    <a:path w="241" h="252">
                      <a:moveTo>
                        <a:pt x="20" y="0"/>
                      </a:moveTo>
                      <a:cubicBezTo>
                        <a:pt x="16" y="79"/>
                        <a:pt x="0" y="117"/>
                        <a:pt x="61" y="184"/>
                      </a:cubicBezTo>
                      <a:cubicBezTo>
                        <a:pt x="122" y="252"/>
                        <a:pt x="163" y="224"/>
                        <a:pt x="241" y="243"/>
                      </a:cubicBezTo>
                      <a:cubicBezTo>
                        <a:pt x="201" y="155"/>
                        <a:pt x="78" y="139"/>
                        <a:pt x="20" y="0"/>
                      </a:cubicBezTo>
                      <a:close/>
                    </a:path>
                  </a:pathLst>
                </a:custGeom>
                <a:solidFill>
                  <a:srgbClr val="1B8900"/>
                </a:solidFill>
                <a:ln>
                  <a:noFill/>
                </a:ln>
              </p:spPr>
              <p:txBody>
                <a:bodyPr vert="horz" wrap="square" lIns="91440" tIns="45720" rIns="91440" bIns="45720" numCol="1" anchor="t" anchorCtr="0" compatLnSpc="1">
                  <a:prstTxWarp prst="textNoShape">
                    <a:avLst/>
                  </a:prstTxWarp>
                </a:bodyPr>
                <a:lstStyle/>
                <a:p>
                  <a:endParaRPr lang="ru-RU"/>
                </a:p>
              </p:txBody>
            </p:sp>
            <p:sp>
              <p:nvSpPr>
                <p:cNvPr id="48" name="Freeform 128">
                  <a:extLst>
                    <a:ext uri="{FF2B5EF4-FFF2-40B4-BE49-F238E27FC236}">
                      <a16:creationId xmlns:a16="http://schemas.microsoft.com/office/drawing/2014/main" id="{C5E69B29-760F-4DFB-B735-189BDAC5CFFB}"/>
                    </a:ext>
                  </a:extLst>
                </p:cNvPr>
                <p:cNvSpPr>
                  <a:spLocks/>
                </p:cNvSpPr>
                <p:nvPr/>
              </p:nvSpPr>
              <p:spPr bwMode="auto">
                <a:xfrm>
                  <a:off x="4197351" y="2252663"/>
                  <a:ext cx="809625" cy="857250"/>
                </a:xfrm>
                <a:custGeom>
                  <a:avLst/>
                  <a:gdLst>
                    <a:gd name="T0" fmla="*/ 221 w 239"/>
                    <a:gd name="T1" fmla="*/ 253 h 253"/>
                    <a:gd name="T2" fmla="*/ 179 w 239"/>
                    <a:gd name="T3" fmla="*/ 69 h 253"/>
                    <a:gd name="T4" fmla="*/ 0 w 239"/>
                    <a:gd name="T5" fmla="*/ 10 h 253"/>
                    <a:gd name="T6" fmla="*/ 221 w 239"/>
                    <a:gd name="T7" fmla="*/ 253 h 253"/>
                  </a:gdLst>
                  <a:ahLst/>
                  <a:cxnLst>
                    <a:cxn ang="0">
                      <a:pos x="T0" y="T1"/>
                    </a:cxn>
                    <a:cxn ang="0">
                      <a:pos x="T2" y="T3"/>
                    </a:cxn>
                    <a:cxn ang="0">
                      <a:pos x="T4" y="T5"/>
                    </a:cxn>
                    <a:cxn ang="0">
                      <a:pos x="T6" y="T7"/>
                    </a:cxn>
                  </a:cxnLst>
                  <a:rect l="0" t="0" r="r" b="b"/>
                  <a:pathLst>
                    <a:path w="239" h="253">
                      <a:moveTo>
                        <a:pt x="221" y="253"/>
                      </a:moveTo>
                      <a:cubicBezTo>
                        <a:pt x="239" y="178"/>
                        <a:pt x="212" y="105"/>
                        <a:pt x="179" y="69"/>
                      </a:cubicBezTo>
                      <a:cubicBezTo>
                        <a:pt x="141" y="27"/>
                        <a:pt x="80" y="0"/>
                        <a:pt x="0" y="10"/>
                      </a:cubicBezTo>
                      <a:cubicBezTo>
                        <a:pt x="58" y="149"/>
                        <a:pt x="181" y="165"/>
                        <a:pt x="221" y="253"/>
                      </a:cubicBezTo>
                      <a:close/>
                    </a:path>
                  </a:pathLst>
                </a:custGeom>
                <a:solidFill>
                  <a:srgbClr val="59AC14"/>
                </a:solidFill>
                <a:ln>
                  <a:noFill/>
                </a:ln>
              </p:spPr>
              <p:txBody>
                <a:bodyPr vert="horz" wrap="square" lIns="91440" tIns="45720" rIns="91440" bIns="45720" numCol="1" anchor="t" anchorCtr="0" compatLnSpc="1">
                  <a:prstTxWarp prst="textNoShape">
                    <a:avLst/>
                  </a:prstTxWarp>
                </a:bodyPr>
                <a:lstStyle/>
                <a:p>
                  <a:endParaRPr lang="ru-RU"/>
                </a:p>
              </p:txBody>
            </p:sp>
            <p:sp>
              <p:nvSpPr>
                <p:cNvPr id="49" name="Freeform 129">
                  <a:extLst>
                    <a:ext uri="{FF2B5EF4-FFF2-40B4-BE49-F238E27FC236}">
                      <a16:creationId xmlns:a16="http://schemas.microsoft.com/office/drawing/2014/main" id="{1E9781AE-D0F2-47F7-A204-68DB6317D685}"/>
                    </a:ext>
                  </a:extLst>
                </p:cNvPr>
                <p:cNvSpPr>
                  <a:spLocks/>
                </p:cNvSpPr>
                <p:nvPr/>
              </p:nvSpPr>
              <p:spPr bwMode="auto">
                <a:xfrm>
                  <a:off x="4197351" y="2287588"/>
                  <a:ext cx="749300" cy="822325"/>
                </a:xfrm>
                <a:custGeom>
                  <a:avLst/>
                  <a:gdLst>
                    <a:gd name="T0" fmla="*/ 0 w 221"/>
                    <a:gd name="T1" fmla="*/ 0 h 243"/>
                    <a:gd name="T2" fmla="*/ 221 w 221"/>
                    <a:gd name="T3" fmla="*/ 243 h 243"/>
                    <a:gd name="T4" fmla="*/ 221 w 221"/>
                    <a:gd name="T5" fmla="*/ 242 h 243"/>
                    <a:gd name="T6" fmla="*/ 0 w 221"/>
                    <a:gd name="T7" fmla="*/ 0 h 243"/>
                  </a:gdLst>
                  <a:ahLst/>
                  <a:cxnLst>
                    <a:cxn ang="0">
                      <a:pos x="T0" y="T1"/>
                    </a:cxn>
                    <a:cxn ang="0">
                      <a:pos x="T2" y="T3"/>
                    </a:cxn>
                    <a:cxn ang="0">
                      <a:pos x="T4" y="T5"/>
                    </a:cxn>
                    <a:cxn ang="0">
                      <a:pos x="T6" y="T7"/>
                    </a:cxn>
                  </a:cxnLst>
                  <a:rect l="0" t="0" r="r" b="b"/>
                  <a:pathLst>
                    <a:path w="221" h="243">
                      <a:moveTo>
                        <a:pt x="0" y="0"/>
                      </a:moveTo>
                      <a:cubicBezTo>
                        <a:pt x="46" y="133"/>
                        <a:pt x="184" y="164"/>
                        <a:pt x="221" y="243"/>
                      </a:cubicBezTo>
                      <a:cubicBezTo>
                        <a:pt x="221" y="242"/>
                        <a:pt x="221" y="242"/>
                        <a:pt x="221" y="242"/>
                      </a:cubicBezTo>
                      <a:cubicBezTo>
                        <a:pt x="178" y="144"/>
                        <a:pt x="71" y="148"/>
                        <a:pt x="0" y="0"/>
                      </a:cubicBezTo>
                      <a:close/>
                    </a:path>
                  </a:pathLst>
                </a:custGeom>
                <a:solidFill>
                  <a:srgbClr val="44C7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4" name="Group 1273">
                <a:extLst>
                  <a:ext uri="{FF2B5EF4-FFF2-40B4-BE49-F238E27FC236}">
                    <a16:creationId xmlns:a16="http://schemas.microsoft.com/office/drawing/2014/main" id="{13648921-2EF7-45FD-B1D0-19636F93EFAB}"/>
                  </a:ext>
                </a:extLst>
              </p:cNvPr>
              <p:cNvGrpSpPr/>
              <p:nvPr/>
            </p:nvGrpSpPr>
            <p:grpSpPr>
              <a:xfrm>
                <a:off x="5864226" y="1871663"/>
                <a:ext cx="885825" cy="1058863"/>
                <a:chOff x="5864226" y="1871663"/>
                <a:chExt cx="885825" cy="1058863"/>
              </a:xfrm>
            </p:grpSpPr>
            <p:sp>
              <p:nvSpPr>
                <p:cNvPr id="44" name="Freeform 130">
                  <a:extLst>
                    <a:ext uri="{FF2B5EF4-FFF2-40B4-BE49-F238E27FC236}">
                      <a16:creationId xmlns:a16="http://schemas.microsoft.com/office/drawing/2014/main" id="{1B7DE7EA-3383-4EF0-A1CE-FCC9A3527F2D}"/>
                    </a:ext>
                  </a:extLst>
                </p:cNvPr>
                <p:cNvSpPr>
                  <a:spLocks/>
                </p:cNvSpPr>
                <p:nvPr/>
              </p:nvSpPr>
              <p:spPr bwMode="auto">
                <a:xfrm>
                  <a:off x="5864226" y="1881188"/>
                  <a:ext cx="885825" cy="1049338"/>
                </a:xfrm>
                <a:custGeom>
                  <a:avLst/>
                  <a:gdLst>
                    <a:gd name="T0" fmla="*/ 262 w 262"/>
                    <a:gd name="T1" fmla="*/ 0 h 310"/>
                    <a:gd name="T2" fmla="*/ 244 w 262"/>
                    <a:gd name="T3" fmla="*/ 85 h 310"/>
                    <a:gd name="T4" fmla="*/ 210 w 262"/>
                    <a:gd name="T5" fmla="*/ 162 h 310"/>
                    <a:gd name="T6" fmla="*/ 151 w 262"/>
                    <a:gd name="T7" fmla="*/ 219 h 310"/>
                    <a:gd name="T8" fmla="*/ 82 w 262"/>
                    <a:gd name="T9" fmla="*/ 256 h 310"/>
                    <a:gd name="T10" fmla="*/ 35 w 262"/>
                    <a:gd name="T11" fmla="*/ 278 h 310"/>
                    <a:gd name="T12" fmla="*/ 0 w 262"/>
                    <a:gd name="T13" fmla="*/ 310 h 310"/>
                    <a:gd name="T14" fmla="*/ 84 w 262"/>
                    <a:gd name="T15" fmla="*/ 177 h 310"/>
                    <a:gd name="T16" fmla="*/ 143 w 262"/>
                    <a:gd name="T17" fmla="*/ 123 h 310"/>
                    <a:gd name="T18" fmla="*/ 198 w 262"/>
                    <a:gd name="T19" fmla="*/ 71 h 310"/>
                    <a:gd name="T20" fmla="*/ 262 w 262"/>
                    <a:gd name="T21"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310">
                      <a:moveTo>
                        <a:pt x="262" y="0"/>
                      </a:moveTo>
                      <a:cubicBezTo>
                        <a:pt x="253" y="28"/>
                        <a:pt x="249" y="56"/>
                        <a:pt x="244" y="85"/>
                      </a:cubicBezTo>
                      <a:cubicBezTo>
                        <a:pt x="239" y="114"/>
                        <a:pt x="230" y="139"/>
                        <a:pt x="210" y="162"/>
                      </a:cubicBezTo>
                      <a:cubicBezTo>
                        <a:pt x="193" y="183"/>
                        <a:pt x="173" y="203"/>
                        <a:pt x="151" y="219"/>
                      </a:cubicBezTo>
                      <a:cubicBezTo>
                        <a:pt x="129" y="234"/>
                        <a:pt x="106" y="246"/>
                        <a:pt x="82" y="256"/>
                      </a:cubicBezTo>
                      <a:cubicBezTo>
                        <a:pt x="66" y="263"/>
                        <a:pt x="50" y="269"/>
                        <a:pt x="35" y="278"/>
                      </a:cubicBezTo>
                      <a:cubicBezTo>
                        <a:pt x="22" y="287"/>
                        <a:pt x="10" y="298"/>
                        <a:pt x="0" y="310"/>
                      </a:cubicBezTo>
                      <a:cubicBezTo>
                        <a:pt x="20" y="261"/>
                        <a:pt x="47" y="215"/>
                        <a:pt x="84" y="177"/>
                      </a:cubicBezTo>
                      <a:cubicBezTo>
                        <a:pt x="103" y="158"/>
                        <a:pt x="123" y="141"/>
                        <a:pt x="143" y="123"/>
                      </a:cubicBezTo>
                      <a:cubicBezTo>
                        <a:pt x="162" y="107"/>
                        <a:pt x="180" y="89"/>
                        <a:pt x="198" y="71"/>
                      </a:cubicBezTo>
                      <a:cubicBezTo>
                        <a:pt x="220" y="48"/>
                        <a:pt x="241" y="24"/>
                        <a:pt x="262" y="0"/>
                      </a:cubicBezTo>
                      <a:close/>
                    </a:path>
                  </a:pathLst>
                </a:custGeom>
                <a:solidFill>
                  <a:srgbClr val="1B8900"/>
                </a:solidFill>
                <a:ln>
                  <a:noFill/>
                </a:ln>
              </p:spPr>
              <p:txBody>
                <a:bodyPr vert="horz" wrap="square" lIns="91440" tIns="45720" rIns="91440" bIns="45720" numCol="1" anchor="t" anchorCtr="0" compatLnSpc="1">
                  <a:prstTxWarp prst="textNoShape">
                    <a:avLst/>
                  </a:prstTxWarp>
                </a:bodyPr>
                <a:lstStyle/>
                <a:p>
                  <a:endParaRPr lang="ru-RU"/>
                </a:p>
              </p:txBody>
            </p:sp>
            <p:sp>
              <p:nvSpPr>
                <p:cNvPr id="45" name="Freeform 131">
                  <a:extLst>
                    <a:ext uri="{FF2B5EF4-FFF2-40B4-BE49-F238E27FC236}">
                      <a16:creationId xmlns:a16="http://schemas.microsoft.com/office/drawing/2014/main" id="{EC10E8C2-5FC5-459A-9774-4B3C2A4D48D6}"/>
                    </a:ext>
                  </a:extLst>
                </p:cNvPr>
                <p:cNvSpPr>
                  <a:spLocks/>
                </p:cNvSpPr>
                <p:nvPr/>
              </p:nvSpPr>
              <p:spPr bwMode="auto">
                <a:xfrm>
                  <a:off x="5864226" y="1871663"/>
                  <a:ext cx="885825" cy="1058863"/>
                </a:xfrm>
                <a:custGeom>
                  <a:avLst/>
                  <a:gdLst>
                    <a:gd name="T0" fmla="*/ 0 w 262"/>
                    <a:gd name="T1" fmla="*/ 313 h 313"/>
                    <a:gd name="T2" fmla="*/ 5 w 262"/>
                    <a:gd name="T3" fmla="*/ 266 h 313"/>
                    <a:gd name="T4" fmla="*/ 11 w 262"/>
                    <a:gd name="T5" fmla="*/ 217 h 313"/>
                    <a:gd name="T6" fmla="*/ 18 w 262"/>
                    <a:gd name="T7" fmla="*/ 115 h 313"/>
                    <a:gd name="T8" fmla="*/ 69 w 262"/>
                    <a:gd name="T9" fmla="*/ 31 h 313"/>
                    <a:gd name="T10" fmla="*/ 156 w 262"/>
                    <a:gd name="T11" fmla="*/ 4 h 313"/>
                    <a:gd name="T12" fmla="*/ 262 w 262"/>
                    <a:gd name="T13" fmla="*/ 3 h 313"/>
                    <a:gd name="T14" fmla="*/ 151 w 262"/>
                    <a:gd name="T15" fmla="*/ 119 h 313"/>
                    <a:gd name="T16" fmla="*/ 43 w 262"/>
                    <a:gd name="T17" fmla="*/ 231 h 313"/>
                    <a:gd name="T18" fmla="*/ 0 w 262"/>
                    <a:gd name="T19"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313">
                      <a:moveTo>
                        <a:pt x="0" y="313"/>
                      </a:moveTo>
                      <a:cubicBezTo>
                        <a:pt x="0" y="298"/>
                        <a:pt x="3" y="282"/>
                        <a:pt x="5" y="266"/>
                      </a:cubicBezTo>
                      <a:cubicBezTo>
                        <a:pt x="7" y="250"/>
                        <a:pt x="9" y="234"/>
                        <a:pt x="11" y="217"/>
                      </a:cubicBezTo>
                      <a:cubicBezTo>
                        <a:pt x="13" y="183"/>
                        <a:pt x="12" y="148"/>
                        <a:pt x="18" y="115"/>
                      </a:cubicBezTo>
                      <a:cubicBezTo>
                        <a:pt x="25" y="82"/>
                        <a:pt x="42" y="51"/>
                        <a:pt x="69" y="31"/>
                      </a:cubicBezTo>
                      <a:cubicBezTo>
                        <a:pt x="94" y="12"/>
                        <a:pt x="125" y="7"/>
                        <a:pt x="156" y="4"/>
                      </a:cubicBezTo>
                      <a:cubicBezTo>
                        <a:pt x="191" y="0"/>
                        <a:pt x="226" y="1"/>
                        <a:pt x="262" y="3"/>
                      </a:cubicBezTo>
                      <a:cubicBezTo>
                        <a:pt x="226" y="43"/>
                        <a:pt x="191" y="83"/>
                        <a:pt x="151" y="119"/>
                      </a:cubicBezTo>
                      <a:cubicBezTo>
                        <a:pt x="112" y="154"/>
                        <a:pt x="72" y="187"/>
                        <a:pt x="43" y="231"/>
                      </a:cubicBezTo>
                      <a:cubicBezTo>
                        <a:pt x="26" y="257"/>
                        <a:pt x="12" y="285"/>
                        <a:pt x="0" y="313"/>
                      </a:cubicBezTo>
                      <a:close/>
                    </a:path>
                  </a:pathLst>
                </a:custGeom>
                <a:solidFill>
                  <a:srgbClr val="59AC14"/>
                </a:solidFill>
                <a:ln>
                  <a:noFill/>
                </a:ln>
              </p:spPr>
              <p:txBody>
                <a:bodyPr vert="horz" wrap="square" lIns="91440" tIns="45720" rIns="91440" bIns="45720" numCol="1" anchor="t" anchorCtr="0" compatLnSpc="1">
                  <a:prstTxWarp prst="textNoShape">
                    <a:avLst/>
                  </a:prstTxWarp>
                </a:bodyPr>
                <a:lstStyle/>
                <a:p>
                  <a:endParaRPr lang="ru-RU"/>
                </a:p>
              </p:txBody>
            </p:sp>
            <p:sp>
              <p:nvSpPr>
                <p:cNvPr id="46" name="Freeform 132">
                  <a:extLst>
                    <a:ext uri="{FF2B5EF4-FFF2-40B4-BE49-F238E27FC236}">
                      <a16:creationId xmlns:a16="http://schemas.microsoft.com/office/drawing/2014/main" id="{D272152F-A6A9-44C9-8A75-51C9B4D821E4}"/>
                    </a:ext>
                  </a:extLst>
                </p:cNvPr>
                <p:cNvSpPr>
                  <a:spLocks/>
                </p:cNvSpPr>
                <p:nvPr/>
              </p:nvSpPr>
              <p:spPr bwMode="auto">
                <a:xfrm>
                  <a:off x="5864226" y="1881188"/>
                  <a:ext cx="885825" cy="1049338"/>
                </a:xfrm>
                <a:custGeom>
                  <a:avLst/>
                  <a:gdLst>
                    <a:gd name="T0" fmla="*/ 194 w 262"/>
                    <a:gd name="T1" fmla="*/ 72 h 310"/>
                    <a:gd name="T2" fmla="*/ 133 w 262"/>
                    <a:gd name="T3" fmla="*/ 129 h 310"/>
                    <a:gd name="T4" fmla="*/ 69 w 262"/>
                    <a:gd name="T5" fmla="*/ 189 h 310"/>
                    <a:gd name="T6" fmla="*/ 22 w 262"/>
                    <a:gd name="T7" fmla="*/ 259 h 310"/>
                    <a:gd name="T8" fmla="*/ 3 w 262"/>
                    <a:gd name="T9" fmla="*/ 301 h 310"/>
                    <a:gd name="T10" fmla="*/ 0 w 262"/>
                    <a:gd name="T11" fmla="*/ 309 h 310"/>
                    <a:gd name="T12" fmla="*/ 0 w 262"/>
                    <a:gd name="T13" fmla="*/ 310 h 310"/>
                    <a:gd name="T14" fmla="*/ 3 w 262"/>
                    <a:gd name="T15" fmla="*/ 307 h 310"/>
                    <a:gd name="T16" fmla="*/ 31 w 262"/>
                    <a:gd name="T17" fmla="*/ 251 h 310"/>
                    <a:gd name="T18" fmla="*/ 83 w 262"/>
                    <a:gd name="T19" fmla="*/ 182 h 310"/>
                    <a:gd name="T20" fmla="*/ 149 w 262"/>
                    <a:gd name="T21" fmla="*/ 122 h 310"/>
                    <a:gd name="T22" fmla="*/ 262 w 262"/>
                    <a:gd name="T23" fmla="*/ 0 h 310"/>
                    <a:gd name="T24" fmla="*/ 194 w 262"/>
                    <a:gd name="T25" fmla="*/ 7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310">
                      <a:moveTo>
                        <a:pt x="194" y="72"/>
                      </a:moveTo>
                      <a:cubicBezTo>
                        <a:pt x="174" y="91"/>
                        <a:pt x="154" y="111"/>
                        <a:pt x="133" y="129"/>
                      </a:cubicBezTo>
                      <a:cubicBezTo>
                        <a:pt x="111" y="149"/>
                        <a:pt x="88" y="167"/>
                        <a:pt x="69" y="189"/>
                      </a:cubicBezTo>
                      <a:cubicBezTo>
                        <a:pt x="50" y="210"/>
                        <a:pt x="35" y="234"/>
                        <a:pt x="22" y="259"/>
                      </a:cubicBezTo>
                      <a:cubicBezTo>
                        <a:pt x="16" y="273"/>
                        <a:pt x="9" y="287"/>
                        <a:pt x="3" y="301"/>
                      </a:cubicBezTo>
                      <a:cubicBezTo>
                        <a:pt x="2" y="303"/>
                        <a:pt x="1" y="306"/>
                        <a:pt x="0" y="309"/>
                      </a:cubicBezTo>
                      <a:cubicBezTo>
                        <a:pt x="0" y="310"/>
                        <a:pt x="0" y="310"/>
                        <a:pt x="0" y="310"/>
                      </a:cubicBezTo>
                      <a:cubicBezTo>
                        <a:pt x="3" y="307"/>
                        <a:pt x="3" y="307"/>
                        <a:pt x="3" y="307"/>
                      </a:cubicBezTo>
                      <a:cubicBezTo>
                        <a:pt x="11" y="288"/>
                        <a:pt x="20" y="269"/>
                        <a:pt x="31" y="251"/>
                      </a:cubicBezTo>
                      <a:cubicBezTo>
                        <a:pt x="45" y="226"/>
                        <a:pt x="63" y="203"/>
                        <a:pt x="83" y="182"/>
                      </a:cubicBezTo>
                      <a:cubicBezTo>
                        <a:pt x="104" y="161"/>
                        <a:pt x="127" y="142"/>
                        <a:pt x="149" y="122"/>
                      </a:cubicBezTo>
                      <a:cubicBezTo>
                        <a:pt x="190" y="85"/>
                        <a:pt x="227" y="43"/>
                        <a:pt x="262" y="0"/>
                      </a:cubicBezTo>
                      <a:cubicBezTo>
                        <a:pt x="239" y="24"/>
                        <a:pt x="217" y="48"/>
                        <a:pt x="194" y="72"/>
                      </a:cubicBezTo>
                      <a:close/>
                    </a:path>
                  </a:pathLst>
                </a:custGeom>
                <a:solidFill>
                  <a:srgbClr val="44C7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5" name="Group 1274">
                <a:extLst>
                  <a:ext uri="{FF2B5EF4-FFF2-40B4-BE49-F238E27FC236}">
                    <a16:creationId xmlns:a16="http://schemas.microsoft.com/office/drawing/2014/main" id="{58ECF96A-C1B9-44A3-87B2-1478AC510F37}"/>
                  </a:ext>
                </a:extLst>
              </p:cNvPr>
              <p:cNvGrpSpPr/>
              <p:nvPr/>
            </p:nvGrpSpPr>
            <p:grpSpPr>
              <a:xfrm>
                <a:off x="6049963" y="3055938"/>
                <a:ext cx="1079500" cy="1068387"/>
                <a:chOff x="6049963" y="3055938"/>
                <a:chExt cx="1079500" cy="1068387"/>
              </a:xfrm>
            </p:grpSpPr>
            <p:sp>
              <p:nvSpPr>
                <p:cNvPr id="41" name="Freeform 133">
                  <a:extLst>
                    <a:ext uri="{FF2B5EF4-FFF2-40B4-BE49-F238E27FC236}">
                      <a16:creationId xmlns:a16="http://schemas.microsoft.com/office/drawing/2014/main" id="{F9A317B9-C7F3-4954-815D-1E5857D26BC4}"/>
                    </a:ext>
                  </a:extLst>
                </p:cNvPr>
                <p:cNvSpPr>
                  <a:spLocks/>
                </p:cNvSpPr>
                <p:nvPr/>
              </p:nvSpPr>
              <p:spPr bwMode="auto">
                <a:xfrm>
                  <a:off x="6049963" y="3095625"/>
                  <a:ext cx="1079500" cy="1025525"/>
                </a:xfrm>
                <a:custGeom>
                  <a:avLst/>
                  <a:gdLst>
                    <a:gd name="T0" fmla="*/ 319 w 319"/>
                    <a:gd name="T1" fmla="*/ 0 h 303"/>
                    <a:gd name="T2" fmla="*/ 290 w 319"/>
                    <a:gd name="T3" fmla="*/ 89 h 303"/>
                    <a:gd name="T4" fmla="*/ 244 w 319"/>
                    <a:gd name="T5" fmla="*/ 169 h 303"/>
                    <a:gd name="T6" fmla="*/ 173 w 319"/>
                    <a:gd name="T7" fmla="*/ 223 h 303"/>
                    <a:gd name="T8" fmla="*/ 95 w 319"/>
                    <a:gd name="T9" fmla="*/ 255 h 303"/>
                    <a:gd name="T10" fmla="*/ 42 w 319"/>
                    <a:gd name="T11" fmla="*/ 273 h 303"/>
                    <a:gd name="T12" fmla="*/ 0 w 319"/>
                    <a:gd name="T13" fmla="*/ 303 h 303"/>
                    <a:gd name="T14" fmla="*/ 106 w 319"/>
                    <a:gd name="T15" fmla="*/ 170 h 303"/>
                    <a:gd name="T16" fmla="*/ 177 w 319"/>
                    <a:gd name="T17" fmla="*/ 119 h 303"/>
                    <a:gd name="T18" fmla="*/ 241 w 319"/>
                    <a:gd name="T19" fmla="*/ 69 h 303"/>
                    <a:gd name="T20" fmla="*/ 319 w 31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03">
                      <a:moveTo>
                        <a:pt x="319" y="0"/>
                      </a:moveTo>
                      <a:cubicBezTo>
                        <a:pt x="306" y="29"/>
                        <a:pt x="298" y="59"/>
                        <a:pt x="290" y="89"/>
                      </a:cubicBezTo>
                      <a:cubicBezTo>
                        <a:pt x="281" y="120"/>
                        <a:pt x="268" y="146"/>
                        <a:pt x="244" y="169"/>
                      </a:cubicBezTo>
                      <a:cubicBezTo>
                        <a:pt x="223" y="189"/>
                        <a:pt x="199" y="208"/>
                        <a:pt x="173" y="223"/>
                      </a:cubicBezTo>
                      <a:cubicBezTo>
                        <a:pt x="149" y="237"/>
                        <a:pt x="122" y="247"/>
                        <a:pt x="95" y="255"/>
                      </a:cubicBezTo>
                      <a:cubicBezTo>
                        <a:pt x="77" y="261"/>
                        <a:pt x="59" y="265"/>
                        <a:pt x="42" y="273"/>
                      </a:cubicBezTo>
                      <a:cubicBezTo>
                        <a:pt x="26" y="281"/>
                        <a:pt x="13" y="291"/>
                        <a:pt x="0" y="303"/>
                      </a:cubicBezTo>
                      <a:cubicBezTo>
                        <a:pt x="27" y="253"/>
                        <a:pt x="62" y="206"/>
                        <a:pt x="106" y="170"/>
                      </a:cubicBezTo>
                      <a:cubicBezTo>
                        <a:pt x="129" y="152"/>
                        <a:pt x="153" y="136"/>
                        <a:pt x="177" y="119"/>
                      </a:cubicBezTo>
                      <a:cubicBezTo>
                        <a:pt x="199" y="103"/>
                        <a:pt x="220" y="86"/>
                        <a:pt x="241" y="69"/>
                      </a:cubicBezTo>
                      <a:cubicBezTo>
                        <a:pt x="268" y="47"/>
                        <a:pt x="293" y="24"/>
                        <a:pt x="319" y="0"/>
                      </a:cubicBezTo>
                      <a:close/>
                    </a:path>
                  </a:pathLst>
                </a:custGeom>
                <a:solidFill>
                  <a:srgbClr val="1B8900"/>
                </a:solidFill>
                <a:ln>
                  <a:noFill/>
                </a:ln>
              </p:spPr>
              <p:txBody>
                <a:bodyPr vert="horz" wrap="square" lIns="91440" tIns="45720" rIns="91440" bIns="45720" numCol="1" anchor="t" anchorCtr="0" compatLnSpc="1">
                  <a:prstTxWarp prst="textNoShape">
                    <a:avLst/>
                  </a:prstTxWarp>
                </a:bodyPr>
                <a:lstStyle/>
                <a:p>
                  <a:endParaRPr lang="ru-RU"/>
                </a:p>
              </p:txBody>
            </p:sp>
            <p:sp>
              <p:nvSpPr>
                <p:cNvPr id="42" name="Freeform 134">
                  <a:extLst>
                    <a:ext uri="{FF2B5EF4-FFF2-40B4-BE49-F238E27FC236}">
                      <a16:creationId xmlns:a16="http://schemas.microsoft.com/office/drawing/2014/main" id="{A2C5DD4C-3A87-4B12-B5D0-078BC02E265E}"/>
                    </a:ext>
                  </a:extLst>
                </p:cNvPr>
                <p:cNvSpPr>
                  <a:spLocks/>
                </p:cNvSpPr>
                <p:nvPr/>
              </p:nvSpPr>
              <p:spPr bwMode="auto">
                <a:xfrm>
                  <a:off x="6049963" y="3055938"/>
                  <a:ext cx="1079500" cy="1065213"/>
                </a:xfrm>
                <a:custGeom>
                  <a:avLst/>
                  <a:gdLst>
                    <a:gd name="T0" fmla="*/ 0 w 319"/>
                    <a:gd name="T1" fmla="*/ 315 h 315"/>
                    <a:gd name="T2" fmla="*/ 11 w 319"/>
                    <a:gd name="T3" fmla="*/ 266 h 315"/>
                    <a:gd name="T4" fmla="*/ 23 w 319"/>
                    <a:gd name="T5" fmla="*/ 214 h 315"/>
                    <a:gd name="T6" fmla="*/ 43 w 319"/>
                    <a:gd name="T7" fmla="*/ 104 h 315"/>
                    <a:gd name="T8" fmla="*/ 108 w 319"/>
                    <a:gd name="T9" fmla="*/ 19 h 315"/>
                    <a:gd name="T10" fmla="*/ 204 w 319"/>
                    <a:gd name="T11" fmla="*/ 0 h 315"/>
                    <a:gd name="T12" fmla="*/ 319 w 319"/>
                    <a:gd name="T13" fmla="*/ 12 h 315"/>
                    <a:gd name="T14" fmla="*/ 186 w 319"/>
                    <a:gd name="T15" fmla="*/ 124 h 315"/>
                    <a:gd name="T16" fmla="*/ 56 w 319"/>
                    <a:gd name="T17" fmla="*/ 232 h 315"/>
                    <a:gd name="T18" fmla="*/ 0 w 319"/>
                    <a:gd name="T19"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315">
                      <a:moveTo>
                        <a:pt x="0" y="315"/>
                      </a:moveTo>
                      <a:cubicBezTo>
                        <a:pt x="2" y="299"/>
                        <a:pt x="7" y="282"/>
                        <a:pt x="11" y="266"/>
                      </a:cubicBezTo>
                      <a:cubicBezTo>
                        <a:pt x="15" y="248"/>
                        <a:pt x="19" y="231"/>
                        <a:pt x="23" y="214"/>
                      </a:cubicBezTo>
                      <a:cubicBezTo>
                        <a:pt x="30" y="177"/>
                        <a:pt x="32" y="139"/>
                        <a:pt x="43" y="104"/>
                      </a:cubicBezTo>
                      <a:cubicBezTo>
                        <a:pt x="54" y="69"/>
                        <a:pt x="76" y="38"/>
                        <a:pt x="108" y="19"/>
                      </a:cubicBezTo>
                      <a:cubicBezTo>
                        <a:pt x="137" y="2"/>
                        <a:pt x="171" y="0"/>
                        <a:pt x="204" y="0"/>
                      </a:cubicBezTo>
                      <a:cubicBezTo>
                        <a:pt x="243" y="0"/>
                        <a:pt x="281" y="6"/>
                        <a:pt x="319" y="12"/>
                      </a:cubicBezTo>
                      <a:cubicBezTo>
                        <a:pt x="276" y="51"/>
                        <a:pt x="233" y="90"/>
                        <a:pt x="186" y="124"/>
                      </a:cubicBezTo>
                      <a:cubicBezTo>
                        <a:pt x="140" y="158"/>
                        <a:pt x="92" y="188"/>
                        <a:pt x="56" y="232"/>
                      </a:cubicBezTo>
                      <a:cubicBezTo>
                        <a:pt x="35" y="258"/>
                        <a:pt x="16" y="286"/>
                        <a:pt x="0" y="315"/>
                      </a:cubicBezTo>
                      <a:close/>
                    </a:path>
                  </a:pathLst>
                </a:custGeom>
                <a:solidFill>
                  <a:srgbClr val="59AC14"/>
                </a:solidFill>
                <a:ln>
                  <a:noFill/>
                </a:ln>
              </p:spPr>
              <p:txBody>
                <a:bodyPr vert="horz" wrap="square" lIns="91440" tIns="45720" rIns="91440" bIns="45720" numCol="1" anchor="t" anchorCtr="0" compatLnSpc="1">
                  <a:prstTxWarp prst="textNoShape">
                    <a:avLst/>
                  </a:prstTxWarp>
                </a:bodyPr>
                <a:lstStyle/>
                <a:p>
                  <a:endParaRPr lang="ru-RU"/>
                </a:p>
              </p:txBody>
            </p:sp>
            <p:sp>
              <p:nvSpPr>
                <p:cNvPr id="43" name="Freeform 135">
                  <a:extLst>
                    <a:ext uri="{FF2B5EF4-FFF2-40B4-BE49-F238E27FC236}">
                      <a16:creationId xmlns:a16="http://schemas.microsoft.com/office/drawing/2014/main" id="{B8A3EA41-CDF9-4FF0-B24A-C04C70453B03}"/>
                    </a:ext>
                  </a:extLst>
                </p:cNvPr>
                <p:cNvSpPr>
                  <a:spLocks/>
                </p:cNvSpPr>
                <p:nvPr/>
              </p:nvSpPr>
              <p:spPr bwMode="auto">
                <a:xfrm>
                  <a:off x="6049963" y="3095625"/>
                  <a:ext cx="1079500" cy="1028700"/>
                </a:xfrm>
                <a:custGeom>
                  <a:avLst/>
                  <a:gdLst>
                    <a:gd name="T0" fmla="*/ 237 w 319"/>
                    <a:gd name="T1" fmla="*/ 69 h 304"/>
                    <a:gd name="T2" fmla="*/ 165 w 319"/>
                    <a:gd name="T3" fmla="*/ 124 h 304"/>
                    <a:gd name="T4" fmla="*/ 88 w 319"/>
                    <a:gd name="T5" fmla="*/ 181 h 304"/>
                    <a:gd name="T6" fmla="*/ 30 w 319"/>
                    <a:gd name="T7" fmla="*/ 251 h 304"/>
                    <a:gd name="T8" fmla="*/ 5 w 319"/>
                    <a:gd name="T9" fmla="*/ 294 h 304"/>
                    <a:gd name="T10" fmla="*/ 0 w 319"/>
                    <a:gd name="T11" fmla="*/ 302 h 304"/>
                    <a:gd name="T12" fmla="*/ 0 w 319"/>
                    <a:gd name="T13" fmla="*/ 304 h 304"/>
                    <a:gd name="T14" fmla="*/ 3 w 319"/>
                    <a:gd name="T15" fmla="*/ 301 h 304"/>
                    <a:gd name="T16" fmla="*/ 40 w 319"/>
                    <a:gd name="T17" fmla="*/ 243 h 304"/>
                    <a:gd name="T18" fmla="*/ 105 w 319"/>
                    <a:gd name="T19" fmla="*/ 175 h 304"/>
                    <a:gd name="T20" fmla="*/ 183 w 319"/>
                    <a:gd name="T21" fmla="*/ 118 h 304"/>
                    <a:gd name="T22" fmla="*/ 319 w 319"/>
                    <a:gd name="T23" fmla="*/ 0 h 304"/>
                    <a:gd name="T24" fmla="*/ 237 w 319"/>
                    <a:gd name="T25" fmla="*/ 6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9" h="304">
                      <a:moveTo>
                        <a:pt x="237" y="69"/>
                      </a:moveTo>
                      <a:cubicBezTo>
                        <a:pt x="214" y="88"/>
                        <a:pt x="190" y="107"/>
                        <a:pt x="165" y="124"/>
                      </a:cubicBezTo>
                      <a:cubicBezTo>
                        <a:pt x="139" y="142"/>
                        <a:pt x="112" y="160"/>
                        <a:pt x="88" y="181"/>
                      </a:cubicBezTo>
                      <a:cubicBezTo>
                        <a:pt x="66" y="202"/>
                        <a:pt x="47" y="226"/>
                        <a:pt x="30" y="251"/>
                      </a:cubicBezTo>
                      <a:cubicBezTo>
                        <a:pt x="21" y="265"/>
                        <a:pt x="13" y="279"/>
                        <a:pt x="5" y="294"/>
                      </a:cubicBezTo>
                      <a:cubicBezTo>
                        <a:pt x="3" y="297"/>
                        <a:pt x="2" y="299"/>
                        <a:pt x="0" y="302"/>
                      </a:cubicBezTo>
                      <a:cubicBezTo>
                        <a:pt x="0" y="304"/>
                        <a:pt x="0" y="304"/>
                        <a:pt x="0" y="304"/>
                      </a:cubicBezTo>
                      <a:cubicBezTo>
                        <a:pt x="3" y="301"/>
                        <a:pt x="3" y="301"/>
                        <a:pt x="3" y="301"/>
                      </a:cubicBezTo>
                      <a:cubicBezTo>
                        <a:pt x="14" y="281"/>
                        <a:pt x="26" y="261"/>
                        <a:pt x="40" y="243"/>
                      </a:cubicBezTo>
                      <a:cubicBezTo>
                        <a:pt x="59" y="218"/>
                        <a:pt x="80" y="195"/>
                        <a:pt x="105" y="175"/>
                      </a:cubicBezTo>
                      <a:cubicBezTo>
                        <a:pt x="130" y="155"/>
                        <a:pt x="157" y="137"/>
                        <a:pt x="183" y="118"/>
                      </a:cubicBezTo>
                      <a:cubicBezTo>
                        <a:pt x="232" y="83"/>
                        <a:pt x="277" y="43"/>
                        <a:pt x="319" y="0"/>
                      </a:cubicBezTo>
                      <a:cubicBezTo>
                        <a:pt x="292" y="23"/>
                        <a:pt x="265" y="47"/>
                        <a:pt x="237" y="69"/>
                      </a:cubicBezTo>
                      <a:close/>
                    </a:path>
                  </a:pathLst>
                </a:custGeom>
                <a:solidFill>
                  <a:srgbClr val="44C7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6" name="Group 1275">
                <a:extLst>
                  <a:ext uri="{FF2B5EF4-FFF2-40B4-BE49-F238E27FC236}">
                    <a16:creationId xmlns:a16="http://schemas.microsoft.com/office/drawing/2014/main" id="{7777FA3E-DBC7-41E7-9103-B1504509F9D8}"/>
                  </a:ext>
                </a:extLst>
              </p:cNvPr>
              <p:cNvGrpSpPr/>
              <p:nvPr/>
            </p:nvGrpSpPr>
            <p:grpSpPr>
              <a:xfrm>
                <a:off x="4630738" y="795338"/>
                <a:ext cx="1408113" cy="1406525"/>
                <a:chOff x="4630738" y="795338"/>
                <a:chExt cx="1408113" cy="1406525"/>
              </a:xfrm>
            </p:grpSpPr>
            <p:sp>
              <p:nvSpPr>
                <p:cNvPr id="27" name="Freeform 136">
                  <a:extLst>
                    <a:ext uri="{FF2B5EF4-FFF2-40B4-BE49-F238E27FC236}">
                      <a16:creationId xmlns:a16="http://schemas.microsoft.com/office/drawing/2014/main" id="{76DF2CE8-FDA3-481A-9B2D-0D9C475E9FC1}"/>
                    </a:ext>
                  </a:extLst>
                </p:cNvPr>
                <p:cNvSpPr>
                  <a:spLocks/>
                </p:cNvSpPr>
                <p:nvPr/>
              </p:nvSpPr>
              <p:spPr bwMode="auto">
                <a:xfrm>
                  <a:off x="4657726" y="822325"/>
                  <a:ext cx="1381125" cy="1379538"/>
                </a:xfrm>
                <a:custGeom>
                  <a:avLst/>
                  <a:gdLst>
                    <a:gd name="T0" fmla="*/ 8 w 408"/>
                    <a:gd name="T1" fmla="*/ 219 h 408"/>
                    <a:gd name="T2" fmla="*/ 219 w 408"/>
                    <a:gd name="T3" fmla="*/ 400 h 408"/>
                    <a:gd name="T4" fmla="*/ 400 w 408"/>
                    <a:gd name="T5" fmla="*/ 189 h 408"/>
                    <a:gd name="T6" fmla="*/ 189 w 408"/>
                    <a:gd name="T7" fmla="*/ 8 h 408"/>
                    <a:gd name="T8" fmla="*/ 8 w 408"/>
                    <a:gd name="T9" fmla="*/ 219 h 408"/>
                  </a:gdLst>
                  <a:ahLst/>
                  <a:cxnLst>
                    <a:cxn ang="0">
                      <a:pos x="T0" y="T1"/>
                    </a:cxn>
                    <a:cxn ang="0">
                      <a:pos x="T2" y="T3"/>
                    </a:cxn>
                    <a:cxn ang="0">
                      <a:pos x="T4" y="T5"/>
                    </a:cxn>
                    <a:cxn ang="0">
                      <a:pos x="T6" y="T7"/>
                    </a:cxn>
                    <a:cxn ang="0">
                      <a:pos x="T8" y="T9"/>
                    </a:cxn>
                  </a:cxnLst>
                  <a:rect l="0" t="0" r="r" b="b"/>
                  <a:pathLst>
                    <a:path w="408" h="408">
                      <a:moveTo>
                        <a:pt x="8" y="219"/>
                      </a:moveTo>
                      <a:cubicBezTo>
                        <a:pt x="16" y="327"/>
                        <a:pt x="111" y="408"/>
                        <a:pt x="219" y="400"/>
                      </a:cubicBezTo>
                      <a:cubicBezTo>
                        <a:pt x="327" y="391"/>
                        <a:pt x="408" y="297"/>
                        <a:pt x="400" y="189"/>
                      </a:cubicBezTo>
                      <a:cubicBezTo>
                        <a:pt x="392" y="81"/>
                        <a:pt x="297" y="0"/>
                        <a:pt x="189" y="8"/>
                      </a:cubicBezTo>
                      <a:cubicBezTo>
                        <a:pt x="81" y="16"/>
                        <a:pt x="0" y="111"/>
                        <a:pt x="8" y="219"/>
                      </a:cubicBezTo>
                    </a:path>
                  </a:pathLst>
                </a:custGeom>
                <a:solidFill>
                  <a:srgbClr val="AF5E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137">
                  <a:extLst>
                    <a:ext uri="{FF2B5EF4-FFF2-40B4-BE49-F238E27FC236}">
                      <a16:creationId xmlns:a16="http://schemas.microsoft.com/office/drawing/2014/main" id="{39831233-1144-4408-9611-B425383B7E6E}"/>
                    </a:ext>
                  </a:extLst>
                </p:cNvPr>
                <p:cNvSpPr>
                  <a:spLocks/>
                </p:cNvSpPr>
                <p:nvPr/>
              </p:nvSpPr>
              <p:spPr bwMode="auto">
                <a:xfrm>
                  <a:off x="4630738" y="795338"/>
                  <a:ext cx="1392238" cy="1393825"/>
                </a:xfrm>
                <a:custGeom>
                  <a:avLst/>
                  <a:gdLst>
                    <a:gd name="T0" fmla="*/ 8 w 411"/>
                    <a:gd name="T1" fmla="*/ 221 h 412"/>
                    <a:gd name="T2" fmla="*/ 221 w 411"/>
                    <a:gd name="T3" fmla="*/ 403 h 412"/>
                    <a:gd name="T4" fmla="*/ 403 w 411"/>
                    <a:gd name="T5" fmla="*/ 191 h 412"/>
                    <a:gd name="T6" fmla="*/ 190 w 411"/>
                    <a:gd name="T7" fmla="*/ 9 h 412"/>
                    <a:gd name="T8" fmla="*/ 8 w 411"/>
                    <a:gd name="T9" fmla="*/ 221 h 412"/>
                  </a:gdLst>
                  <a:ahLst/>
                  <a:cxnLst>
                    <a:cxn ang="0">
                      <a:pos x="T0" y="T1"/>
                    </a:cxn>
                    <a:cxn ang="0">
                      <a:pos x="T2" y="T3"/>
                    </a:cxn>
                    <a:cxn ang="0">
                      <a:pos x="T4" y="T5"/>
                    </a:cxn>
                    <a:cxn ang="0">
                      <a:pos x="T6" y="T7"/>
                    </a:cxn>
                    <a:cxn ang="0">
                      <a:pos x="T8" y="T9"/>
                    </a:cxn>
                  </a:cxnLst>
                  <a:rect l="0" t="0" r="r" b="b"/>
                  <a:pathLst>
                    <a:path w="411" h="412">
                      <a:moveTo>
                        <a:pt x="8" y="221"/>
                      </a:moveTo>
                      <a:cubicBezTo>
                        <a:pt x="16" y="330"/>
                        <a:pt x="112" y="412"/>
                        <a:pt x="221" y="403"/>
                      </a:cubicBezTo>
                      <a:cubicBezTo>
                        <a:pt x="330" y="395"/>
                        <a:pt x="411" y="300"/>
                        <a:pt x="403" y="191"/>
                      </a:cubicBezTo>
                      <a:cubicBezTo>
                        <a:pt x="395" y="82"/>
                        <a:pt x="299" y="0"/>
                        <a:pt x="190" y="9"/>
                      </a:cubicBezTo>
                      <a:cubicBezTo>
                        <a:pt x="81" y="17"/>
                        <a:pt x="0" y="112"/>
                        <a:pt x="8" y="221"/>
                      </a:cubicBezTo>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138">
                  <a:extLst>
                    <a:ext uri="{FF2B5EF4-FFF2-40B4-BE49-F238E27FC236}">
                      <a16:creationId xmlns:a16="http://schemas.microsoft.com/office/drawing/2014/main" id="{B2FAA569-D83A-4FBB-95CA-246F7D7B643F}"/>
                    </a:ext>
                  </a:extLst>
                </p:cNvPr>
                <p:cNvSpPr>
                  <a:spLocks/>
                </p:cNvSpPr>
                <p:nvPr/>
              </p:nvSpPr>
              <p:spPr bwMode="auto">
                <a:xfrm>
                  <a:off x="4684713" y="849313"/>
                  <a:ext cx="1296988" cy="1298575"/>
                </a:xfrm>
                <a:custGeom>
                  <a:avLst/>
                  <a:gdLst>
                    <a:gd name="T0" fmla="*/ 0 w 383"/>
                    <a:gd name="T1" fmla="*/ 247 h 384"/>
                    <a:gd name="T2" fmla="*/ 149 w 383"/>
                    <a:gd name="T3" fmla="*/ 384 h 384"/>
                    <a:gd name="T4" fmla="*/ 383 w 383"/>
                    <a:gd name="T5" fmla="*/ 149 h 384"/>
                    <a:gd name="T6" fmla="*/ 246 w 383"/>
                    <a:gd name="T7" fmla="*/ 0 h 384"/>
                    <a:gd name="T8" fmla="*/ 0 w 383"/>
                    <a:gd name="T9" fmla="*/ 247 h 384"/>
                  </a:gdLst>
                  <a:ahLst/>
                  <a:cxnLst>
                    <a:cxn ang="0">
                      <a:pos x="T0" y="T1"/>
                    </a:cxn>
                    <a:cxn ang="0">
                      <a:pos x="T2" y="T3"/>
                    </a:cxn>
                    <a:cxn ang="0">
                      <a:pos x="T4" y="T5"/>
                    </a:cxn>
                    <a:cxn ang="0">
                      <a:pos x="T6" y="T7"/>
                    </a:cxn>
                    <a:cxn ang="0">
                      <a:pos x="T8" y="T9"/>
                    </a:cxn>
                  </a:cxnLst>
                  <a:rect l="0" t="0" r="r" b="b"/>
                  <a:pathLst>
                    <a:path w="383" h="384">
                      <a:moveTo>
                        <a:pt x="0" y="247"/>
                      </a:moveTo>
                      <a:cubicBezTo>
                        <a:pt x="21" y="317"/>
                        <a:pt x="78" y="369"/>
                        <a:pt x="149" y="384"/>
                      </a:cubicBezTo>
                      <a:cubicBezTo>
                        <a:pt x="383" y="149"/>
                        <a:pt x="383" y="149"/>
                        <a:pt x="383" y="149"/>
                      </a:cubicBezTo>
                      <a:cubicBezTo>
                        <a:pt x="368" y="77"/>
                        <a:pt x="315" y="21"/>
                        <a:pt x="246" y="0"/>
                      </a:cubicBezTo>
                      <a:cubicBezTo>
                        <a:pt x="0" y="247"/>
                        <a:pt x="0" y="247"/>
                        <a:pt x="0" y="247"/>
                      </a:cubicBezTo>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 name="Freeform 139">
                  <a:extLst>
                    <a:ext uri="{FF2B5EF4-FFF2-40B4-BE49-F238E27FC236}">
                      <a16:creationId xmlns:a16="http://schemas.microsoft.com/office/drawing/2014/main" id="{718764C8-9045-44C1-8A3C-038A2B47A94C}"/>
                    </a:ext>
                  </a:extLst>
                </p:cNvPr>
                <p:cNvSpPr>
                  <a:spLocks/>
                </p:cNvSpPr>
                <p:nvPr/>
              </p:nvSpPr>
              <p:spPr bwMode="auto">
                <a:xfrm>
                  <a:off x="4749801" y="917575"/>
                  <a:ext cx="1150938" cy="1149350"/>
                </a:xfrm>
                <a:custGeom>
                  <a:avLst/>
                  <a:gdLst>
                    <a:gd name="T0" fmla="*/ 183 w 340"/>
                    <a:gd name="T1" fmla="*/ 333 h 340"/>
                    <a:gd name="T2" fmla="*/ 334 w 340"/>
                    <a:gd name="T3" fmla="*/ 158 h 340"/>
                    <a:gd name="T4" fmla="*/ 158 w 340"/>
                    <a:gd name="T5" fmla="*/ 7 h 340"/>
                    <a:gd name="T6" fmla="*/ 7 w 340"/>
                    <a:gd name="T7" fmla="*/ 183 h 340"/>
                    <a:gd name="T8" fmla="*/ 183 w 340"/>
                    <a:gd name="T9" fmla="*/ 333 h 340"/>
                  </a:gdLst>
                  <a:ahLst/>
                  <a:cxnLst>
                    <a:cxn ang="0">
                      <a:pos x="T0" y="T1"/>
                    </a:cxn>
                    <a:cxn ang="0">
                      <a:pos x="T2" y="T3"/>
                    </a:cxn>
                    <a:cxn ang="0">
                      <a:pos x="T4" y="T5"/>
                    </a:cxn>
                    <a:cxn ang="0">
                      <a:pos x="T6" y="T7"/>
                    </a:cxn>
                    <a:cxn ang="0">
                      <a:pos x="T8" y="T9"/>
                    </a:cxn>
                  </a:cxnLst>
                  <a:rect l="0" t="0" r="r" b="b"/>
                  <a:pathLst>
                    <a:path w="340" h="340">
                      <a:moveTo>
                        <a:pt x="183" y="333"/>
                      </a:moveTo>
                      <a:cubicBezTo>
                        <a:pt x="273" y="326"/>
                        <a:pt x="340" y="248"/>
                        <a:pt x="334" y="158"/>
                      </a:cubicBezTo>
                      <a:cubicBezTo>
                        <a:pt x="327" y="68"/>
                        <a:pt x="248" y="0"/>
                        <a:pt x="158" y="7"/>
                      </a:cubicBezTo>
                      <a:cubicBezTo>
                        <a:pt x="68" y="14"/>
                        <a:pt x="0" y="93"/>
                        <a:pt x="7" y="183"/>
                      </a:cubicBezTo>
                      <a:cubicBezTo>
                        <a:pt x="14" y="272"/>
                        <a:pt x="93" y="340"/>
                        <a:pt x="183" y="333"/>
                      </a:cubicBezTo>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 name="Freeform 140">
                  <a:extLst>
                    <a:ext uri="{FF2B5EF4-FFF2-40B4-BE49-F238E27FC236}">
                      <a16:creationId xmlns:a16="http://schemas.microsoft.com/office/drawing/2014/main" id="{9D2991A2-7A48-47FF-9C78-0C7B10D98AA0}"/>
                    </a:ext>
                  </a:extLst>
                </p:cNvPr>
                <p:cNvSpPr>
                  <a:spLocks/>
                </p:cNvSpPr>
                <p:nvPr/>
              </p:nvSpPr>
              <p:spPr bwMode="auto">
                <a:xfrm>
                  <a:off x="4797426" y="965200"/>
                  <a:ext cx="1073150" cy="1071563"/>
                </a:xfrm>
                <a:custGeom>
                  <a:avLst/>
                  <a:gdLst>
                    <a:gd name="T0" fmla="*/ 125 w 317"/>
                    <a:gd name="T1" fmla="*/ 317 h 317"/>
                    <a:gd name="T2" fmla="*/ 317 w 317"/>
                    <a:gd name="T3" fmla="*/ 125 h 317"/>
                    <a:gd name="T4" fmla="*/ 204 w 317"/>
                    <a:gd name="T5" fmla="*/ 0 h 317"/>
                    <a:gd name="T6" fmla="*/ 0 w 317"/>
                    <a:gd name="T7" fmla="*/ 204 h 317"/>
                    <a:gd name="T8" fmla="*/ 125 w 317"/>
                    <a:gd name="T9" fmla="*/ 317 h 317"/>
                  </a:gdLst>
                  <a:ahLst/>
                  <a:cxnLst>
                    <a:cxn ang="0">
                      <a:pos x="T0" y="T1"/>
                    </a:cxn>
                    <a:cxn ang="0">
                      <a:pos x="T2" y="T3"/>
                    </a:cxn>
                    <a:cxn ang="0">
                      <a:pos x="T4" y="T5"/>
                    </a:cxn>
                    <a:cxn ang="0">
                      <a:pos x="T6" y="T7"/>
                    </a:cxn>
                    <a:cxn ang="0">
                      <a:pos x="T8" y="T9"/>
                    </a:cxn>
                  </a:cxnLst>
                  <a:rect l="0" t="0" r="r" b="b"/>
                  <a:pathLst>
                    <a:path w="317" h="317">
                      <a:moveTo>
                        <a:pt x="125" y="317"/>
                      </a:moveTo>
                      <a:cubicBezTo>
                        <a:pt x="317" y="125"/>
                        <a:pt x="317" y="125"/>
                        <a:pt x="317" y="125"/>
                      </a:cubicBezTo>
                      <a:cubicBezTo>
                        <a:pt x="305" y="65"/>
                        <a:pt x="261" y="17"/>
                        <a:pt x="204" y="0"/>
                      </a:cubicBezTo>
                      <a:cubicBezTo>
                        <a:pt x="0" y="204"/>
                        <a:pt x="0" y="204"/>
                        <a:pt x="0" y="204"/>
                      </a:cubicBezTo>
                      <a:cubicBezTo>
                        <a:pt x="17" y="262"/>
                        <a:pt x="66" y="305"/>
                        <a:pt x="125" y="317"/>
                      </a:cubicBezTo>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141">
                  <a:extLst>
                    <a:ext uri="{FF2B5EF4-FFF2-40B4-BE49-F238E27FC236}">
                      <a16:creationId xmlns:a16="http://schemas.microsoft.com/office/drawing/2014/main" id="{991E8CAE-7ACB-43AB-9D2A-3CEC87448F48}"/>
                    </a:ext>
                  </a:extLst>
                </p:cNvPr>
                <p:cNvSpPr>
                  <a:spLocks/>
                </p:cNvSpPr>
                <p:nvPr/>
              </p:nvSpPr>
              <p:spPr bwMode="auto">
                <a:xfrm>
                  <a:off x="4749801" y="923925"/>
                  <a:ext cx="1039813" cy="909638"/>
                </a:xfrm>
                <a:custGeom>
                  <a:avLst/>
                  <a:gdLst>
                    <a:gd name="T0" fmla="*/ 15 w 307"/>
                    <a:gd name="T1" fmla="*/ 192 h 269"/>
                    <a:gd name="T2" fmla="*/ 166 w 307"/>
                    <a:gd name="T3" fmla="*/ 16 h 269"/>
                    <a:gd name="T4" fmla="*/ 307 w 307"/>
                    <a:gd name="T5" fmla="*/ 78 h 269"/>
                    <a:gd name="T6" fmla="*/ 158 w 307"/>
                    <a:gd name="T7" fmla="*/ 5 h 269"/>
                    <a:gd name="T8" fmla="*/ 7 w 307"/>
                    <a:gd name="T9" fmla="*/ 181 h 269"/>
                    <a:gd name="T10" fmla="*/ 42 w 307"/>
                    <a:gd name="T11" fmla="*/ 269 h 269"/>
                    <a:gd name="T12" fmla="*/ 15 w 307"/>
                    <a:gd name="T13" fmla="*/ 192 h 269"/>
                  </a:gdLst>
                  <a:ahLst/>
                  <a:cxnLst>
                    <a:cxn ang="0">
                      <a:pos x="T0" y="T1"/>
                    </a:cxn>
                    <a:cxn ang="0">
                      <a:pos x="T2" y="T3"/>
                    </a:cxn>
                    <a:cxn ang="0">
                      <a:pos x="T4" y="T5"/>
                    </a:cxn>
                    <a:cxn ang="0">
                      <a:pos x="T6" y="T7"/>
                    </a:cxn>
                    <a:cxn ang="0">
                      <a:pos x="T8" y="T9"/>
                    </a:cxn>
                    <a:cxn ang="0">
                      <a:pos x="T10" y="T11"/>
                    </a:cxn>
                    <a:cxn ang="0">
                      <a:pos x="T12" y="T13"/>
                    </a:cxn>
                  </a:cxnLst>
                  <a:rect l="0" t="0" r="r" b="b"/>
                  <a:pathLst>
                    <a:path w="307" h="269">
                      <a:moveTo>
                        <a:pt x="15" y="192"/>
                      </a:moveTo>
                      <a:cubicBezTo>
                        <a:pt x="9" y="102"/>
                        <a:pt x="76" y="23"/>
                        <a:pt x="166" y="16"/>
                      </a:cubicBezTo>
                      <a:cubicBezTo>
                        <a:pt x="223" y="12"/>
                        <a:pt x="275" y="37"/>
                        <a:pt x="307" y="78"/>
                      </a:cubicBezTo>
                      <a:cubicBezTo>
                        <a:pt x="276" y="30"/>
                        <a:pt x="219" y="0"/>
                        <a:pt x="158" y="5"/>
                      </a:cubicBezTo>
                      <a:cubicBezTo>
                        <a:pt x="68" y="12"/>
                        <a:pt x="0" y="91"/>
                        <a:pt x="7" y="181"/>
                      </a:cubicBezTo>
                      <a:cubicBezTo>
                        <a:pt x="10" y="214"/>
                        <a:pt x="22" y="244"/>
                        <a:pt x="42" y="269"/>
                      </a:cubicBezTo>
                      <a:cubicBezTo>
                        <a:pt x="27" y="247"/>
                        <a:pt x="18" y="220"/>
                        <a:pt x="15" y="192"/>
                      </a:cubicBezTo>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 name="Oval 142">
                  <a:extLst>
                    <a:ext uri="{FF2B5EF4-FFF2-40B4-BE49-F238E27FC236}">
                      <a16:creationId xmlns:a16="http://schemas.microsoft.com/office/drawing/2014/main" id="{BC533016-694B-4026-AF68-8AB733361589}"/>
                    </a:ext>
                  </a:extLst>
                </p:cNvPr>
                <p:cNvSpPr>
                  <a:spLocks noChangeArrowheads="1"/>
                </p:cNvSpPr>
                <p:nvPr/>
              </p:nvSpPr>
              <p:spPr bwMode="auto">
                <a:xfrm>
                  <a:off x="5284788" y="941388"/>
                  <a:ext cx="1588" cy="1588"/>
                </a:xfrm>
                <a:prstGeom prst="ellipse">
                  <a:avLst/>
                </a:prstGeom>
                <a:solidFill>
                  <a:srgbClr val="FFFF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 name="Freeform 143">
                  <a:extLst>
                    <a:ext uri="{FF2B5EF4-FFF2-40B4-BE49-F238E27FC236}">
                      <a16:creationId xmlns:a16="http://schemas.microsoft.com/office/drawing/2014/main" id="{2DEF8FC4-1C88-4CA3-B150-4DA973B010A6}"/>
                    </a:ext>
                  </a:extLst>
                </p:cNvPr>
                <p:cNvSpPr>
                  <a:spLocks noEditPoints="1"/>
                </p:cNvSpPr>
                <p:nvPr/>
              </p:nvSpPr>
              <p:spPr bwMode="auto">
                <a:xfrm>
                  <a:off x="4767263" y="944563"/>
                  <a:ext cx="561975" cy="1101725"/>
                </a:xfrm>
                <a:custGeom>
                  <a:avLst/>
                  <a:gdLst>
                    <a:gd name="T0" fmla="*/ 155 w 166"/>
                    <a:gd name="T1" fmla="*/ 325 h 326"/>
                    <a:gd name="T2" fmla="*/ 155 w 166"/>
                    <a:gd name="T3" fmla="*/ 325 h 326"/>
                    <a:gd name="T4" fmla="*/ 156 w 166"/>
                    <a:gd name="T5" fmla="*/ 326 h 326"/>
                    <a:gd name="T6" fmla="*/ 162 w 166"/>
                    <a:gd name="T7" fmla="*/ 326 h 326"/>
                    <a:gd name="T8" fmla="*/ 166 w 166"/>
                    <a:gd name="T9" fmla="*/ 326 h 326"/>
                    <a:gd name="T10" fmla="*/ 165 w 166"/>
                    <a:gd name="T11" fmla="*/ 326 h 326"/>
                    <a:gd name="T12" fmla="*/ 155 w 166"/>
                    <a:gd name="T13" fmla="*/ 325 h 326"/>
                    <a:gd name="T14" fmla="*/ 141 w 166"/>
                    <a:gd name="T15" fmla="*/ 0 h 326"/>
                    <a:gd name="T16" fmla="*/ 131 w 166"/>
                    <a:gd name="T17" fmla="*/ 2 h 326"/>
                    <a:gd name="T18" fmla="*/ 120 w 166"/>
                    <a:gd name="T19" fmla="*/ 5 h 326"/>
                    <a:gd name="T20" fmla="*/ 107 w 166"/>
                    <a:gd name="T21" fmla="*/ 9 h 326"/>
                    <a:gd name="T22" fmla="*/ 92 w 166"/>
                    <a:gd name="T23" fmla="*/ 15 h 326"/>
                    <a:gd name="T24" fmla="*/ 77 w 166"/>
                    <a:gd name="T25" fmla="*/ 23 h 326"/>
                    <a:gd name="T26" fmla="*/ 62 w 166"/>
                    <a:gd name="T27" fmla="*/ 34 h 326"/>
                    <a:gd name="T28" fmla="*/ 47 w 166"/>
                    <a:gd name="T29" fmla="*/ 48 h 326"/>
                    <a:gd name="T30" fmla="*/ 21 w 166"/>
                    <a:gd name="T31" fmla="*/ 83 h 326"/>
                    <a:gd name="T32" fmla="*/ 4 w 166"/>
                    <a:gd name="T33" fmla="*/ 127 h 326"/>
                    <a:gd name="T34" fmla="*/ 1 w 166"/>
                    <a:gd name="T35" fmla="*/ 175 h 326"/>
                    <a:gd name="T36" fmla="*/ 3 w 166"/>
                    <a:gd name="T37" fmla="*/ 192 h 326"/>
                    <a:gd name="T38" fmla="*/ 4 w 166"/>
                    <a:gd name="T39" fmla="*/ 191 h 326"/>
                    <a:gd name="T40" fmla="*/ 3 w 166"/>
                    <a:gd name="T41" fmla="*/ 179 h 326"/>
                    <a:gd name="T42" fmla="*/ 3 w 166"/>
                    <a:gd name="T43" fmla="*/ 179 h 326"/>
                    <a:gd name="T44" fmla="*/ 3 w 166"/>
                    <a:gd name="T45" fmla="*/ 179 h 326"/>
                    <a:gd name="T46" fmla="*/ 3 w 166"/>
                    <a:gd name="T47" fmla="*/ 179 h 326"/>
                    <a:gd name="T48" fmla="*/ 3 w 166"/>
                    <a:gd name="T49" fmla="*/ 178 h 326"/>
                    <a:gd name="T50" fmla="*/ 3 w 166"/>
                    <a:gd name="T51" fmla="*/ 178 h 326"/>
                    <a:gd name="T52" fmla="*/ 3 w 166"/>
                    <a:gd name="T53" fmla="*/ 178 h 326"/>
                    <a:gd name="T54" fmla="*/ 3 w 166"/>
                    <a:gd name="T55" fmla="*/ 178 h 326"/>
                    <a:gd name="T56" fmla="*/ 3 w 166"/>
                    <a:gd name="T57" fmla="*/ 178 h 326"/>
                    <a:gd name="T58" fmla="*/ 3 w 166"/>
                    <a:gd name="T59" fmla="*/ 178 h 326"/>
                    <a:gd name="T60" fmla="*/ 3 w 166"/>
                    <a:gd name="T61" fmla="*/ 178 h 326"/>
                    <a:gd name="T62" fmla="*/ 3 w 166"/>
                    <a:gd name="T63" fmla="*/ 178 h 326"/>
                    <a:gd name="T64" fmla="*/ 3 w 166"/>
                    <a:gd name="T65" fmla="*/ 177 h 326"/>
                    <a:gd name="T66" fmla="*/ 3 w 166"/>
                    <a:gd name="T67" fmla="*/ 177 h 326"/>
                    <a:gd name="T68" fmla="*/ 3 w 166"/>
                    <a:gd name="T69" fmla="*/ 177 h 326"/>
                    <a:gd name="T70" fmla="*/ 2 w 166"/>
                    <a:gd name="T71" fmla="*/ 177 h 326"/>
                    <a:gd name="T72" fmla="*/ 2 w 166"/>
                    <a:gd name="T73" fmla="*/ 177 h 326"/>
                    <a:gd name="T74" fmla="*/ 2 w 166"/>
                    <a:gd name="T75" fmla="*/ 177 h 326"/>
                    <a:gd name="T76" fmla="*/ 2 w 166"/>
                    <a:gd name="T77" fmla="*/ 177 h 326"/>
                    <a:gd name="T78" fmla="*/ 2 w 166"/>
                    <a:gd name="T79" fmla="*/ 177 h 326"/>
                    <a:gd name="T80" fmla="*/ 2 w 166"/>
                    <a:gd name="T81" fmla="*/ 177 h 326"/>
                    <a:gd name="T82" fmla="*/ 2 w 166"/>
                    <a:gd name="T83" fmla="*/ 176 h 326"/>
                    <a:gd name="T84" fmla="*/ 2 w 166"/>
                    <a:gd name="T85" fmla="*/ 176 h 326"/>
                    <a:gd name="T86" fmla="*/ 2 w 166"/>
                    <a:gd name="T87" fmla="*/ 176 h 326"/>
                    <a:gd name="T88" fmla="*/ 2 w 166"/>
                    <a:gd name="T89" fmla="*/ 176 h 326"/>
                    <a:gd name="T90" fmla="*/ 2 w 166"/>
                    <a:gd name="T91" fmla="*/ 176 h 326"/>
                    <a:gd name="T92" fmla="*/ 2 w 166"/>
                    <a:gd name="T93" fmla="*/ 176 h 326"/>
                    <a:gd name="T94" fmla="*/ 2 w 166"/>
                    <a:gd name="T95" fmla="*/ 175 h 326"/>
                    <a:gd name="T96" fmla="*/ 2 w 166"/>
                    <a:gd name="T97" fmla="*/ 175 h 326"/>
                    <a:gd name="T98" fmla="*/ 2 w 166"/>
                    <a:gd name="T99" fmla="*/ 175 h 326"/>
                    <a:gd name="T100" fmla="*/ 2 w 166"/>
                    <a:gd name="T101" fmla="*/ 175 h 326"/>
                    <a:gd name="T102" fmla="*/ 2 w 166"/>
                    <a:gd name="T103" fmla="*/ 175 h 326"/>
                    <a:gd name="T104" fmla="*/ 2 w 166"/>
                    <a:gd name="T105" fmla="*/ 175 h 326"/>
                    <a:gd name="T106" fmla="*/ 2 w 166"/>
                    <a:gd name="T107" fmla="*/ 175 h 326"/>
                    <a:gd name="T108" fmla="*/ 2 w 166"/>
                    <a:gd name="T109" fmla="*/ 175 h 326"/>
                    <a:gd name="T110" fmla="*/ 2 w 166"/>
                    <a:gd name="T111" fmla="*/ 162 h 326"/>
                    <a:gd name="T112" fmla="*/ 3 w 166"/>
                    <a:gd name="T113" fmla="*/ 146 h 326"/>
                    <a:gd name="T114" fmla="*/ 141 w 166"/>
                    <a:gd name="T115"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 h="326">
                      <a:moveTo>
                        <a:pt x="155" y="325"/>
                      </a:moveTo>
                      <a:cubicBezTo>
                        <a:pt x="155" y="325"/>
                        <a:pt x="155" y="325"/>
                        <a:pt x="155" y="325"/>
                      </a:cubicBezTo>
                      <a:cubicBezTo>
                        <a:pt x="155" y="325"/>
                        <a:pt x="156" y="326"/>
                        <a:pt x="156" y="326"/>
                      </a:cubicBezTo>
                      <a:cubicBezTo>
                        <a:pt x="158" y="326"/>
                        <a:pt x="160" y="326"/>
                        <a:pt x="162" y="326"/>
                      </a:cubicBezTo>
                      <a:cubicBezTo>
                        <a:pt x="163" y="326"/>
                        <a:pt x="165" y="326"/>
                        <a:pt x="166" y="326"/>
                      </a:cubicBezTo>
                      <a:cubicBezTo>
                        <a:pt x="166" y="326"/>
                        <a:pt x="166" y="326"/>
                        <a:pt x="165" y="326"/>
                      </a:cubicBezTo>
                      <a:cubicBezTo>
                        <a:pt x="162" y="326"/>
                        <a:pt x="159" y="326"/>
                        <a:pt x="155" y="325"/>
                      </a:cubicBezTo>
                      <a:moveTo>
                        <a:pt x="141" y="0"/>
                      </a:moveTo>
                      <a:cubicBezTo>
                        <a:pt x="139" y="1"/>
                        <a:pt x="135" y="1"/>
                        <a:pt x="131" y="2"/>
                      </a:cubicBezTo>
                      <a:cubicBezTo>
                        <a:pt x="128" y="3"/>
                        <a:pt x="124" y="4"/>
                        <a:pt x="120" y="5"/>
                      </a:cubicBezTo>
                      <a:cubicBezTo>
                        <a:pt x="116" y="6"/>
                        <a:pt x="111" y="7"/>
                        <a:pt x="107" y="9"/>
                      </a:cubicBezTo>
                      <a:cubicBezTo>
                        <a:pt x="102" y="10"/>
                        <a:pt x="97" y="13"/>
                        <a:pt x="92" y="15"/>
                      </a:cubicBezTo>
                      <a:cubicBezTo>
                        <a:pt x="87" y="17"/>
                        <a:pt x="82" y="20"/>
                        <a:pt x="77" y="23"/>
                      </a:cubicBezTo>
                      <a:cubicBezTo>
                        <a:pt x="72" y="27"/>
                        <a:pt x="67" y="30"/>
                        <a:pt x="62" y="34"/>
                      </a:cubicBezTo>
                      <a:cubicBezTo>
                        <a:pt x="57" y="39"/>
                        <a:pt x="51" y="43"/>
                        <a:pt x="47" y="48"/>
                      </a:cubicBezTo>
                      <a:cubicBezTo>
                        <a:pt x="37" y="58"/>
                        <a:pt x="28" y="70"/>
                        <a:pt x="21" y="83"/>
                      </a:cubicBezTo>
                      <a:cubicBezTo>
                        <a:pt x="13" y="96"/>
                        <a:pt x="8" y="111"/>
                        <a:pt x="4" y="127"/>
                      </a:cubicBezTo>
                      <a:cubicBezTo>
                        <a:pt x="1" y="142"/>
                        <a:pt x="0" y="158"/>
                        <a:pt x="1" y="175"/>
                      </a:cubicBezTo>
                      <a:cubicBezTo>
                        <a:pt x="1" y="180"/>
                        <a:pt x="2" y="186"/>
                        <a:pt x="3" y="192"/>
                      </a:cubicBezTo>
                      <a:cubicBezTo>
                        <a:pt x="4" y="191"/>
                        <a:pt x="4" y="191"/>
                        <a:pt x="4" y="191"/>
                      </a:cubicBezTo>
                      <a:cubicBezTo>
                        <a:pt x="4" y="187"/>
                        <a:pt x="3" y="183"/>
                        <a:pt x="3" y="179"/>
                      </a:cubicBezTo>
                      <a:cubicBezTo>
                        <a:pt x="3" y="179"/>
                        <a:pt x="3" y="179"/>
                        <a:pt x="3" y="179"/>
                      </a:cubicBezTo>
                      <a:cubicBezTo>
                        <a:pt x="3" y="179"/>
                        <a:pt x="3" y="179"/>
                        <a:pt x="3" y="179"/>
                      </a:cubicBezTo>
                      <a:cubicBezTo>
                        <a:pt x="3" y="179"/>
                        <a:pt x="3" y="179"/>
                        <a:pt x="3" y="179"/>
                      </a:cubicBezTo>
                      <a:cubicBezTo>
                        <a:pt x="3" y="179"/>
                        <a:pt x="3" y="179"/>
                        <a:pt x="3" y="178"/>
                      </a:cubicBezTo>
                      <a:cubicBezTo>
                        <a:pt x="3" y="178"/>
                        <a:pt x="3" y="178"/>
                        <a:pt x="3" y="178"/>
                      </a:cubicBezTo>
                      <a:cubicBezTo>
                        <a:pt x="3" y="178"/>
                        <a:pt x="3" y="178"/>
                        <a:pt x="3" y="178"/>
                      </a:cubicBezTo>
                      <a:cubicBezTo>
                        <a:pt x="3" y="178"/>
                        <a:pt x="3" y="178"/>
                        <a:pt x="3" y="178"/>
                      </a:cubicBezTo>
                      <a:cubicBezTo>
                        <a:pt x="3" y="178"/>
                        <a:pt x="3" y="178"/>
                        <a:pt x="3" y="178"/>
                      </a:cubicBezTo>
                      <a:cubicBezTo>
                        <a:pt x="3" y="178"/>
                        <a:pt x="3" y="178"/>
                        <a:pt x="3" y="178"/>
                      </a:cubicBezTo>
                      <a:cubicBezTo>
                        <a:pt x="3" y="178"/>
                        <a:pt x="3" y="178"/>
                        <a:pt x="3" y="178"/>
                      </a:cubicBezTo>
                      <a:cubicBezTo>
                        <a:pt x="3" y="178"/>
                        <a:pt x="3" y="178"/>
                        <a:pt x="3" y="178"/>
                      </a:cubicBezTo>
                      <a:cubicBezTo>
                        <a:pt x="3" y="178"/>
                        <a:pt x="3" y="178"/>
                        <a:pt x="3" y="177"/>
                      </a:cubicBezTo>
                      <a:cubicBezTo>
                        <a:pt x="3" y="177"/>
                        <a:pt x="3" y="177"/>
                        <a:pt x="3" y="177"/>
                      </a:cubicBezTo>
                      <a:cubicBezTo>
                        <a:pt x="3" y="177"/>
                        <a:pt x="3" y="177"/>
                        <a:pt x="3" y="177"/>
                      </a:cubicBezTo>
                      <a:cubicBezTo>
                        <a:pt x="2" y="177"/>
                        <a:pt x="2" y="177"/>
                        <a:pt x="2" y="177"/>
                      </a:cubicBezTo>
                      <a:cubicBezTo>
                        <a:pt x="2" y="177"/>
                        <a:pt x="2" y="177"/>
                        <a:pt x="2" y="177"/>
                      </a:cubicBezTo>
                      <a:cubicBezTo>
                        <a:pt x="2" y="177"/>
                        <a:pt x="2" y="177"/>
                        <a:pt x="2" y="177"/>
                      </a:cubicBezTo>
                      <a:cubicBezTo>
                        <a:pt x="2" y="177"/>
                        <a:pt x="2" y="177"/>
                        <a:pt x="2" y="177"/>
                      </a:cubicBezTo>
                      <a:cubicBezTo>
                        <a:pt x="2" y="177"/>
                        <a:pt x="2" y="177"/>
                        <a:pt x="2" y="177"/>
                      </a:cubicBezTo>
                      <a:cubicBezTo>
                        <a:pt x="2" y="177"/>
                        <a:pt x="2" y="177"/>
                        <a:pt x="2" y="177"/>
                      </a:cubicBezTo>
                      <a:cubicBezTo>
                        <a:pt x="2" y="176"/>
                        <a:pt x="2" y="176"/>
                        <a:pt x="2" y="176"/>
                      </a:cubicBezTo>
                      <a:cubicBezTo>
                        <a:pt x="2" y="176"/>
                        <a:pt x="2" y="176"/>
                        <a:pt x="2" y="176"/>
                      </a:cubicBezTo>
                      <a:cubicBezTo>
                        <a:pt x="2" y="176"/>
                        <a:pt x="2" y="176"/>
                        <a:pt x="2" y="176"/>
                      </a:cubicBezTo>
                      <a:cubicBezTo>
                        <a:pt x="2" y="176"/>
                        <a:pt x="2" y="176"/>
                        <a:pt x="2" y="176"/>
                      </a:cubicBezTo>
                      <a:cubicBezTo>
                        <a:pt x="2" y="176"/>
                        <a:pt x="2" y="176"/>
                        <a:pt x="2" y="176"/>
                      </a:cubicBezTo>
                      <a:cubicBezTo>
                        <a:pt x="2" y="176"/>
                        <a:pt x="2" y="176"/>
                        <a:pt x="2" y="176"/>
                      </a:cubicBezTo>
                      <a:cubicBezTo>
                        <a:pt x="2" y="175"/>
                        <a:pt x="2" y="175"/>
                        <a:pt x="2" y="175"/>
                      </a:cubicBezTo>
                      <a:cubicBezTo>
                        <a:pt x="2" y="175"/>
                        <a:pt x="2" y="175"/>
                        <a:pt x="2" y="175"/>
                      </a:cubicBezTo>
                      <a:cubicBezTo>
                        <a:pt x="2" y="175"/>
                        <a:pt x="2" y="175"/>
                        <a:pt x="2" y="175"/>
                      </a:cubicBezTo>
                      <a:cubicBezTo>
                        <a:pt x="2" y="175"/>
                        <a:pt x="2" y="175"/>
                        <a:pt x="2" y="175"/>
                      </a:cubicBezTo>
                      <a:cubicBezTo>
                        <a:pt x="2" y="175"/>
                        <a:pt x="2" y="175"/>
                        <a:pt x="2" y="175"/>
                      </a:cubicBezTo>
                      <a:cubicBezTo>
                        <a:pt x="2" y="175"/>
                        <a:pt x="2" y="175"/>
                        <a:pt x="2" y="175"/>
                      </a:cubicBezTo>
                      <a:cubicBezTo>
                        <a:pt x="2" y="175"/>
                        <a:pt x="2" y="175"/>
                        <a:pt x="2" y="175"/>
                      </a:cubicBezTo>
                      <a:cubicBezTo>
                        <a:pt x="2" y="175"/>
                        <a:pt x="2" y="175"/>
                        <a:pt x="2" y="175"/>
                      </a:cubicBezTo>
                      <a:cubicBezTo>
                        <a:pt x="2" y="170"/>
                        <a:pt x="2" y="166"/>
                        <a:pt x="2" y="162"/>
                      </a:cubicBezTo>
                      <a:cubicBezTo>
                        <a:pt x="2" y="157"/>
                        <a:pt x="2" y="151"/>
                        <a:pt x="3" y="146"/>
                      </a:cubicBezTo>
                      <a:cubicBezTo>
                        <a:pt x="10" y="72"/>
                        <a:pt x="67" y="11"/>
                        <a:pt x="141" y="0"/>
                      </a:cubicBezTo>
                    </a:path>
                  </a:pathLst>
                </a:custGeom>
                <a:solidFill>
                  <a:srgbClr val="FFFF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 name="Freeform 144">
                  <a:extLst>
                    <a:ext uri="{FF2B5EF4-FFF2-40B4-BE49-F238E27FC236}">
                      <a16:creationId xmlns:a16="http://schemas.microsoft.com/office/drawing/2014/main" id="{E1B9AB55-7CD5-4447-9987-5BA5D9F52BED}"/>
                    </a:ext>
                  </a:extLst>
                </p:cNvPr>
                <p:cNvSpPr>
                  <a:spLocks/>
                </p:cNvSpPr>
                <p:nvPr/>
              </p:nvSpPr>
              <p:spPr bwMode="auto">
                <a:xfrm>
                  <a:off x="4776788" y="1590675"/>
                  <a:ext cx="514350" cy="452438"/>
                </a:xfrm>
                <a:custGeom>
                  <a:avLst/>
                  <a:gdLst>
                    <a:gd name="T0" fmla="*/ 1 w 152"/>
                    <a:gd name="T1" fmla="*/ 0 h 134"/>
                    <a:gd name="T2" fmla="*/ 0 w 152"/>
                    <a:gd name="T3" fmla="*/ 1 h 134"/>
                    <a:gd name="T4" fmla="*/ 8 w 152"/>
                    <a:gd name="T5" fmla="*/ 31 h 134"/>
                    <a:gd name="T6" fmla="*/ 31 w 152"/>
                    <a:gd name="T7" fmla="*/ 71 h 134"/>
                    <a:gd name="T8" fmla="*/ 62 w 152"/>
                    <a:gd name="T9" fmla="*/ 102 h 134"/>
                    <a:gd name="T10" fmla="*/ 79 w 152"/>
                    <a:gd name="T11" fmla="*/ 113 h 134"/>
                    <a:gd name="T12" fmla="*/ 96 w 152"/>
                    <a:gd name="T13" fmla="*/ 122 h 134"/>
                    <a:gd name="T14" fmla="*/ 112 w 152"/>
                    <a:gd name="T15" fmla="*/ 128 h 134"/>
                    <a:gd name="T16" fmla="*/ 128 w 152"/>
                    <a:gd name="T17" fmla="*/ 132 h 134"/>
                    <a:gd name="T18" fmla="*/ 141 w 152"/>
                    <a:gd name="T19" fmla="*/ 134 h 134"/>
                    <a:gd name="T20" fmla="*/ 152 w 152"/>
                    <a:gd name="T21" fmla="*/ 134 h 134"/>
                    <a:gd name="T22" fmla="*/ 152 w 152"/>
                    <a:gd name="T23" fmla="*/ 134 h 134"/>
                    <a:gd name="T24" fmla="*/ 1 w 152"/>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34">
                      <a:moveTo>
                        <a:pt x="1" y="0"/>
                      </a:moveTo>
                      <a:cubicBezTo>
                        <a:pt x="0" y="1"/>
                        <a:pt x="0" y="1"/>
                        <a:pt x="0" y="1"/>
                      </a:cubicBezTo>
                      <a:cubicBezTo>
                        <a:pt x="2" y="11"/>
                        <a:pt x="5" y="21"/>
                        <a:pt x="8" y="31"/>
                      </a:cubicBezTo>
                      <a:cubicBezTo>
                        <a:pt x="14" y="45"/>
                        <a:pt x="22" y="59"/>
                        <a:pt x="31" y="71"/>
                      </a:cubicBezTo>
                      <a:cubicBezTo>
                        <a:pt x="41" y="83"/>
                        <a:pt x="51" y="94"/>
                        <a:pt x="62" y="102"/>
                      </a:cubicBezTo>
                      <a:cubicBezTo>
                        <a:pt x="68" y="106"/>
                        <a:pt x="74" y="110"/>
                        <a:pt x="79" y="113"/>
                      </a:cubicBezTo>
                      <a:cubicBezTo>
                        <a:pt x="85" y="116"/>
                        <a:pt x="91" y="119"/>
                        <a:pt x="96" y="122"/>
                      </a:cubicBezTo>
                      <a:cubicBezTo>
                        <a:pt x="102" y="124"/>
                        <a:pt x="107" y="126"/>
                        <a:pt x="112" y="128"/>
                      </a:cubicBezTo>
                      <a:cubicBezTo>
                        <a:pt x="118" y="129"/>
                        <a:pt x="123" y="131"/>
                        <a:pt x="128" y="132"/>
                      </a:cubicBezTo>
                      <a:cubicBezTo>
                        <a:pt x="133" y="132"/>
                        <a:pt x="137" y="133"/>
                        <a:pt x="141" y="134"/>
                      </a:cubicBezTo>
                      <a:cubicBezTo>
                        <a:pt x="145" y="134"/>
                        <a:pt x="149" y="134"/>
                        <a:pt x="152" y="134"/>
                      </a:cubicBezTo>
                      <a:cubicBezTo>
                        <a:pt x="152" y="134"/>
                        <a:pt x="152" y="134"/>
                        <a:pt x="152" y="134"/>
                      </a:cubicBezTo>
                      <a:cubicBezTo>
                        <a:pt x="77" y="130"/>
                        <a:pt x="14" y="74"/>
                        <a:pt x="1" y="0"/>
                      </a:cubicBezTo>
                    </a:path>
                  </a:pathLst>
                </a:custGeom>
                <a:solidFill>
                  <a:srgbClr val="FFF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 name="Freeform 145">
                  <a:extLst>
                    <a:ext uri="{FF2B5EF4-FFF2-40B4-BE49-F238E27FC236}">
                      <a16:creationId xmlns:a16="http://schemas.microsoft.com/office/drawing/2014/main" id="{B3785A85-011B-4CB8-A36B-8E4057A7D515}"/>
                    </a:ext>
                  </a:extLst>
                </p:cNvPr>
                <p:cNvSpPr>
                  <a:spLocks noEditPoints="1"/>
                </p:cNvSpPr>
                <p:nvPr/>
              </p:nvSpPr>
              <p:spPr bwMode="auto">
                <a:xfrm>
                  <a:off x="4773613" y="944563"/>
                  <a:ext cx="595313" cy="1101725"/>
                </a:xfrm>
                <a:custGeom>
                  <a:avLst/>
                  <a:gdLst>
                    <a:gd name="T0" fmla="*/ 2 w 176"/>
                    <a:gd name="T1" fmla="*/ 191 h 326"/>
                    <a:gd name="T2" fmla="*/ 163 w 176"/>
                    <a:gd name="T3" fmla="*/ 326 h 326"/>
                    <a:gd name="T4" fmla="*/ 165 w 176"/>
                    <a:gd name="T5" fmla="*/ 326 h 326"/>
                    <a:gd name="T6" fmla="*/ 170 w 176"/>
                    <a:gd name="T7" fmla="*/ 325 h 326"/>
                    <a:gd name="T8" fmla="*/ 170 w 176"/>
                    <a:gd name="T9" fmla="*/ 325 h 326"/>
                    <a:gd name="T10" fmla="*/ 166 w 176"/>
                    <a:gd name="T11" fmla="*/ 325 h 326"/>
                    <a:gd name="T12" fmla="*/ 154 w 176"/>
                    <a:gd name="T13" fmla="*/ 325 h 326"/>
                    <a:gd name="T14" fmla="*/ 133 w 176"/>
                    <a:gd name="T15" fmla="*/ 322 h 326"/>
                    <a:gd name="T16" fmla="*/ 34 w 176"/>
                    <a:gd name="T17" fmla="*/ 263 h 326"/>
                    <a:gd name="T18" fmla="*/ 1 w 176"/>
                    <a:gd name="T19" fmla="*/ 179 h 326"/>
                    <a:gd name="T20" fmla="*/ 1 w 176"/>
                    <a:gd name="T21" fmla="*/ 179 h 326"/>
                    <a:gd name="T22" fmla="*/ 1 w 176"/>
                    <a:gd name="T23" fmla="*/ 178 h 326"/>
                    <a:gd name="T24" fmla="*/ 1 w 176"/>
                    <a:gd name="T25" fmla="*/ 178 h 326"/>
                    <a:gd name="T26" fmla="*/ 1 w 176"/>
                    <a:gd name="T27" fmla="*/ 178 h 326"/>
                    <a:gd name="T28" fmla="*/ 1 w 176"/>
                    <a:gd name="T29" fmla="*/ 178 h 326"/>
                    <a:gd name="T30" fmla="*/ 1 w 176"/>
                    <a:gd name="T31" fmla="*/ 178 h 326"/>
                    <a:gd name="T32" fmla="*/ 1 w 176"/>
                    <a:gd name="T33" fmla="*/ 178 h 326"/>
                    <a:gd name="T34" fmla="*/ 1 w 176"/>
                    <a:gd name="T35" fmla="*/ 177 h 326"/>
                    <a:gd name="T36" fmla="*/ 1 w 176"/>
                    <a:gd name="T37" fmla="*/ 177 h 326"/>
                    <a:gd name="T38" fmla="*/ 1 w 176"/>
                    <a:gd name="T39" fmla="*/ 177 h 326"/>
                    <a:gd name="T40" fmla="*/ 0 w 176"/>
                    <a:gd name="T41" fmla="*/ 177 h 326"/>
                    <a:gd name="T42" fmla="*/ 0 w 176"/>
                    <a:gd name="T43" fmla="*/ 177 h 326"/>
                    <a:gd name="T44" fmla="*/ 0 w 176"/>
                    <a:gd name="T45" fmla="*/ 177 h 326"/>
                    <a:gd name="T46" fmla="*/ 0 w 176"/>
                    <a:gd name="T47" fmla="*/ 177 h 326"/>
                    <a:gd name="T48" fmla="*/ 0 w 176"/>
                    <a:gd name="T49" fmla="*/ 177 h 326"/>
                    <a:gd name="T50" fmla="*/ 0 w 176"/>
                    <a:gd name="T51" fmla="*/ 176 h 326"/>
                    <a:gd name="T52" fmla="*/ 0 w 176"/>
                    <a:gd name="T53" fmla="*/ 176 h 326"/>
                    <a:gd name="T54" fmla="*/ 0 w 176"/>
                    <a:gd name="T55" fmla="*/ 176 h 326"/>
                    <a:gd name="T56" fmla="*/ 0 w 176"/>
                    <a:gd name="T57" fmla="*/ 176 h 326"/>
                    <a:gd name="T58" fmla="*/ 0 w 176"/>
                    <a:gd name="T59" fmla="*/ 175 h 326"/>
                    <a:gd name="T60" fmla="*/ 0 w 176"/>
                    <a:gd name="T61" fmla="*/ 175 h 326"/>
                    <a:gd name="T62" fmla="*/ 0 w 176"/>
                    <a:gd name="T63" fmla="*/ 175 h 326"/>
                    <a:gd name="T64" fmla="*/ 0 w 176"/>
                    <a:gd name="T65" fmla="*/ 175 h 326"/>
                    <a:gd name="T66" fmla="*/ 0 w 176"/>
                    <a:gd name="T67" fmla="*/ 175 h 326"/>
                    <a:gd name="T68" fmla="*/ 139 w 176"/>
                    <a:gd name="T69" fmla="*/ 0 h 326"/>
                    <a:gd name="T70" fmla="*/ 139 w 176"/>
                    <a:gd name="T7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326">
                      <a:moveTo>
                        <a:pt x="1" y="179"/>
                      </a:moveTo>
                      <a:cubicBezTo>
                        <a:pt x="1" y="183"/>
                        <a:pt x="2" y="187"/>
                        <a:pt x="2" y="191"/>
                      </a:cubicBezTo>
                      <a:cubicBezTo>
                        <a:pt x="15" y="265"/>
                        <a:pt x="78" y="321"/>
                        <a:pt x="153" y="325"/>
                      </a:cubicBezTo>
                      <a:cubicBezTo>
                        <a:pt x="157" y="326"/>
                        <a:pt x="160" y="326"/>
                        <a:pt x="163" y="326"/>
                      </a:cubicBezTo>
                      <a:cubicBezTo>
                        <a:pt x="164" y="326"/>
                        <a:pt x="164" y="326"/>
                        <a:pt x="164" y="326"/>
                      </a:cubicBezTo>
                      <a:cubicBezTo>
                        <a:pt x="165" y="326"/>
                        <a:pt x="165" y="326"/>
                        <a:pt x="165" y="326"/>
                      </a:cubicBezTo>
                      <a:cubicBezTo>
                        <a:pt x="167" y="326"/>
                        <a:pt x="169" y="325"/>
                        <a:pt x="170" y="325"/>
                      </a:cubicBezTo>
                      <a:cubicBezTo>
                        <a:pt x="170" y="325"/>
                        <a:pt x="170" y="325"/>
                        <a:pt x="170" y="325"/>
                      </a:cubicBezTo>
                      <a:cubicBezTo>
                        <a:pt x="174" y="325"/>
                        <a:pt x="176" y="325"/>
                        <a:pt x="176" y="325"/>
                      </a:cubicBezTo>
                      <a:cubicBezTo>
                        <a:pt x="176" y="325"/>
                        <a:pt x="174" y="325"/>
                        <a:pt x="170" y="325"/>
                      </a:cubicBezTo>
                      <a:cubicBezTo>
                        <a:pt x="170" y="325"/>
                        <a:pt x="169" y="325"/>
                        <a:pt x="169" y="325"/>
                      </a:cubicBezTo>
                      <a:cubicBezTo>
                        <a:pt x="168" y="325"/>
                        <a:pt x="167" y="325"/>
                        <a:pt x="166" y="325"/>
                      </a:cubicBezTo>
                      <a:cubicBezTo>
                        <a:pt x="164" y="325"/>
                        <a:pt x="163" y="325"/>
                        <a:pt x="162" y="325"/>
                      </a:cubicBezTo>
                      <a:cubicBezTo>
                        <a:pt x="159" y="325"/>
                        <a:pt x="157" y="325"/>
                        <a:pt x="154" y="325"/>
                      </a:cubicBezTo>
                      <a:cubicBezTo>
                        <a:pt x="150" y="325"/>
                        <a:pt x="147" y="324"/>
                        <a:pt x="142" y="324"/>
                      </a:cubicBezTo>
                      <a:cubicBezTo>
                        <a:pt x="139" y="323"/>
                        <a:pt x="136" y="323"/>
                        <a:pt x="133" y="322"/>
                      </a:cubicBezTo>
                      <a:cubicBezTo>
                        <a:pt x="132" y="323"/>
                        <a:pt x="132" y="323"/>
                        <a:pt x="132" y="323"/>
                      </a:cubicBezTo>
                      <a:cubicBezTo>
                        <a:pt x="93" y="315"/>
                        <a:pt x="59" y="293"/>
                        <a:pt x="34" y="263"/>
                      </a:cubicBezTo>
                      <a:cubicBezTo>
                        <a:pt x="35" y="263"/>
                        <a:pt x="35" y="263"/>
                        <a:pt x="35" y="263"/>
                      </a:cubicBezTo>
                      <a:cubicBezTo>
                        <a:pt x="16" y="239"/>
                        <a:pt x="4" y="211"/>
                        <a:pt x="1" y="179"/>
                      </a:cubicBezTo>
                      <a:moveTo>
                        <a:pt x="1" y="179"/>
                      </a:moveTo>
                      <a:cubicBezTo>
                        <a:pt x="1" y="179"/>
                        <a:pt x="1" y="179"/>
                        <a:pt x="1" y="179"/>
                      </a:cubicBezTo>
                      <a:cubicBezTo>
                        <a:pt x="1" y="179"/>
                        <a:pt x="1" y="179"/>
                        <a:pt x="1" y="179"/>
                      </a:cubicBezTo>
                      <a:moveTo>
                        <a:pt x="1" y="178"/>
                      </a:moveTo>
                      <a:cubicBezTo>
                        <a:pt x="1" y="179"/>
                        <a:pt x="1" y="179"/>
                        <a:pt x="1" y="179"/>
                      </a:cubicBezTo>
                      <a:cubicBezTo>
                        <a:pt x="1" y="179"/>
                        <a:pt x="1" y="179"/>
                        <a:pt x="1" y="178"/>
                      </a:cubicBezTo>
                      <a:moveTo>
                        <a:pt x="1" y="178"/>
                      </a:moveTo>
                      <a:cubicBezTo>
                        <a:pt x="1" y="178"/>
                        <a:pt x="1" y="178"/>
                        <a:pt x="1" y="178"/>
                      </a:cubicBezTo>
                      <a:cubicBezTo>
                        <a:pt x="1" y="178"/>
                        <a:pt x="1" y="178"/>
                        <a:pt x="1" y="178"/>
                      </a:cubicBezTo>
                      <a:moveTo>
                        <a:pt x="1" y="178"/>
                      </a:moveTo>
                      <a:cubicBezTo>
                        <a:pt x="1" y="178"/>
                        <a:pt x="1" y="178"/>
                        <a:pt x="1" y="178"/>
                      </a:cubicBezTo>
                      <a:cubicBezTo>
                        <a:pt x="1" y="178"/>
                        <a:pt x="1" y="178"/>
                        <a:pt x="1" y="178"/>
                      </a:cubicBezTo>
                      <a:moveTo>
                        <a:pt x="1" y="178"/>
                      </a:moveTo>
                      <a:cubicBezTo>
                        <a:pt x="1" y="178"/>
                        <a:pt x="1" y="178"/>
                        <a:pt x="1" y="178"/>
                      </a:cubicBezTo>
                      <a:cubicBezTo>
                        <a:pt x="1" y="178"/>
                        <a:pt x="1" y="178"/>
                        <a:pt x="1" y="178"/>
                      </a:cubicBezTo>
                      <a:moveTo>
                        <a:pt x="1" y="177"/>
                      </a:moveTo>
                      <a:cubicBezTo>
                        <a:pt x="1" y="178"/>
                        <a:pt x="1" y="178"/>
                        <a:pt x="1" y="178"/>
                      </a:cubicBezTo>
                      <a:cubicBezTo>
                        <a:pt x="1" y="178"/>
                        <a:pt x="1" y="178"/>
                        <a:pt x="1" y="177"/>
                      </a:cubicBezTo>
                      <a:moveTo>
                        <a:pt x="1" y="177"/>
                      </a:moveTo>
                      <a:cubicBezTo>
                        <a:pt x="1" y="177"/>
                        <a:pt x="1" y="177"/>
                        <a:pt x="1" y="177"/>
                      </a:cubicBezTo>
                      <a:cubicBezTo>
                        <a:pt x="1" y="177"/>
                        <a:pt x="1" y="177"/>
                        <a:pt x="1" y="177"/>
                      </a:cubicBezTo>
                      <a:moveTo>
                        <a:pt x="0" y="177"/>
                      </a:moveTo>
                      <a:cubicBezTo>
                        <a:pt x="0" y="177"/>
                        <a:pt x="0" y="177"/>
                        <a:pt x="0" y="177"/>
                      </a:cubicBezTo>
                      <a:cubicBezTo>
                        <a:pt x="0" y="177"/>
                        <a:pt x="0" y="177"/>
                        <a:pt x="0" y="177"/>
                      </a:cubicBezTo>
                      <a:moveTo>
                        <a:pt x="0" y="177"/>
                      </a:moveTo>
                      <a:cubicBezTo>
                        <a:pt x="0" y="177"/>
                        <a:pt x="0" y="177"/>
                        <a:pt x="0" y="177"/>
                      </a:cubicBezTo>
                      <a:cubicBezTo>
                        <a:pt x="0" y="177"/>
                        <a:pt x="0" y="177"/>
                        <a:pt x="0" y="177"/>
                      </a:cubicBezTo>
                      <a:moveTo>
                        <a:pt x="0" y="177"/>
                      </a:moveTo>
                      <a:cubicBezTo>
                        <a:pt x="0" y="177"/>
                        <a:pt x="0" y="177"/>
                        <a:pt x="0" y="177"/>
                      </a:cubicBezTo>
                      <a:cubicBezTo>
                        <a:pt x="0" y="177"/>
                        <a:pt x="0" y="177"/>
                        <a:pt x="0" y="177"/>
                      </a:cubicBezTo>
                      <a:moveTo>
                        <a:pt x="0" y="176"/>
                      </a:moveTo>
                      <a:cubicBezTo>
                        <a:pt x="0" y="176"/>
                        <a:pt x="0" y="176"/>
                        <a:pt x="0" y="176"/>
                      </a:cubicBezTo>
                      <a:cubicBezTo>
                        <a:pt x="0" y="176"/>
                        <a:pt x="0" y="176"/>
                        <a:pt x="0" y="176"/>
                      </a:cubicBezTo>
                      <a:moveTo>
                        <a:pt x="0" y="176"/>
                      </a:moveTo>
                      <a:cubicBezTo>
                        <a:pt x="0" y="176"/>
                        <a:pt x="0" y="176"/>
                        <a:pt x="0" y="176"/>
                      </a:cubicBezTo>
                      <a:cubicBezTo>
                        <a:pt x="0" y="176"/>
                        <a:pt x="0" y="176"/>
                        <a:pt x="0" y="176"/>
                      </a:cubicBezTo>
                      <a:moveTo>
                        <a:pt x="0" y="176"/>
                      </a:moveTo>
                      <a:cubicBezTo>
                        <a:pt x="0" y="176"/>
                        <a:pt x="0" y="176"/>
                        <a:pt x="0" y="176"/>
                      </a:cubicBezTo>
                      <a:cubicBezTo>
                        <a:pt x="0" y="176"/>
                        <a:pt x="0" y="176"/>
                        <a:pt x="0" y="176"/>
                      </a:cubicBezTo>
                      <a:moveTo>
                        <a:pt x="0" y="175"/>
                      </a:moveTo>
                      <a:cubicBezTo>
                        <a:pt x="0" y="175"/>
                        <a:pt x="0" y="175"/>
                        <a:pt x="0" y="175"/>
                      </a:cubicBezTo>
                      <a:cubicBezTo>
                        <a:pt x="0" y="175"/>
                        <a:pt x="0" y="175"/>
                        <a:pt x="0" y="175"/>
                      </a:cubicBezTo>
                      <a:moveTo>
                        <a:pt x="0" y="175"/>
                      </a:moveTo>
                      <a:cubicBezTo>
                        <a:pt x="0" y="175"/>
                        <a:pt x="0" y="175"/>
                        <a:pt x="0" y="175"/>
                      </a:cubicBezTo>
                      <a:cubicBezTo>
                        <a:pt x="0" y="175"/>
                        <a:pt x="0" y="175"/>
                        <a:pt x="0" y="175"/>
                      </a:cubicBezTo>
                      <a:moveTo>
                        <a:pt x="0" y="175"/>
                      </a:moveTo>
                      <a:cubicBezTo>
                        <a:pt x="0" y="175"/>
                        <a:pt x="0" y="175"/>
                        <a:pt x="0" y="175"/>
                      </a:cubicBezTo>
                      <a:cubicBezTo>
                        <a:pt x="0" y="175"/>
                        <a:pt x="0" y="175"/>
                        <a:pt x="0" y="175"/>
                      </a:cubicBezTo>
                      <a:moveTo>
                        <a:pt x="139" y="0"/>
                      </a:moveTo>
                      <a:cubicBezTo>
                        <a:pt x="139" y="0"/>
                        <a:pt x="139" y="0"/>
                        <a:pt x="139" y="0"/>
                      </a:cubicBezTo>
                      <a:cubicBezTo>
                        <a:pt x="65" y="11"/>
                        <a:pt x="8" y="72"/>
                        <a:pt x="1" y="146"/>
                      </a:cubicBezTo>
                      <a:cubicBezTo>
                        <a:pt x="8" y="72"/>
                        <a:pt x="65" y="11"/>
                        <a:pt x="139" y="0"/>
                      </a:cubicBezTo>
                    </a:path>
                  </a:pathLst>
                </a:custGeom>
                <a:solidFill>
                  <a:srgbClr val="FFFF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 name="Freeform 146">
                  <a:extLst>
                    <a:ext uri="{FF2B5EF4-FFF2-40B4-BE49-F238E27FC236}">
                      <a16:creationId xmlns:a16="http://schemas.microsoft.com/office/drawing/2014/main" id="{269E5EF0-DCF5-4902-97D9-2AC093E59461}"/>
                    </a:ext>
                  </a:extLst>
                </p:cNvPr>
                <p:cNvSpPr>
                  <a:spLocks/>
                </p:cNvSpPr>
                <p:nvPr/>
              </p:nvSpPr>
              <p:spPr bwMode="auto">
                <a:xfrm>
                  <a:off x="4857751" y="1773238"/>
                  <a:ext cx="365125" cy="263525"/>
                </a:xfrm>
                <a:custGeom>
                  <a:avLst/>
                  <a:gdLst>
                    <a:gd name="T0" fmla="*/ 0 w 108"/>
                    <a:gd name="T1" fmla="*/ 0 h 78"/>
                    <a:gd name="T2" fmla="*/ 9 w 108"/>
                    <a:gd name="T3" fmla="*/ 18 h 78"/>
                    <a:gd name="T4" fmla="*/ 107 w 108"/>
                    <a:gd name="T5" fmla="*/ 78 h 78"/>
                    <a:gd name="T6" fmla="*/ 108 w 108"/>
                    <a:gd name="T7" fmla="*/ 77 h 78"/>
                    <a:gd name="T8" fmla="*/ 104 w 108"/>
                    <a:gd name="T9" fmla="*/ 76 h 78"/>
                    <a:gd name="T10" fmla="*/ 89 w 108"/>
                    <a:gd name="T11" fmla="*/ 72 h 78"/>
                    <a:gd name="T12" fmla="*/ 73 w 108"/>
                    <a:gd name="T13" fmla="*/ 66 h 78"/>
                    <a:gd name="T14" fmla="*/ 56 w 108"/>
                    <a:gd name="T15" fmla="*/ 57 h 78"/>
                    <a:gd name="T16" fmla="*/ 40 w 108"/>
                    <a:gd name="T17" fmla="*/ 46 h 78"/>
                    <a:gd name="T18" fmla="*/ 10 w 108"/>
                    <a:gd name="T19" fmla="*/ 15 h 78"/>
                    <a:gd name="T20" fmla="*/ 0 w 108"/>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78">
                      <a:moveTo>
                        <a:pt x="0" y="0"/>
                      </a:moveTo>
                      <a:cubicBezTo>
                        <a:pt x="3" y="6"/>
                        <a:pt x="6" y="12"/>
                        <a:pt x="9" y="18"/>
                      </a:cubicBezTo>
                      <a:cubicBezTo>
                        <a:pt x="34" y="48"/>
                        <a:pt x="68" y="70"/>
                        <a:pt x="107" y="78"/>
                      </a:cubicBezTo>
                      <a:cubicBezTo>
                        <a:pt x="108" y="77"/>
                        <a:pt x="108" y="77"/>
                        <a:pt x="108" y="77"/>
                      </a:cubicBezTo>
                      <a:cubicBezTo>
                        <a:pt x="107" y="77"/>
                        <a:pt x="105" y="77"/>
                        <a:pt x="104" y="76"/>
                      </a:cubicBezTo>
                      <a:cubicBezTo>
                        <a:pt x="99" y="75"/>
                        <a:pt x="94" y="73"/>
                        <a:pt x="89" y="72"/>
                      </a:cubicBezTo>
                      <a:cubicBezTo>
                        <a:pt x="84" y="70"/>
                        <a:pt x="79" y="68"/>
                        <a:pt x="73" y="66"/>
                      </a:cubicBezTo>
                      <a:cubicBezTo>
                        <a:pt x="68" y="63"/>
                        <a:pt x="62" y="60"/>
                        <a:pt x="56" y="57"/>
                      </a:cubicBezTo>
                      <a:cubicBezTo>
                        <a:pt x="51" y="54"/>
                        <a:pt x="45" y="50"/>
                        <a:pt x="40" y="46"/>
                      </a:cubicBezTo>
                      <a:cubicBezTo>
                        <a:pt x="29" y="38"/>
                        <a:pt x="19" y="27"/>
                        <a:pt x="10" y="15"/>
                      </a:cubicBezTo>
                      <a:cubicBezTo>
                        <a:pt x="6" y="11"/>
                        <a:pt x="3" y="6"/>
                        <a:pt x="0" y="0"/>
                      </a:cubicBezTo>
                    </a:path>
                  </a:pathLst>
                </a:custGeom>
                <a:solidFill>
                  <a:srgbClr val="FFFF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 name="Freeform 147">
                  <a:extLst>
                    <a:ext uri="{FF2B5EF4-FFF2-40B4-BE49-F238E27FC236}">
                      <a16:creationId xmlns:a16="http://schemas.microsoft.com/office/drawing/2014/main" id="{F9BC4319-2E2F-404D-A705-17593323C009}"/>
                    </a:ext>
                  </a:extLst>
                </p:cNvPr>
                <p:cNvSpPr>
                  <a:spLocks/>
                </p:cNvSpPr>
                <p:nvPr/>
              </p:nvSpPr>
              <p:spPr bwMode="auto">
                <a:xfrm>
                  <a:off x="4773613" y="941388"/>
                  <a:ext cx="511175" cy="892175"/>
                </a:xfrm>
                <a:custGeom>
                  <a:avLst/>
                  <a:gdLst>
                    <a:gd name="T0" fmla="*/ 151 w 151"/>
                    <a:gd name="T1" fmla="*/ 0 h 264"/>
                    <a:gd name="T2" fmla="*/ 151 w 151"/>
                    <a:gd name="T3" fmla="*/ 0 h 264"/>
                    <a:gd name="T4" fmla="*/ 145 w 151"/>
                    <a:gd name="T5" fmla="*/ 1 h 264"/>
                    <a:gd name="T6" fmla="*/ 139 w 151"/>
                    <a:gd name="T7" fmla="*/ 1 h 264"/>
                    <a:gd name="T8" fmla="*/ 1 w 151"/>
                    <a:gd name="T9" fmla="*/ 147 h 264"/>
                    <a:gd name="T10" fmla="*/ 0 w 151"/>
                    <a:gd name="T11" fmla="*/ 163 h 264"/>
                    <a:gd name="T12" fmla="*/ 0 w 151"/>
                    <a:gd name="T13" fmla="*/ 176 h 264"/>
                    <a:gd name="T14" fmla="*/ 0 w 151"/>
                    <a:gd name="T15" fmla="*/ 176 h 264"/>
                    <a:gd name="T16" fmla="*/ 0 w 151"/>
                    <a:gd name="T17" fmla="*/ 176 h 264"/>
                    <a:gd name="T18" fmla="*/ 0 w 151"/>
                    <a:gd name="T19" fmla="*/ 176 h 264"/>
                    <a:gd name="T20" fmla="*/ 0 w 151"/>
                    <a:gd name="T21" fmla="*/ 176 h 264"/>
                    <a:gd name="T22" fmla="*/ 0 w 151"/>
                    <a:gd name="T23" fmla="*/ 176 h 264"/>
                    <a:gd name="T24" fmla="*/ 0 w 151"/>
                    <a:gd name="T25" fmla="*/ 176 h 264"/>
                    <a:gd name="T26" fmla="*/ 0 w 151"/>
                    <a:gd name="T27" fmla="*/ 176 h 264"/>
                    <a:gd name="T28" fmla="*/ 0 w 151"/>
                    <a:gd name="T29" fmla="*/ 177 h 264"/>
                    <a:gd name="T30" fmla="*/ 0 w 151"/>
                    <a:gd name="T31" fmla="*/ 177 h 264"/>
                    <a:gd name="T32" fmla="*/ 0 w 151"/>
                    <a:gd name="T33" fmla="*/ 177 h 264"/>
                    <a:gd name="T34" fmla="*/ 0 w 151"/>
                    <a:gd name="T35" fmla="*/ 177 h 264"/>
                    <a:gd name="T36" fmla="*/ 0 w 151"/>
                    <a:gd name="T37" fmla="*/ 177 h 264"/>
                    <a:gd name="T38" fmla="*/ 0 w 151"/>
                    <a:gd name="T39" fmla="*/ 177 h 264"/>
                    <a:gd name="T40" fmla="*/ 0 w 151"/>
                    <a:gd name="T41" fmla="*/ 178 h 264"/>
                    <a:gd name="T42" fmla="*/ 0 w 151"/>
                    <a:gd name="T43" fmla="*/ 178 h 264"/>
                    <a:gd name="T44" fmla="*/ 0 w 151"/>
                    <a:gd name="T45" fmla="*/ 178 h 264"/>
                    <a:gd name="T46" fmla="*/ 0 w 151"/>
                    <a:gd name="T47" fmla="*/ 178 h 264"/>
                    <a:gd name="T48" fmla="*/ 0 w 151"/>
                    <a:gd name="T49" fmla="*/ 178 h 264"/>
                    <a:gd name="T50" fmla="*/ 0 w 151"/>
                    <a:gd name="T51" fmla="*/ 178 h 264"/>
                    <a:gd name="T52" fmla="*/ 1 w 151"/>
                    <a:gd name="T53" fmla="*/ 178 h 264"/>
                    <a:gd name="T54" fmla="*/ 1 w 151"/>
                    <a:gd name="T55" fmla="*/ 178 h 264"/>
                    <a:gd name="T56" fmla="*/ 1 w 151"/>
                    <a:gd name="T57" fmla="*/ 178 h 264"/>
                    <a:gd name="T58" fmla="*/ 1 w 151"/>
                    <a:gd name="T59" fmla="*/ 179 h 264"/>
                    <a:gd name="T60" fmla="*/ 1 w 151"/>
                    <a:gd name="T61" fmla="*/ 179 h 264"/>
                    <a:gd name="T62" fmla="*/ 1 w 151"/>
                    <a:gd name="T63" fmla="*/ 179 h 264"/>
                    <a:gd name="T64" fmla="*/ 1 w 151"/>
                    <a:gd name="T65" fmla="*/ 179 h 264"/>
                    <a:gd name="T66" fmla="*/ 1 w 151"/>
                    <a:gd name="T67" fmla="*/ 179 h 264"/>
                    <a:gd name="T68" fmla="*/ 1 w 151"/>
                    <a:gd name="T69" fmla="*/ 179 h 264"/>
                    <a:gd name="T70" fmla="*/ 1 w 151"/>
                    <a:gd name="T71" fmla="*/ 179 h 264"/>
                    <a:gd name="T72" fmla="*/ 1 w 151"/>
                    <a:gd name="T73" fmla="*/ 179 h 264"/>
                    <a:gd name="T74" fmla="*/ 1 w 151"/>
                    <a:gd name="T75" fmla="*/ 180 h 264"/>
                    <a:gd name="T76" fmla="*/ 1 w 151"/>
                    <a:gd name="T77" fmla="*/ 180 h 264"/>
                    <a:gd name="T78" fmla="*/ 1 w 151"/>
                    <a:gd name="T79" fmla="*/ 180 h 264"/>
                    <a:gd name="T80" fmla="*/ 1 w 151"/>
                    <a:gd name="T81" fmla="*/ 180 h 264"/>
                    <a:gd name="T82" fmla="*/ 35 w 151"/>
                    <a:gd name="T83" fmla="*/ 264 h 264"/>
                    <a:gd name="T84" fmla="*/ 34 w 151"/>
                    <a:gd name="T85" fmla="*/ 264 h 264"/>
                    <a:gd name="T86" fmla="*/ 25 w 151"/>
                    <a:gd name="T87" fmla="*/ 246 h 264"/>
                    <a:gd name="T88" fmla="*/ 12 w 151"/>
                    <a:gd name="T89" fmla="*/ 221 h 264"/>
                    <a:gd name="T90" fmla="*/ 2 w 151"/>
                    <a:gd name="T91" fmla="*/ 175 h 264"/>
                    <a:gd name="T92" fmla="*/ 5 w 151"/>
                    <a:gd name="T93" fmla="*/ 128 h 264"/>
                    <a:gd name="T94" fmla="*/ 21 w 151"/>
                    <a:gd name="T95" fmla="*/ 85 h 264"/>
                    <a:gd name="T96" fmla="*/ 47 w 151"/>
                    <a:gd name="T97" fmla="*/ 51 h 264"/>
                    <a:gd name="T98" fmla="*/ 61 w 151"/>
                    <a:gd name="T99" fmla="*/ 37 h 264"/>
                    <a:gd name="T100" fmla="*/ 76 w 151"/>
                    <a:gd name="T101" fmla="*/ 26 h 264"/>
                    <a:gd name="T102" fmla="*/ 91 w 151"/>
                    <a:gd name="T103" fmla="*/ 17 h 264"/>
                    <a:gd name="T104" fmla="*/ 105 w 151"/>
                    <a:gd name="T105" fmla="*/ 11 h 264"/>
                    <a:gd name="T106" fmla="*/ 118 w 151"/>
                    <a:gd name="T107" fmla="*/ 6 h 264"/>
                    <a:gd name="T108" fmla="*/ 129 w 151"/>
                    <a:gd name="T109" fmla="*/ 4 h 264"/>
                    <a:gd name="T110" fmla="*/ 145 w 151"/>
                    <a:gd name="T111" fmla="*/ 1 h 264"/>
                    <a:gd name="T112" fmla="*/ 151 w 151"/>
                    <a:gd name="T11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64">
                      <a:moveTo>
                        <a:pt x="151" y="0"/>
                      </a:moveTo>
                      <a:cubicBezTo>
                        <a:pt x="151" y="0"/>
                        <a:pt x="151" y="0"/>
                        <a:pt x="151" y="0"/>
                      </a:cubicBezTo>
                      <a:cubicBezTo>
                        <a:pt x="151" y="0"/>
                        <a:pt x="149" y="0"/>
                        <a:pt x="145" y="1"/>
                      </a:cubicBezTo>
                      <a:cubicBezTo>
                        <a:pt x="144" y="1"/>
                        <a:pt x="142" y="1"/>
                        <a:pt x="139" y="1"/>
                      </a:cubicBezTo>
                      <a:cubicBezTo>
                        <a:pt x="65" y="12"/>
                        <a:pt x="8" y="73"/>
                        <a:pt x="1" y="147"/>
                      </a:cubicBezTo>
                      <a:cubicBezTo>
                        <a:pt x="0" y="152"/>
                        <a:pt x="0" y="158"/>
                        <a:pt x="0" y="163"/>
                      </a:cubicBezTo>
                      <a:cubicBezTo>
                        <a:pt x="0" y="167"/>
                        <a:pt x="0" y="171"/>
                        <a:pt x="0" y="176"/>
                      </a:cubicBezTo>
                      <a:cubicBezTo>
                        <a:pt x="0" y="176"/>
                        <a:pt x="0" y="176"/>
                        <a:pt x="0" y="176"/>
                      </a:cubicBezTo>
                      <a:cubicBezTo>
                        <a:pt x="0" y="176"/>
                        <a:pt x="0" y="176"/>
                        <a:pt x="0" y="176"/>
                      </a:cubicBezTo>
                      <a:cubicBezTo>
                        <a:pt x="0" y="176"/>
                        <a:pt x="0" y="176"/>
                        <a:pt x="0" y="176"/>
                      </a:cubicBezTo>
                      <a:cubicBezTo>
                        <a:pt x="0" y="176"/>
                        <a:pt x="0" y="176"/>
                        <a:pt x="0" y="176"/>
                      </a:cubicBezTo>
                      <a:cubicBezTo>
                        <a:pt x="0" y="176"/>
                        <a:pt x="0" y="176"/>
                        <a:pt x="0" y="176"/>
                      </a:cubicBezTo>
                      <a:cubicBezTo>
                        <a:pt x="0" y="176"/>
                        <a:pt x="0" y="176"/>
                        <a:pt x="0" y="176"/>
                      </a:cubicBezTo>
                      <a:cubicBezTo>
                        <a:pt x="0" y="176"/>
                        <a:pt x="0" y="176"/>
                        <a:pt x="0" y="176"/>
                      </a:cubicBezTo>
                      <a:cubicBezTo>
                        <a:pt x="0" y="176"/>
                        <a:pt x="0" y="176"/>
                        <a:pt x="0" y="177"/>
                      </a:cubicBezTo>
                      <a:cubicBezTo>
                        <a:pt x="0" y="177"/>
                        <a:pt x="0" y="177"/>
                        <a:pt x="0" y="177"/>
                      </a:cubicBezTo>
                      <a:cubicBezTo>
                        <a:pt x="0" y="177"/>
                        <a:pt x="0" y="177"/>
                        <a:pt x="0" y="177"/>
                      </a:cubicBezTo>
                      <a:cubicBezTo>
                        <a:pt x="0" y="177"/>
                        <a:pt x="0" y="177"/>
                        <a:pt x="0" y="177"/>
                      </a:cubicBezTo>
                      <a:cubicBezTo>
                        <a:pt x="0" y="177"/>
                        <a:pt x="0" y="177"/>
                        <a:pt x="0" y="177"/>
                      </a:cubicBezTo>
                      <a:cubicBezTo>
                        <a:pt x="0" y="177"/>
                        <a:pt x="0" y="177"/>
                        <a:pt x="0" y="177"/>
                      </a:cubicBezTo>
                      <a:cubicBezTo>
                        <a:pt x="0" y="177"/>
                        <a:pt x="0" y="177"/>
                        <a:pt x="0" y="178"/>
                      </a:cubicBezTo>
                      <a:cubicBezTo>
                        <a:pt x="0" y="178"/>
                        <a:pt x="0" y="178"/>
                        <a:pt x="0" y="178"/>
                      </a:cubicBezTo>
                      <a:cubicBezTo>
                        <a:pt x="0" y="178"/>
                        <a:pt x="0" y="178"/>
                        <a:pt x="0" y="178"/>
                      </a:cubicBezTo>
                      <a:cubicBezTo>
                        <a:pt x="0" y="178"/>
                        <a:pt x="0" y="178"/>
                        <a:pt x="0" y="178"/>
                      </a:cubicBezTo>
                      <a:cubicBezTo>
                        <a:pt x="0" y="178"/>
                        <a:pt x="0" y="178"/>
                        <a:pt x="0" y="178"/>
                      </a:cubicBezTo>
                      <a:cubicBezTo>
                        <a:pt x="0" y="178"/>
                        <a:pt x="0" y="178"/>
                        <a:pt x="0" y="178"/>
                      </a:cubicBezTo>
                      <a:cubicBezTo>
                        <a:pt x="0" y="178"/>
                        <a:pt x="0" y="178"/>
                        <a:pt x="1" y="178"/>
                      </a:cubicBezTo>
                      <a:cubicBezTo>
                        <a:pt x="1" y="178"/>
                        <a:pt x="1" y="178"/>
                        <a:pt x="1" y="178"/>
                      </a:cubicBezTo>
                      <a:cubicBezTo>
                        <a:pt x="1" y="178"/>
                        <a:pt x="1" y="178"/>
                        <a:pt x="1" y="178"/>
                      </a:cubicBezTo>
                      <a:cubicBezTo>
                        <a:pt x="1" y="179"/>
                        <a:pt x="1" y="179"/>
                        <a:pt x="1" y="179"/>
                      </a:cubicBezTo>
                      <a:cubicBezTo>
                        <a:pt x="1" y="179"/>
                        <a:pt x="1" y="179"/>
                        <a:pt x="1" y="179"/>
                      </a:cubicBezTo>
                      <a:cubicBezTo>
                        <a:pt x="1" y="179"/>
                        <a:pt x="1" y="179"/>
                        <a:pt x="1" y="179"/>
                      </a:cubicBezTo>
                      <a:cubicBezTo>
                        <a:pt x="1" y="179"/>
                        <a:pt x="1" y="179"/>
                        <a:pt x="1" y="179"/>
                      </a:cubicBezTo>
                      <a:cubicBezTo>
                        <a:pt x="1" y="179"/>
                        <a:pt x="1" y="179"/>
                        <a:pt x="1" y="179"/>
                      </a:cubicBezTo>
                      <a:cubicBezTo>
                        <a:pt x="1" y="179"/>
                        <a:pt x="1" y="179"/>
                        <a:pt x="1" y="179"/>
                      </a:cubicBezTo>
                      <a:cubicBezTo>
                        <a:pt x="1" y="179"/>
                        <a:pt x="1" y="179"/>
                        <a:pt x="1" y="179"/>
                      </a:cubicBezTo>
                      <a:cubicBezTo>
                        <a:pt x="1" y="179"/>
                        <a:pt x="1" y="179"/>
                        <a:pt x="1" y="179"/>
                      </a:cubicBezTo>
                      <a:cubicBezTo>
                        <a:pt x="1" y="180"/>
                        <a:pt x="1" y="180"/>
                        <a:pt x="1" y="180"/>
                      </a:cubicBezTo>
                      <a:cubicBezTo>
                        <a:pt x="1" y="180"/>
                        <a:pt x="1" y="180"/>
                        <a:pt x="1" y="180"/>
                      </a:cubicBezTo>
                      <a:cubicBezTo>
                        <a:pt x="1" y="180"/>
                        <a:pt x="1" y="180"/>
                        <a:pt x="1" y="180"/>
                      </a:cubicBezTo>
                      <a:cubicBezTo>
                        <a:pt x="1" y="180"/>
                        <a:pt x="1" y="180"/>
                        <a:pt x="1" y="180"/>
                      </a:cubicBezTo>
                      <a:cubicBezTo>
                        <a:pt x="4" y="212"/>
                        <a:pt x="16" y="240"/>
                        <a:pt x="35" y="264"/>
                      </a:cubicBezTo>
                      <a:cubicBezTo>
                        <a:pt x="35" y="264"/>
                        <a:pt x="35" y="264"/>
                        <a:pt x="34" y="264"/>
                      </a:cubicBezTo>
                      <a:cubicBezTo>
                        <a:pt x="31" y="258"/>
                        <a:pt x="28" y="252"/>
                        <a:pt x="25" y="246"/>
                      </a:cubicBezTo>
                      <a:cubicBezTo>
                        <a:pt x="20" y="239"/>
                        <a:pt x="16" y="230"/>
                        <a:pt x="12" y="221"/>
                      </a:cubicBezTo>
                      <a:cubicBezTo>
                        <a:pt x="7" y="207"/>
                        <a:pt x="4" y="191"/>
                        <a:pt x="2" y="175"/>
                      </a:cubicBezTo>
                      <a:cubicBezTo>
                        <a:pt x="1" y="160"/>
                        <a:pt x="2" y="144"/>
                        <a:pt x="5" y="128"/>
                      </a:cubicBezTo>
                      <a:cubicBezTo>
                        <a:pt x="9" y="113"/>
                        <a:pt x="14" y="98"/>
                        <a:pt x="21" y="85"/>
                      </a:cubicBezTo>
                      <a:cubicBezTo>
                        <a:pt x="29" y="72"/>
                        <a:pt x="37" y="60"/>
                        <a:pt x="47" y="51"/>
                      </a:cubicBezTo>
                      <a:cubicBezTo>
                        <a:pt x="51" y="46"/>
                        <a:pt x="56" y="41"/>
                        <a:pt x="61" y="37"/>
                      </a:cubicBezTo>
                      <a:cubicBezTo>
                        <a:pt x="66" y="33"/>
                        <a:pt x="71" y="29"/>
                        <a:pt x="76" y="26"/>
                      </a:cubicBezTo>
                      <a:cubicBezTo>
                        <a:pt x="81" y="23"/>
                        <a:pt x="86" y="20"/>
                        <a:pt x="91" y="17"/>
                      </a:cubicBezTo>
                      <a:cubicBezTo>
                        <a:pt x="96" y="15"/>
                        <a:pt x="101" y="13"/>
                        <a:pt x="105" y="11"/>
                      </a:cubicBezTo>
                      <a:cubicBezTo>
                        <a:pt x="110" y="9"/>
                        <a:pt x="114" y="8"/>
                        <a:pt x="118" y="6"/>
                      </a:cubicBezTo>
                      <a:cubicBezTo>
                        <a:pt x="122" y="5"/>
                        <a:pt x="126" y="4"/>
                        <a:pt x="129" y="4"/>
                      </a:cubicBezTo>
                      <a:cubicBezTo>
                        <a:pt x="136" y="2"/>
                        <a:pt x="142" y="1"/>
                        <a:pt x="145" y="1"/>
                      </a:cubicBezTo>
                      <a:cubicBezTo>
                        <a:pt x="149" y="0"/>
                        <a:pt x="151" y="0"/>
                        <a:pt x="151"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 name="Freeform 148">
                  <a:extLst>
                    <a:ext uri="{FF2B5EF4-FFF2-40B4-BE49-F238E27FC236}">
                      <a16:creationId xmlns:a16="http://schemas.microsoft.com/office/drawing/2014/main" id="{9A6BBDC2-2358-49E2-88A4-F04143F6C550}"/>
                    </a:ext>
                  </a:extLst>
                </p:cNvPr>
                <p:cNvSpPr>
                  <a:spLocks/>
                </p:cNvSpPr>
                <p:nvPr/>
              </p:nvSpPr>
              <p:spPr bwMode="auto">
                <a:xfrm>
                  <a:off x="5099051" y="1106488"/>
                  <a:ext cx="538163" cy="835025"/>
                </a:xfrm>
                <a:custGeom>
                  <a:avLst/>
                  <a:gdLst>
                    <a:gd name="T0" fmla="*/ 151 w 159"/>
                    <a:gd name="T1" fmla="*/ 134 h 247"/>
                    <a:gd name="T2" fmla="*/ 130 w 159"/>
                    <a:gd name="T3" fmla="*/ 114 h 247"/>
                    <a:gd name="T4" fmla="*/ 87 w 159"/>
                    <a:gd name="T5" fmla="*/ 100 h 247"/>
                    <a:gd name="T6" fmla="*/ 51 w 159"/>
                    <a:gd name="T7" fmla="*/ 87 h 247"/>
                    <a:gd name="T8" fmla="*/ 45 w 159"/>
                    <a:gd name="T9" fmla="*/ 75 h 247"/>
                    <a:gd name="T10" fmla="*/ 51 w 159"/>
                    <a:gd name="T11" fmla="*/ 63 h 247"/>
                    <a:gd name="T12" fmla="*/ 78 w 159"/>
                    <a:gd name="T13" fmla="*/ 56 h 247"/>
                    <a:gd name="T14" fmla="*/ 103 w 159"/>
                    <a:gd name="T15" fmla="*/ 62 h 247"/>
                    <a:gd name="T16" fmla="*/ 114 w 159"/>
                    <a:gd name="T17" fmla="*/ 84 h 247"/>
                    <a:gd name="T18" fmla="*/ 153 w 159"/>
                    <a:gd name="T19" fmla="*/ 82 h 247"/>
                    <a:gd name="T20" fmla="*/ 134 w 159"/>
                    <a:gd name="T21" fmla="*/ 39 h 247"/>
                    <a:gd name="T22" fmla="*/ 96 w 159"/>
                    <a:gd name="T23" fmla="*/ 24 h 247"/>
                    <a:gd name="T24" fmla="*/ 96 w 159"/>
                    <a:gd name="T25" fmla="*/ 0 h 247"/>
                    <a:gd name="T26" fmla="*/ 56 w 159"/>
                    <a:gd name="T27" fmla="*/ 0 h 247"/>
                    <a:gd name="T28" fmla="*/ 56 w 159"/>
                    <a:gd name="T29" fmla="*/ 25 h 247"/>
                    <a:gd name="T30" fmla="*/ 40 w 159"/>
                    <a:gd name="T31" fmla="*/ 30 h 247"/>
                    <a:gd name="T32" fmla="*/ 15 w 159"/>
                    <a:gd name="T33" fmla="*/ 49 h 247"/>
                    <a:gd name="T34" fmla="*/ 7 w 159"/>
                    <a:gd name="T35" fmla="*/ 77 h 247"/>
                    <a:gd name="T36" fmla="*/ 25 w 159"/>
                    <a:gd name="T37" fmla="*/ 117 h 247"/>
                    <a:gd name="T38" fmla="*/ 69 w 159"/>
                    <a:gd name="T39" fmla="*/ 136 h 247"/>
                    <a:gd name="T40" fmla="*/ 101 w 159"/>
                    <a:gd name="T41" fmla="*/ 145 h 247"/>
                    <a:gd name="T42" fmla="*/ 115 w 159"/>
                    <a:gd name="T43" fmla="*/ 153 h 247"/>
                    <a:gd name="T44" fmla="*/ 119 w 159"/>
                    <a:gd name="T45" fmla="*/ 165 h 247"/>
                    <a:gd name="T46" fmla="*/ 110 w 159"/>
                    <a:gd name="T47" fmla="*/ 184 h 247"/>
                    <a:gd name="T48" fmla="*/ 81 w 159"/>
                    <a:gd name="T49" fmla="*/ 192 h 247"/>
                    <a:gd name="T50" fmla="*/ 52 w 159"/>
                    <a:gd name="T51" fmla="*/ 183 h 247"/>
                    <a:gd name="T52" fmla="*/ 38 w 159"/>
                    <a:gd name="T53" fmla="*/ 155 h 247"/>
                    <a:gd name="T54" fmla="*/ 0 w 159"/>
                    <a:gd name="T55" fmla="*/ 158 h 247"/>
                    <a:gd name="T56" fmla="*/ 23 w 159"/>
                    <a:gd name="T57" fmla="*/ 208 h 247"/>
                    <a:gd name="T58" fmla="*/ 56 w 159"/>
                    <a:gd name="T59" fmla="*/ 223 h 247"/>
                    <a:gd name="T60" fmla="*/ 56 w 159"/>
                    <a:gd name="T61" fmla="*/ 247 h 247"/>
                    <a:gd name="T62" fmla="*/ 96 w 159"/>
                    <a:gd name="T63" fmla="*/ 247 h 247"/>
                    <a:gd name="T64" fmla="*/ 96 w 159"/>
                    <a:gd name="T65" fmla="*/ 225 h 247"/>
                    <a:gd name="T66" fmla="*/ 123 w 159"/>
                    <a:gd name="T67" fmla="*/ 218 h 247"/>
                    <a:gd name="T68" fmla="*/ 150 w 159"/>
                    <a:gd name="T69" fmla="*/ 197 h 247"/>
                    <a:gd name="T70" fmla="*/ 159 w 159"/>
                    <a:gd name="T71" fmla="*/ 165 h 247"/>
                    <a:gd name="T72" fmla="*/ 151 w 159"/>
                    <a:gd name="T73" fmla="*/ 13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47">
                      <a:moveTo>
                        <a:pt x="151" y="134"/>
                      </a:moveTo>
                      <a:cubicBezTo>
                        <a:pt x="146" y="125"/>
                        <a:pt x="139" y="119"/>
                        <a:pt x="130" y="114"/>
                      </a:cubicBezTo>
                      <a:cubicBezTo>
                        <a:pt x="120" y="109"/>
                        <a:pt x="106" y="104"/>
                        <a:pt x="87" y="100"/>
                      </a:cubicBezTo>
                      <a:cubicBezTo>
                        <a:pt x="68" y="95"/>
                        <a:pt x="55" y="91"/>
                        <a:pt x="51" y="87"/>
                      </a:cubicBezTo>
                      <a:cubicBezTo>
                        <a:pt x="47" y="83"/>
                        <a:pt x="45" y="79"/>
                        <a:pt x="45" y="75"/>
                      </a:cubicBezTo>
                      <a:cubicBezTo>
                        <a:pt x="45" y="70"/>
                        <a:pt x="47" y="66"/>
                        <a:pt x="51" y="63"/>
                      </a:cubicBezTo>
                      <a:cubicBezTo>
                        <a:pt x="57" y="58"/>
                        <a:pt x="66" y="56"/>
                        <a:pt x="78" y="56"/>
                      </a:cubicBezTo>
                      <a:cubicBezTo>
                        <a:pt x="89" y="56"/>
                        <a:pt x="97" y="58"/>
                        <a:pt x="103" y="62"/>
                      </a:cubicBezTo>
                      <a:cubicBezTo>
                        <a:pt x="109" y="67"/>
                        <a:pt x="112" y="74"/>
                        <a:pt x="114" y="84"/>
                      </a:cubicBezTo>
                      <a:cubicBezTo>
                        <a:pt x="153" y="82"/>
                        <a:pt x="153" y="82"/>
                        <a:pt x="153" y="82"/>
                      </a:cubicBezTo>
                      <a:cubicBezTo>
                        <a:pt x="153" y="64"/>
                        <a:pt x="146" y="50"/>
                        <a:pt x="134" y="39"/>
                      </a:cubicBezTo>
                      <a:cubicBezTo>
                        <a:pt x="125" y="31"/>
                        <a:pt x="112" y="26"/>
                        <a:pt x="96" y="24"/>
                      </a:cubicBezTo>
                      <a:cubicBezTo>
                        <a:pt x="96" y="0"/>
                        <a:pt x="96" y="0"/>
                        <a:pt x="96" y="0"/>
                      </a:cubicBezTo>
                      <a:cubicBezTo>
                        <a:pt x="56" y="0"/>
                        <a:pt x="56" y="0"/>
                        <a:pt x="56" y="0"/>
                      </a:cubicBezTo>
                      <a:cubicBezTo>
                        <a:pt x="56" y="25"/>
                        <a:pt x="56" y="25"/>
                        <a:pt x="56" y="25"/>
                      </a:cubicBezTo>
                      <a:cubicBezTo>
                        <a:pt x="50" y="26"/>
                        <a:pt x="45" y="27"/>
                        <a:pt x="40" y="30"/>
                      </a:cubicBezTo>
                      <a:cubicBezTo>
                        <a:pt x="29" y="34"/>
                        <a:pt x="21" y="41"/>
                        <a:pt x="15" y="49"/>
                      </a:cubicBezTo>
                      <a:cubicBezTo>
                        <a:pt x="10" y="58"/>
                        <a:pt x="7" y="67"/>
                        <a:pt x="7" y="77"/>
                      </a:cubicBezTo>
                      <a:cubicBezTo>
                        <a:pt x="7" y="93"/>
                        <a:pt x="13" y="106"/>
                        <a:pt x="25" y="117"/>
                      </a:cubicBezTo>
                      <a:cubicBezTo>
                        <a:pt x="33" y="125"/>
                        <a:pt x="48" y="131"/>
                        <a:pt x="69" y="136"/>
                      </a:cubicBezTo>
                      <a:cubicBezTo>
                        <a:pt x="86" y="140"/>
                        <a:pt x="97" y="143"/>
                        <a:pt x="101" y="145"/>
                      </a:cubicBezTo>
                      <a:cubicBezTo>
                        <a:pt x="108" y="147"/>
                        <a:pt x="113" y="150"/>
                        <a:pt x="115" y="153"/>
                      </a:cubicBezTo>
                      <a:cubicBezTo>
                        <a:pt x="118" y="157"/>
                        <a:pt x="119" y="161"/>
                        <a:pt x="119" y="165"/>
                      </a:cubicBezTo>
                      <a:cubicBezTo>
                        <a:pt x="119" y="172"/>
                        <a:pt x="116" y="179"/>
                        <a:pt x="110" y="184"/>
                      </a:cubicBezTo>
                      <a:cubicBezTo>
                        <a:pt x="103" y="189"/>
                        <a:pt x="94" y="192"/>
                        <a:pt x="81" y="192"/>
                      </a:cubicBezTo>
                      <a:cubicBezTo>
                        <a:pt x="69" y="192"/>
                        <a:pt x="59" y="189"/>
                        <a:pt x="52" y="183"/>
                      </a:cubicBezTo>
                      <a:cubicBezTo>
                        <a:pt x="45" y="177"/>
                        <a:pt x="41" y="168"/>
                        <a:pt x="38" y="155"/>
                      </a:cubicBezTo>
                      <a:cubicBezTo>
                        <a:pt x="0" y="158"/>
                        <a:pt x="0" y="158"/>
                        <a:pt x="0" y="158"/>
                      </a:cubicBezTo>
                      <a:cubicBezTo>
                        <a:pt x="2" y="180"/>
                        <a:pt x="10" y="197"/>
                        <a:pt x="23" y="208"/>
                      </a:cubicBezTo>
                      <a:cubicBezTo>
                        <a:pt x="32" y="216"/>
                        <a:pt x="43" y="221"/>
                        <a:pt x="56" y="223"/>
                      </a:cubicBezTo>
                      <a:cubicBezTo>
                        <a:pt x="56" y="247"/>
                        <a:pt x="56" y="247"/>
                        <a:pt x="56" y="247"/>
                      </a:cubicBezTo>
                      <a:cubicBezTo>
                        <a:pt x="96" y="247"/>
                        <a:pt x="96" y="247"/>
                        <a:pt x="96" y="247"/>
                      </a:cubicBezTo>
                      <a:cubicBezTo>
                        <a:pt x="96" y="225"/>
                        <a:pt x="96" y="225"/>
                        <a:pt x="96" y="225"/>
                      </a:cubicBezTo>
                      <a:cubicBezTo>
                        <a:pt x="106" y="224"/>
                        <a:pt x="115" y="222"/>
                        <a:pt x="123" y="218"/>
                      </a:cubicBezTo>
                      <a:cubicBezTo>
                        <a:pt x="135" y="214"/>
                        <a:pt x="143" y="206"/>
                        <a:pt x="150" y="197"/>
                      </a:cubicBezTo>
                      <a:cubicBezTo>
                        <a:pt x="156" y="187"/>
                        <a:pt x="159" y="176"/>
                        <a:pt x="159" y="165"/>
                      </a:cubicBezTo>
                      <a:cubicBezTo>
                        <a:pt x="159" y="153"/>
                        <a:pt x="156" y="142"/>
                        <a:pt x="151" y="134"/>
                      </a:cubicBezTo>
                      <a:close/>
                    </a:path>
                  </a:pathLst>
                </a:custGeom>
                <a:solidFill>
                  <a:srgbClr val="FF78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149">
                  <a:extLst>
                    <a:ext uri="{FF2B5EF4-FFF2-40B4-BE49-F238E27FC236}">
                      <a16:creationId xmlns:a16="http://schemas.microsoft.com/office/drawing/2014/main" id="{05634C1D-5E39-4F84-9DFB-9DB74EE74030}"/>
                    </a:ext>
                  </a:extLst>
                </p:cNvPr>
                <p:cNvSpPr>
                  <a:spLocks/>
                </p:cNvSpPr>
                <p:nvPr/>
              </p:nvSpPr>
              <p:spPr bwMode="auto">
                <a:xfrm>
                  <a:off x="5078413" y="1092200"/>
                  <a:ext cx="538163" cy="836613"/>
                </a:xfrm>
                <a:custGeom>
                  <a:avLst/>
                  <a:gdLst>
                    <a:gd name="T0" fmla="*/ 151 w 159"/>
                    <a:gd name="T1" fmla="*/ 134 h 247"/>
                    <a:gd name="T2" fmla="*/ 130 w 159"/>
                    <a:gd name="T3" fmla="*/ 114 h 247"/>
                    <a:gd name="T4" fmla="*/ 87 w 159"/>
                    <a:gd name="T5" fmla="*/ 100 h 247"/>
                    <a:gd name="T6" fmla="*/ 51 w 159"/>
                    <a:gd name="T7" fmla="*/ 87 h 247"/>
                    <a:gd name="T8" fmla="*/ 45 w 159"/>
                    <a:gd name="T9" fmla="*/ 75 h 247"/>
                    <a:gd name="T10" fmla="*/ 51 w 159"/>
                    <a:gd name="T11" fmla="*/ 63 h 247"/>
                    <a:gd name="T12" fmla="*/ 78 w 159"/>
                    <a:gd name="T13" fmla="*/ 56 h 247"/>
                    <a:gd name="T14" fmla="*/ 103 w 159"/>
                    <a:gd name="T15" fmla="*/ 62 h 247"/>
                    <a:gd name="T16" fmla="*/ 114 w 159"/>
                    <a:gd name="T17" fmla="*/ 84 h 247"/>
                    <a:gd name="T18" fmla="*/ 153 w 159"/>
                    <a:gd name="T19" fmla="*/ 82 h 247"/>
                    <a:gd name="T20" fmla="*/ 134 w 159"/>
                    <a:gd name="T21" fmla="*/ 39 h 247"/>
                    <a:gd name="T22" fmla="*/ 96 w 159"/>
                    <a:gd name="T23" fmla="*/ 24 h 247"/>
                    <a:gd name="T24" fmla="*/ 96 w 159"/>
                    <a:gd name="T25" fmla="*/ 0 h 247"/>
                    <a:gd name="T26" fmla="*/ 57 w 159"/>
                    <a:gd name="T27" fmla="*/ 0 h 247"/>
                    <a:gd name="T28" fmla="*/ 57 w 159"/>
                    <a:gd name="T29" fmla="*/ 25 h 247"/>
                    <a:gd name="T30" fmla="*/ 40 w 159"/>
                    <a:gd name="T31" fmla="*/ 30 h 247"/>
                    <a:gd name="T32" fmla="*/ 15 w 159"/>
                    <a:gd name="T33" fmla="*/ 50 h 247"/>
                    <a:gd name="T34" fmla="*/ 7 w 159"/>
                    <a:gd name="T35" fmla="*/ 78 h 247"/>
                    <a:gd name="T36" fmla="*/ 25 w 159"/>
                    <a:gd name="T37" fmla="*/ 117 h 247"/>
                    <a:gd name="T38" fmla="*/ 70 w 159"/>
                    <a:gd name="T39" fmla="*/ 136 h 247"/>
                    <a:gd name="T40" fmla="*/ 101 w 159"/>
                    <a:gd name="T41" fmla="*/ 145 h 247"/>
                    <a:gd name="T42" fmla="*/ 115 w 159"/>
                    <a:gd name="T43" fmla="*/ 153 h 247"/>
                    <a:gd name="T44" fmla="*/ 120 w 159"/>
                    <a:gd name="T45" fmla="*/ 165 h 247"/>
                    <a:gd name="T46" fmla="*/ 110 w 159"/>
                    <a:gd name="T47" fmla="*/ 184 h 247"/>
                    <a:gd name="T48" fmla="*/ 81 w 159"/>
                    <a:gd name="T49" fmla="*/ 192 h 247"/>
                    <a:gd name="T50" fmla="*/ 52 w 159"/>
                    <a:gd name="T51" fmla="*/ 183 h 247"/>
                    <a:gd name="T52" fmla="*/ 38 w 159"/>
                    <a:gd name="T53" fmla="*/ 155 h 247"/>
                    <a:gd name="T54" fmla="*/ 0 w 159"/>
                    <a:gd name="T55" fmla="*/ 158 h 247"/>
                    <a:gd name="T56" fmla="*/ 24 w 159"/>
                    <a:gd name="T57" fmla="*/ 209 h 247"/>
                    <a:gd name="T58" fmla="*/ 57 w 159"/>
                    <a:gd name="T59" fmla="*/ 224 h 247"/>
                    <a:gd name="T60" fmla="*/ 57 w 159"/>
                    <a:gd name="T61" fmla="*/ 247 h 247"/>
                    <a:gd name="T62" fmla="*/ 96 w 159"/>
                    <a:gd name="T63" fmla="*/ 247 h 247"/>
                    <a:gd name="T64" fmla="*/ 96 w 159"/>
                    <a:gd name="T65" fmla="*/ 225 h 247"/>
                    <a:gd name="T66" fmla="*/ 123 w 159"/>
                    <a:gd name="T67" fmla="*/ 219 h 247"/>
                    <a:gd name="T68" fmla="*/ 150 w 159"/>
                    <a:gd name="T69" fmla="*/ 197 h 247"/>
                    <a:gd name="T70" fmla="*/ 159 w 159"/>
                    <a:gd name="T71" fmla="*/ 165 h 247"/>
                    <a:gd name="T72" fmla="*/ 151 w 159"/>
                    <a:gd name="T73" fmla="*/ 13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47">
                      <a:moveTo>
                        <a:pt x="151" y="134"/>
                      </a:moveTo>
                      <a:cubicBezTo>
                        <a:pt x="146" y="126"/>
                        <a:pt x="139" y="119"/>
                        <a:pt x="130" y="114"/>
                      </a:cubicBezTo>
                      <a:cubicBezTo>
                        <a:pt x="120" y="109"/>
                        <a:pt x="106" y="104"/>
                        <a:pt x="87" y="100"/>
                      </a:cubicBezTo>
                      <a:cubicBezTo>
                        <a:pt x="68" y="95"/>
                        <a:pt x="56" y="91"/>
                        <a:pt x="51" y="87"/>
                      </a:cubicBezTo>
                      <a:cubicBezTo>
                        <a:pt x="47" y="84"/>
                        <a:pt x="45" y="80"/>
                        <a:pt x="45" y="75"/>
                      </a:cubicBezTo>
                      <a:cubicBezTo>
                        <a:pt x="45" y="70"/>
                        <a:pt x="47" y="66"/>
                        <a:pt x="51" y="63"/>
                      </a:cubicBezTo>
                      <a:cubicBezTo>
                        <a:pt x="57" y="58"/>
                        <a:pt x="66" y="56"/>
                        <a:pt x="78" y="56"/>
                      </a:cubicBezTo>
                      <a:cubicBezTo>
                        <a:pt x="89" y="56"/>
                        <a:pt x="97" y="58"/>
                        <a:pt x="103" y="62"/>
                      </a:cubicBezTo>
                      <a:cubicBezTo>
                        <a:pt x="109" y="67"/>
                        <a:pt x="112" y="74"/>
                        <a:pt x="114" y="84"/>
                      </a:cubicBezTo>
                      <a:cubicBezTo>
                        <a:pt x="153" y="82"/>
                        <a:pt x="153" y="82"/>
                        <a:pt x="153" y="82"/>
                      </a:cubicBezTo>
                      <a:cubicBezTo>
                        <a:pt x="153" y="64"/>
                        <a:pt x="146" y="50"/>
                        <a:pt x="134" y="39"/>
                      </a:cubicBezTo>
                      <a:cubicBezTo>
                        <a:pt x="125" y="31"/>
                        <a:pt x="112" y="26"/>
                        <a:pt x="96" y="24"/>
                      </a:cubicBezTo>
                      <a:cubicBezTo>
                        <a:pt x="96" y="0"/>
                        <a:pt x="96" y="0"/>
                        <a:pt x="96" y="0"/>
                      </a:cubicBezTo>
                      <a:cubicBezTo>
                        <a:pt x="57" y="0"/>
                        <a:pt x="57" y="0"/>
                        <a:pt x="57" y="0"/>
                      </a:cubicBezTo>
                      <a:cubicBezTo>
                        <a:pt x="57" y="25"/>
                        <a:pt x="57" y="25"/>
                        <a:pt x="57" y="25"/>
                      </a:cubicBezTo>
                      <a:cubicBezTo>
                        <a:pt x="50" y="26"/>
                        <a:pt x="45" y="28"/>
                        <a:pt x="40" y="30"/>
                      </a:cubicBezTo>
                      <a:cubicBezTo>
                        <a:pt x="29" y="34"/>
                        <a:pt x="21" y="41"/>
                        <a:pt x="15" y="50"/>
                      </a:cubicBezTo>
                      <a:cubicBezTo>
                        <a:pt x="10" y="58"/>
                        <a:pt x="7" y="68"/>
                        <a:pt x="7" y="78"/>
                      </a:cubicBezTo>
                      <a:cubicBezTo>
                        <a:pt x="7" y="93"/>
                        <a:pt x="13" y="106"/>
                        <a:pt x="25" y="117"/>
                      </a:cubicBezTo>
                      <a:cubicBezTo>
                        <a:pt x="33" y="125"/>
                        <a:pt x="48" y="131"/>
                        <a:pt x="70" y="136"/>
                      </a:cubicBezTo>
                      <a:cubicBezTo>
                        <a:pt x="86" y="140"/>
                        <a:pt x="97" y="143"/>
                        <a:pt x="101" y="145"/>
                      </a:cubicBezTo>
                      <a:cubicBezTo>
                        <a:pt x="108" y="147"/>
                        <a:pt x="113" y="150"/>
                        <a:pt x="115" y="153"/>
                      </a:cubicBezTo>
                      <a:cubicBezTo>
                        <a:pt x="118" y="157"/>
                        <a:pt x="120" y="161"/>
                        <a:pt x="120" y="165"/>
                      </a:cubicBezTo>
                      <a:cubicBezTo>
                        <a:pt x="120" y="172"/>
                        <a:pt x="116" y="179"/>
                        <a:pt x="110" y="184"/>
                      </a:cubicBezTo>
                      <a:cubicBezTo>
                        <a:pt x="103" y="190"/>
                        <a:pt x="94" y="192"/>
                        <a:pt x="81" y="192"/>
                      </a:cubicBezTo>
                      <a:cubicBezTo>
                        <a:pt x="69" y="192"/>
                        <a:pt x="59" y="189"/>
                        <a:pt x="52" y="183"/>
                      </a:cubicBezTo>
                      <a:cubicBezTo>
                        <a:pt x="45" y="177"/>
                        <a:pt x="41" y="168"/>
                        <a:pt x="38" y="155"/>
                      </a:cubicBezTo>
                      <a:cubicBezTo>
                        <a:pt x="0" y="158"/>
                        <a:pt x="0" y="158"/>
                        <a:pt x="0" y="158"/>
                      </a:cubicBezTo>
                      <a:cubicBezTo>
                        <a:pt x="2" y="180"/>
                        <a:pt x="10" y="197"/>
                        <a:pt x="24" y="209"/>
                      </a:cubicBezTo>
                      <a:cubicBezTo>
                        <a:pt x="32" y="216"/>
                        <a:pt x="43" y="221"/>
                        <a:pt x="57" y="224"/>
                      </a:cubicBezTo>
                      <a:cubicBezTo>
                        <a:pt x="57" y="247"/>
                        <a:pt x="57" y="247"/>
                        <a:pt x="57" y="247"/>
                      </a:cubicBezTo>
                      <a:cubicBezTo>
                        <a:pt x="96" y="247"/>
                        <a:pt x="96" y="247"/>
                        <a:pt x="96" y="247"/>
                      </a:cubicBezTo>
                      <a:cubicBezTo>
                        <a:pt x="96" y="225"/>
                        <a:pt x="96" y="225"/>
                        <a:pt x="96" y="225"/>
                      </a:cubicBezTo>
                      <a:cubicBezTo>
                        <a:pt x="106" y="224"/>
                        <a:pt x="115" y="222"/>
                        <a:pt x="123" y="219"/>
                      </a:cubicBezTo>
                      <a:cubicBezTo>
                        <a:pt x="135" y="214"/>
                        <a:pt x="144" y="206"/>
                        <a:pt x="150" y="197"/>
                      </a:cubicBezTo>
                      <a:cubicBezTo>
                        <a:pt x="156" y="187"/>
                        <a:pt x="159" y="176"/>
                        <a:pt x="159" y="165"/>
                      </a:cubicBezTo>
                      <a:cubicBezTo>
                        <a:pt x="159" y="153"/>
                        <a:pt x="157" y="142"/>
                        <a:pt x="151" y="134"/>
                      </a:cubicBezTo>
                      <a:close/>
                    </a:path>
                  </a:pathLst>
                </a:custGeom>
                <a:solidFill>
                  <a:srgbClr val="FFFB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nvGrpSpPr>
            <p:cNvPr id="53" name="Group 2">
              <a:extLst>
                <a:ext uri="{FF2B5EF4-FFF2-40B4-BE49-F238E27FC236}">
                  <a16:creationId xmlns:a16="http://schemas.microsoft.com/office/drawing/2014/main" id="{692512B8-BCEE-4450-845A-18D01F454F1C}"/>
                </a:ext>
              </a:extLst>
            </p:cNvPr>
            <p:cNvGrpSpPr/>
            <p:nvPr/>
          </p:nvGrpSpPr>
          <p:grpSpPr>
            <a:xfrm>
              <a:off x="8310122" y="4633087"/>
              <a:ext cx="3876675" cy="2206062"/>
              <a:chOff x="403226" y="3466427"/>
              <a:chExt cx="6672262" cy="3391573"/>
            </a:xfrm>
          </p:grpSpPr>
          <p:sp>
            <p:nvSpPr>
              <p:cNvPr id="54" name="Freeform 5">
                <a:extLst>
                  <a:ext uri="{FF2B5EF4-FFF2-40B4-BE49-F238E27FC236}">
                    <a16:creationId xmlns:a16="http://schemas.microsoft.com/office/drawing/2014/main" id="{B23C2158-5F03-483B-91EA-D8EB8FCED9BC}"/>
                  </a:ext>
                </a:extLst>
              </p:cNvPr>
              <p:cNvSpPr>
                <a:spLocks/>
              </p:cNvSpPr>
              <p:nvPr/>
            </p:nvSpPr>
            <p:spPr bwMode="auto">
              <a:xfrm>
                <a:off x="3967143" y="3999100"/>
                <a:ext cx="2760318" cy="1623629"/>
              </a:xfrm>
              <a:custGeom>
                <a:avLst/>
                <a:gdLst>
                  <a:gd name="T0" fmla="*/ 676 w 692"/>
                  <a:gd name="T1" fmla="*/ 50 h 406"/>
                  <a:gd name="T2" fmla="*/ 676 w 692"/>
                  <a:gd name="T3" fmla="*/ 50 h 406"/>
                  <a:gd name="T4" fmla="*/ 571 w 692"/>
                  <a:gd name="T5" fmla="*/ 24 h 406"/>
                  <a:gd name="T6" fmla="*/ 319 w 692"/>
                  <a:gd name="T7" fmla="*/ 190 h 406"/>
                  <a:gd name="T8" fmla="*/ 171 w 692"/>
                  <a:gd name="T9" fmla="*/ 200 h 406"/>
                  <a:gd name="T10" fmla="*/ 0 w 692"/>
                  <a:gd name="T11" fmla="*/ 406 h 406"/>
                  <a:gd name="T12" fmla="*/ 252 w 692"/>
                  <a:gd name="T13" fmla="*/ 389 h 406"/>
                  <a:gd name="T14" fmla="*/ 371 w 692"/>
                  <a:gd name="T15" fmla="*/ 345 h 406"/>
                  <a:gd name="T16" fmla="*/ 654 w 692"/>
                  <a:gd name="T17" fmla="*/ 142 h 406"/>
                  <a:gd name="T18" fmla="*/ 676 w 692"/>
                  <a:gd name="T19" fmla="*/ 5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406">
                    <a:moveTo>
                      <a:pt x="676" y="50"/>
                    </a:moveTo>
                    <a:cubicBezTo>
                      <a:pt x="676" y="50"/>
                      <a:pt x="676" y="50"/>
                      <a:pt x="676" y="50"/>
                    </a:cubicBezTo>
                    <a:cubicBezTo>
                      <a:pt x="656" y="12"/>
                      <a:pt x="607" y="0"/>
                      <a:pt x="571" y="24"/>
                    </a:cubicBezTo>
                    <a:cubicBezTo>
                      <a:pt x="319" y="190"/>
                      <a:pt x="319" y="190"/>
                      <a:pt x="319" y="190"/>
                    </a:cubicBezTo>
                    <a:cubicBezTo>
                      <a:pt x="171" y="200"/>
                      <a:pt x="171" y="200"/>
                      <a:pt x="171" y="200"/>
                    </a:cubicBezTo>
                    <a:cubicBezTo>
                      <a:pt x="0" y="406"/>
                      <a:pt x="0" y="406"/>
                      <a:pt x="0" y="406"/>
                    </a:cubicBezTo>
                    <a:cubicBezTo>
                      <a:pt x="252" y="389"/>
                      <a:pt x="252" y="389"/>
                      <a:pt x="252" y="389"/>
                    </a:cubicBezTo>
                    <a:cubicBezTo>
                      <a:pt x="295" y="386"/>
                      <a:pt x="336" y="370"/>
                      <a:pt x="371" y="345"/>
                    </a:cubicBezTo>
                    <a:cubicBezTo>
                      <a:pt x="654" y="142"/>
                      <a:pt x="654" y="142"/>
                      <a:pt x="654" y="142"/>
                    </a:cubicBezTo>
                    <a:cubicBezTo>
                      <a:pt x="683" y="121"/>
                      <a:pt x="692" y="82"/>
                      <a:pt x="676" y="50"/>
                    </a:cubicBezTo>
                    <a:close/>
                  </a:path>
                </a:pathLst>
              </a:custGeom>
              <a:solidFill>
                <a:srgbClr val="E6B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 name="Freeform 6">
                <a:extLst>
                  <a:ext uri="{FF2B5EF4-FFF2-40B4-BE49-F238E27FC236}">
                    <a16:creationId xmlns:a16="http://schemas.microsoft.com/office/drawing/2014/main" id="{F2766B1E-7F39-4B59-8A05-965672E863FC}"/>
                  </a:ext>
                </a:extLst>
              </p:cNvPr>
              <p:cNvSpPr>
                <a:spLocks/>
              </p:cNvSpPr>
              <p:nvPr/>
            </p:nvSpPr>
            <p:spPr bwMode="auto">
              <a:xfrm>
                <a:off x="3929801" y="4027480"/>
                <a:ext cx="3009762" cy="1635578"/>
              </a:xfrm>
              <a:custGeom>
                <a:avLst/>
                <a:gdLst>
                  <a:gd name="T0" fmla="*/ 738 w 754"/>
                  <a:gd name="T1" fmla="*/ 53 h 409"/>
                  <a:gd name="T2" fmla="*/ 635 w 754"/>
                  <a:gd name="T3" fmla="*/ 23 h 409"/>
                  <a:gd name="T4" fmla="*/ 351 w 754"/>
                  <a:gd name="T5" fmla="*/ 202 h 409"/>
                  <a:gd name="T6" fmla="*/ 168 w 754"/>
                  <a:gd name="T7" fmla="*/ 207 h 409"/>
                  <a:gd name="T8" fmla="*/ 0 w 754"/>
                  <a:gd name="T9" fmla="*/ 409 h 409"/>
                  <a:gd name="T10" fmla="*/ 24 w 754"/>
                  <a:gd name="T11" fmla="*/ 406 h 409"/>
                  <a:gd name="T12" fmla="*/ 277 w 754"/>
                  <a:gd name="T13" fmla="*/ 398 h 409"/>
                  <a:gd name="T14" fmla="*/ 397 w 754"/>
                  <a:gd name="T15" fmla="*/ 359 h 409"/>
                  <a:gd name="T16" fmla="*/ 714 w 754"/>
                  <a:gd name="T17" fmla="*/ 144 h 409"/>
                  <a:gd name="T18" fmla="*/ 738 w 754"/>
                  <a:gd name="T19" fmla="*/ 5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4" h="409">
                    <a:moveTo>
                      <a:pt x="738" y="53"/>
                    </a:moveTo>
                    <a:cubicBezTo>
                      <a:pt x="720" y="14"/>
                      <a:pt x="672" y="0"/>
                      <a:pt x="635" y="23"/>
                    </a:cubicBezTo>
                    <a:cubicBezTo>
                      <a:pt x="351" y="202"/>
                      <a:pt x="351" y="202"/>
                      <a:pt x="351" y="202"/>
                    </a:cubicBezTo>
                    <a:cubicBezTo>
                      <a:pt x="168" y="207"/>
                      <a:pt x="168" y="207"/>
                      <a:pt x="168" y="207"/>
                    </a:cubicBezTo>
                    <a:cubicBezTo>
                      <a:pt x="0" y="409"/>
                      <a:pt x="0" y="409"/>
                      <a:pt x="0" y="409"/>
                    </a:cubicBezTo>
                    <a:cubicBezTo>
                      <a:pt x="8" y="407"/>
                      <a:pt x="16" y="406"/>
                      <a:pt x="24" y="406"/>
                    </a:cubicBezTo>
                    <a:cubicBezTo>
                      <a:pt x="277" y="398"/>
                      <a:pt x="277" y="398"/>
                      <a:pt x="277" y="398"/>
                    </a:cubicBezTo>
                    <a:cubicBezTo>
                      <a:pt x="320" y="397"/>
                      <a:pt x="362" y="383"/>
                      <a:pt x="397" y="359"/>
                    </a:cubicBezTo>
                    <a:cubicBezTo>
                      <a:pt x="714" y="144"/>
                      <a:pt x="714" y="144"/>
                      <a:pt x="714" y="144"/>
                    </a:cubicBezTo>
                    <a:cubicBezTo>
                      <a:pt x="743" y="124"/>
                      <a:pt x="754" y="85"/>
                      <a:pt x="738" y="53"/>
                    </a:cubicBezTo>
                    <a:close/>
                  </a:path>
                </a:pathLst>
              </a:custGeom>
              <a:solidFill>
                <a:srgbClr val="FCCA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nvGrpSpPr>
              <p:cNvPr id="56" name="Group 591">
                <a:extLst>
                  <a:ext uri="{FF2B5EF4-FFF2-40B4-BE49-F238E27FC236}">
                    <a16:creationId xmlns:a16="http://schemas.microsoft.com/office/drawing/2014/main" id="{64A00098-362E-4F21-93E4-BBD6528004EC}"/>
                  </a:ext>
                </a:extLst>
              </p:cNvPr>
              <p:cNvGrpSpPr/>
              <p:nvPr/>
            </p:nvGrpSpPr>
            <p:grpSpPr>
              <a:xfrm>
                <a:off x="4848413" y="3640618"/>
                <a:ext cx="1133952" cy="1175695"/>
                <a:chOff x="8984105" y="2420054"/>
                <a:chExt cx="1205178" cy="1249543"/>
              </a:xfrm>
            </p:grpSpPr>
            <p:grpSp>
              <p:nvGrpSpPr>
                <p:cNvPr id="870" name="Group 36">
                  <a:extLst>
                    <a:ext uri="{FF2B5EF4-FFF2-40B4-BE49-F238E27FC236}">
                      <a16:creationId xmlns:a16="http://schemas.microsoft.com/office/drawing/2014/main" id="{65305C70-9C71-4C13-BFDC-156AB7B48EE0}"/>
                    </a:ext>
                  </a:extLst>
                </p:cNvPr>
                <p:cNvGrpSpPr/>
                <p:nvPr/>
              </p:nvGrpSpPr>
              <p:grpSpPr>
                <a:xfrm>
                  <a:off x="9203179" y="3324928"/>
                  <a:ext cx="943241" cy="344669"/>
                  <a:chOff x="2241551" y="2027238"/>
                  <a:chExt cx="7324725" cy="2676525"/>
                </a:xfrm>
              </p:grpSpPr>
              <p:sp>
                <p:nvSpPr>
                  <p:cNvPr id="1201" name="Freeform 5">
                    <a:extLst>
                      <a:ext uri="{FF2B5EF4-FFF2-40B4-BE49-F238E27FC236}">
                        <a16:creationId xmlns:a16="http://schemas.microsoft.com/office/drawing/2014/main" id="{85244996-BDF8-4581-BD3C-7F2F36EF8B85}"/>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2" name="Freeform 6">
                    <a:extLst>
                      <a:ext uri="{FF2B5EF4-FFF2-40B4-BE49-F238E27FC236}">
                        <a16:creationId xmlns:a16="http://schemas.microsoft.com/office/drawing/2014/main" id="{3F0A59C7-EB02-450B-B69A-2D8EA5AC0C91}"/>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3" name="Freeform 7">
                    <a:extLst>
                      <a:ext uri="{FF2B5EF4-FFF2-40B4-BE49-F238E27FC236}">
                        <a16:creationId xmlns:a16="http://schemas.microsoft.com/office/drawing/2014/main" id="{61C25AA2-72BF-4583-A553-0CBB9B4CD983}"/>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4" name="Freeform 8">
                    <a:extLst>
                      <a:ext uri="{FF2B5EF4-FFF2-40B4-BE49-F238E27FC236}">
                        <a16:creationId xmlns:a16="http://schemas.microsoft.com/office/drawing/2014/main" id="{70677387-E596-4C60-AA15-C594651088BD}"/>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5" name="Freeform 9">
                    <a:extLst>
                      <a:ext uri="{FF2B5EF4-FFF2-40B4-BE49-F238E27FC236}">
                        <a16:creationId xmlns:a16="http://schemas.microsoft.com/office/drawing/2014/main" id="{65EAE5C4-32DE-4E36-A03A-C5E74883FECC}"/>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6" name="Freeform 10">
                    <a:extLst>
                      <a:ext uri="{FF2B5EF4-FFF2-40B4-BE49-F238E27FC236}">
                        <a16:creationId xmlns:a16="http://schemas.microsoft.com/office/drawing/2014/main" id="{8747450A-3107-44F8-B8FD-242EEBD0FB2F}"/>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7" name="Freeform 11">
                    <a:extLst>
                      <a:ext uri="{FF2B5EF4-FFF2-40B4-BE49-F238E27FC236}">
                        <a16:creationId xmlns:a16="http://schemas.microsoft.com/office/drawing/2014/main" id="{5FB5054C-FE8A-4C7D-9ACC-3336235F22FD}"/>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8" name="Freeform 12">
                    <a:extLst>
                      <a:ext uri="{FF2B5EF4-FFF2-40B4-BE49-F238E27FC236}">
                        <a16:creationId xmlns:a16="http://schemas.microsoft.com/office/drawing/2014/main" id="{E684F055-5503-451F-91CE-BD7F938B2F65}"/>
                      </a:ext>
                    </a:extLst>
                  </p:cNvPr>
                  <p:cNvSpPr>
                    <a:spLocks/>
                  </p:cNvSpPr>
                  <p:nvPr/>
                </p:nvSpPr>
                <p:spPr bwMode="auto">
                  <a:xfrm>
                    <a:off x="8124826" y="2984500"/>
                    <a:ext cx="1246188" cy="1484313"/>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9" name="Freeform 13">
                    <a:extLst>
                      <a:ext uri="{FF2B5EF4-FFF2-40B4-BE49-F238E27FC236}">
                        <a16:creationId xmlns:a16="http://schemas.microsoft.com/office/drawing/2014/main" id="{B582D09B-E56C-48A1-B69E-FCD38747651B}"/>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0" name="Freeform 14">
                    <a:extLst>
                      <a:ext uri="{FF2B5EF4-FFF2-40B4-BE49-F238E27FC236}">
                        <a16:creationId xmlns:a16="http://schemas.microsoft.com/office/drawing/2014/main" id="{26E860A8-EEB5-476C-B2EA-3CB8E246AA0D}"/>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1" name="Freeform 15">
                    <a:extLst>
                      <a:ext uri="{FF2B5EF4-FFF2-40B4-BE49-F238E27FC236}">
                        <a16:creationId xmlns:a16="http://schemas.microsoft.com/office/drawing/2014/main" id="{3F05B5A1-6F17-430C-8A68-79252C237A84}"/>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2" name="Freeform 16">
                    <a:extLst>
                      <a:ext uri="{FF2B5EF4-FFF2-40B4-BE49-F238E27FC236}">
                        <a16:creationId xmlns:a16="http://schemas.microsoft.com/office/drawing/2014/main" id="{FE10306D-E514-4608-81A7-4E6E7372C011}"/>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3" name="Freeform 17">
                    <a:extLst>
                      <a:ext uri="{FF2B5EF4-FFF2-40B4-BE49-F238E27FC236}">
                        <a16:creationId xmlns:a16="http://schemas.microsoft.com/office/drawing/2014/main" id="{B7C82721-8011-4436-A45D-64ABE189B96F}"/>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4" name="Freeform 18">
                    <a:extLst>
                      <a:ext uri="{FF2B5EF4-FFF2-40B4-BE49-F238E27FC236}">
                        <a16:creationId xmlns:a16="http://schemas.microsoft.com/office/drawing/2014/main" id="{D8BAF571-FAAA-4997-9EAA-0CEF2BBF450C}"/>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5" name="Freeform 19">
                    <a:extLst>
                      <a:ext uri="{FF2B5EF4-FFF2-40B4-BE49-F238E27FC236}">
                        <a16:creationId xmlns:a16="http://schemas.microsoft.com/office/drawing/2014/main" id="{DEFE28FE-BAEA-4385-BCD5-ABFAD3DDDC58}"/>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6" name="Freeform 20">
                    <a:extLst>
                      <a:ext uri="{FF2B5EF4-FFF2-40B4-BE49-F238E27FC236}">
                        <a16:creationId xmlns:a16="http://schemas.microsoft.com/office/drawing/2014/main" id="{6354076E-8157-4CFB-B65F-1B92D6847B64}"/>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7" name="Freeform 21">
                    <a:extLst>
                      <a:ext uri="{FF2B5EF4-FFF2-40B4-BE49-F238E27FC236}">
                        <a16:creationId xmlns:a16="http://schemas.microsoft.com/office/drawing/2014/main" id="{7B698F17-1E89-4CCD-8740-F6DE78EB1FB2}"/>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8" name="Freeform 22">
                    <a:extLst>
                      <a:ext uri="{FF2B5EF4-FFF2-40B4-BE49-F238E27FC236}">
                        <a16:creationId xmlns:a16="http://schemas.microsoft.com/office/drawing/2014/main" id="{CC96BAB7-ED16-4F15-A5FA-278BCE39E5AD}"/>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9" name="Freeform 23">
                    <a:extLst>
                      <a:ext uri="{FF2B5EF4-FFF2-40B4-BE49-F238E27FC236}">
                        <a16:creationId xmlns:a16="http://schemas.microsoft.com/office/drawing/2014/main" id="{7E2368C6-5721-4C39-B2E2-E90F7C7E9050}"/>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0" name="Freeform 24">
                    <a:extLst>
                      <a:ext uri="{FF2B5EF4-FFF2-40B4-BE49-F238E27FC236}">
                        <a16:creationId xmlns:a16="http://schemas.microsoft.com/office/drawing/2014/main" id="{6F137904-FFD5-43C0-ACD5-A557F1F87D7C}"/>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1" name="Freeform 25">
                    <a:extLst>
                      <a:ext uri="{FF2B5EF4-FFF2-40B4-BE49-F238E27FC236}">
                        <a16:creationId xmlns:a16="http://schemas.microsoft.com/office/drawing/2014/main" id="{1BCEBA60-B539-498D-8640-B81177E49C81}"/>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2" name="Freeform 26">
                    <a:extLst>
                      <a:ext uri="{FF2B5EF4-FFF2-40B4-BE49-F238E27FC236}">
                        <a16:creationId xmlns:a16="http://schemas.microsoft.com/office/drawing/2014/main" id="{4CF91BA4-19FF-489D-961C-CBDAB783799D}"/>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3" name="Freeform 27">
                    <a:extLst>
                      <a:ext uri="{FF2B5EF4-FFF2-40B4-BE49-F238E27FC236}">
                        <a16:creationId xmlns:a16="http://schemas.microsoft.com/office/drawing/2014/main" id="{D160EC4B-B377-4C93-BD29-B2BA1702F251}"/>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4" name="Freeform 28">
                    <a:extLst>
                      <a:ext uri="{FF2B5EF4-FFF2-40B4-BE49-F238E27FC236}">
                        <a16:creationId xmlns:a16="http://schemas.microsoft.com/office/drawing/2014/main" id="{255404F2-F38A-4B98-B651-69EF253E28C3}"/>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5" name="Freeform 29">
                    <a:extLst>
                      <a:ext uri="{FF2B5EF4-FFF2-40B4-BE49-F238E27FC236}">
                        <a16:creationId xmlns:a16="http://schemas.microsoft.com/office/drawing/2014/main" id="{93429C7F-45A6-4DE4-A09B-E73E3E87E236}"/>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6" name="Freeform 30">
                    <a:extLst>
                      <a:ext uri="{FF2B5EF4-FFF2-40B4-BE49-F238E27FC236}">
                        <a16:creationId xmlns:a16="http://schemas.microsoft.com/office/drawing/2014/main" id="{2DEA8012-BCB9-4AEC-9253-CAA5C2408543}"/>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7" name="Freeform 31">
                    <a:extLst>
                      <a:ext uri="{FF2B5EF4-FFF2-40B4-BE49-F238E27FC236}">
                        <a16:creationId xmlns:a16="http://schemas.microsoft.com/office/drawing/2014/main" id="{FB679086-0D3E-47F7-A19E-099025C99682}"/>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8" name="Freeform 32">
                    <a:extLst>
                      <a:ext uri="{FF2B5EF4-FFF2-40B4-BE49-F238E27FC236}">
                        <a16:creationId xmlns:a16="http://schemas.microsoft.com/office/drawing/2014/main" id="{FB0E6D83-B25A-4CE9-9EB3-2A20A6798D61}"/>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9" name="Freeform 33">
                    <a:extLst>
                      <a:ext uri="{FF2B5EF4-FFF2-40B4-BE49-F238E27FC236}">
                        <a16:creationId xmlns:a16="http://schemas.microsoft.com/office/drawing/2014/main" id="{11FA1BD1-87B6-4AD6-9D39-836471F41952}"/>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0" name="Freeform 34">
                    <a:extLst>
                      <a:ext uri="{FF2B5EF4-FFF2-40B4-BE49-F238E27FC236}">
                        <a16:creationId xmlns:a16="http://schemas.microsoft.com/office/drawing/2014/main" id="{C526D7D3-E429-4286-AA14-7DA2AA1F3303}"/>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1" name="Freeform 35">
                    <a:extLst>
                      <a:ext uri="{FF2B5EF4-FFF2-40B4-BE49-F238E27FC236}">
                        <a16:creationId xmlns:a16="http://schemas.microsoft.com/office/drawing/2014/main" id="{1DD5F3FB-EEAA-4533-B2C4-DA97ECFEC235}"/>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2" name="Freeform 36">
                    <a:extLst>
                      <a:ext uri="{FF2B5EF4-FFF2-40B4-BE49-F238E27FC236}">
                        <a16:creationId xmlns:a16="http://schemas.microsoft.com/office/drawing/2014/main" id="{33B3980B-EBE4-4CB6-91B6-D855BFF7BFA2}"/>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3" name="Freeform 37">
                    <a:extLst>
                      <a:ext uri="{FF2B5EF4-FFF2-40B4-BE49-F238E27FC236}">
                        <a16:creationId xmlns:a16="http://schemas.microsoft.com/office/drawing/2014/main" id="{00916418-5AD9-4B6C-BDCB-E0F8AF9F0766}"/>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4" name="Freeform 38">
                    <a:extLst>
                      <a:ext uri="{FF2B5EF4-FFF2-40B4-BE49-F238E27FC236}">
                        <a16:creationId xmlns:a16="http://schemas.microsoft.com/office/drawing/2014/main" id="{036A8C9E-C4A8-40F9-9351-931503C9DD3E}"/>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5" name="Freeform 39">
                    <a:extLst>
                      <a:ext uri="{FF2B5EF4-FFF2-40B4-BE49-F238E27FC236}">
                        <a16:creationId xmlns:a16="http://schemas.microsoft.com/office/drawing/2014/main" id="{B336B537-D0DA-4EDE-8D4F-B1C831F1846E}"/>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6" name="Freeform 40">
                    <a:extLst>
                      <a:ext uri="{FF2B5EF4-FFF2-40B4-BE49-F238E27FC236}">
                        <a16:creationId xmlns:a16="http://schemas.microsoft.com/office/drawing/2014/main" id="{E9C6D2F1-0358-4803-A2FA-330171E816AE}"/>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7" name="Freeform 41">
                    <a:extLst>
                      <a:ext uri="{FF2B5EF4-FFF2-40B4-BE49-F238E27FC236}">
                        <a16:creationId xmlns:a16="http://schemas.microsoft.com/office/drawing/2014/main" id="{3F86AD3D-EBD8-4D7A-9D7E-C90EE6CE7F72}"/>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8" name="Freeform 42">
                    <a:extLst>
                      <a:ext uri="{FF2B5EF4-FFF2-40B4-BE49-F238E27FC236}">
                        <a16:creationId xmlns:a16="http://schemas.microsoft.com/office/drawing/2014/main" id="{1FADF4C2-8755-4E98-B605-C38ED82D9225}"/>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9" name="Freeform 43">
                    <a:extLst>
                      <a:ext uri="{FF2B5EF4-FFF2-40B4-BE49-F238E27FC236}">
                        <a16:creationId xmlns:a16="http://schemas.microsoft.com/office/drawing/2014/main" id="{47DAD985-BADF-48F3-A327-DB63C985BE83}"/>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0" name="Freeform 44">
                    <a:extLst>
                      <a:ext uri="{FF2B5EF4-FFF2-40B4-BE49-F238E27FC236}">
                        <a16:creationId xmlns:a16="http://schemas.microsoft.com/office/drawing/2014/main" id="{D0D287D3-70E6-43E3-8C07-2FE86CBEA296}"/>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1" name="Freeform 45">
                    <a:extLst>
                      <a:ext uri="{FF2B5EF4-FFF2-40B4-BE49-F238E27FC236}">
                        <a16:creationId xmlns:a16="http://schemas.microsoft.com/office/drawing/2014/main" id="{F360BA09-BB94-4AF4-943E-C5286C14B8EE}"/>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2" name="Freeform 46">
                    <a:extLst>
                      <a:ext uri="{FF2B5EF4-FFF2-40B4-BE49-F238E27FC236}">
                        <a16:creationId xmlns:a16="http://schemas.microsoft.com/office/drawing/2014/main" id="{BDF36E5B-8EDB-41CA-AAC2-DDC32431CAE6}"/>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3" name="Freeform 47">
                    <a:extLst>
                      <a:ext uri="{FF2B5EF4-FFF2-40B4-BE49-F238E27FC236}">
                        <a16:creationId xmlns:a16="http://schemas.microsoft.com/office/drawing/2014/main" id="{0391203D-3AE6-4018-80EF-74B47DA63997}"/>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4" name="Freeform 48">
                    <a:extLst>
                      <a:ext uri="{FF2B5EF4-FFF2-40B4-BE49-F238E27FC236}">
                        <a16:creationId xmlns:a16="http://schemas.microsoft.com/office/drawing/2014/main" id="{EF0D37F1-0D9D-4F39-A4A6-2CA881C899EF}"/>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5" name="Freeform 49">
                    <a:extLst>
                      <a:ext uri="{FF2B5EF4-FFF2-40B4-BE49-F238E27FC236}">
                        <a16:creationId xmlns:a16="http://schemas.microsoft.com/office/drawing/2014/main" id="{6373A130-0395-4161-BE02-1A632BE4FDBE}"/>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6" name="Freeform 50">
                    <a:extLst>
                      <a:ext uri="{FF2B5EF4-FFF2-40B4-BE49-F238E27FC236}">
                        <a16:creationId xmlns:a16="http://schemas.microsoft.com/office/drawing/2014/main" id="{F5C97A45-6F96-4FCB-91DF-B8F421048B90}"/>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7" name="Freeform 51">
                    <a:extLst>
                      <a:ext uri="{FF2B5EF4-FFF2-40B4-BE49-F238E27FC236}">
                        <a16:creationId xmlns:a16="http://schemas.microsoft.com/office/drawing/2014/main" id="{B112018E-715C-4A66-A9B3-D8C002FCB0B1}"/>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8" name="Freeform 52">
                    <a:extLst>
                      <a:ext uri="{FF2B5EF4-FFF2-40B4-BE49-F238E27FC236}">
                        <a16:creationId xmlns:a16="http://schemas.microsoft.com/office/drawing/2014/main" id="{9E19A088-F2B9-472C-B03A-6606D8FD9987}"/>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9" name="Freeform 53">
                    <a:extLst>
                      <a:ext uri="{FF2B5EF4-FFF2-40B4-BE49-F238E27FC236}">
                        <a16:creationId xmlns:a16="http://schemas.microsoft.com/office/drawing/2014/main" id="{DF6AEF58-A4A3-4FFE-8BF1-828F85A8348C}"/>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0" name="Freeform 54">
                    <a:extLst>
                      <a:ext uri="{FF2B5EF4-FFF2-40B4-BE49-F238E27FC236}">
                        <a16:creationId xmlns:a16="http://schemas.microsoft.com/office/drawing/2014/main" id="{26DA0870-C291-43FC-8A90-8AC5764E1683}"/>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1" name="Freeform 55">
                    <a:extLst>
                      <a:ext uri="{FF2B5EF4-FFF2-40B4-BE49-F238E27FC236}">
                        <a16:creationId xmlns:a16="http://schemas.microsoft.com/office/drawing/2014/main" id="{06471367-AC25-4B0C-BC98-C06201E3FF6E}"/>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2" name="Freeform 56">
                    <a:extLst>
                      <a:ext uri="{FF2B5EF4-FFF2-40B4-BE49-F238E27FC236}">
                        <a16:creationId xmlns:a16="http://schemas.microsoft.com/office/drawing/2014/main" id="{558331B6-E76E-4B6A-8DA7-3064AAD6B661}"/>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3" name="Freeform 57">
                    <a:extLst>
                      <a:ext uri="{FF2B5EF4-FFF2-40B4-BE49-F238E27FC236}">
                        <a16:creationId xmlns:a16="http://schemas.microsoft.com/office/drawing/2014/main" id="{4A66E0C8-98ED-400D-8858-F84F02AF092F}"/>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4" name="Freeform 58">
                    <a:extLst>
                      <a:ext uri="{FF2B5EF4-FFF2-40B4-BE49-F238E27FC236}">
                        <a16:creationId xmlns:a16="http://schemas.microsoft.com/office/drawing/2014/main" id="{0BE549E0-3578-4A1B-8DF0-2D7D59B8180D}"/>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71" name="Group 261">
                  <a:extLst>
                    <a:ext uri="{FF2B5EF4-FFF2-40B4-BE49-F238E27FC236}">
                      <a16:creationId xmlns:a16="http://schemas.microsoft.com/office/drawing/2014/main" id="{5810F192-09C7-431F-983F-10E35F743A21}"/>
                    </a:ext>
                  </a:extLst>
                </p:cNvPr>
                <p:cNvGrpSpPr/>
                <p:nvPr/>
              </p:nvGrpSpPr>
              <p:grpSpPr>
                <a:xfrm>
                  <a:off x="9131742" y="3172528"/>
                  <a:ext cx="943241" cy="344669"/>
                  <a:chOff x="2241551" y="2027238"/>
                  <a:chExt cx="7324725" cy="2676525"/>
                </a:xfrm>
              </p:grpSpPr>
              <p:sp>
                <p:nvSpPr>
                  <p:cNvPr id="1147" name="Freeform 5">
                    <a:extLst>
                      <a:ext uri="{FF2B5EF4-FFF2-40B4-BE49-F238E27FC236}">
                        <a16:creationId xmlns:a16="http://schemas.microsoft.com/office/drawing/2014/main" id="{1E97D9DF-BC99-4A22-9857-8D115C908395}"/>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8" name="Freeform 6">
                    <a:extLst>
                      <a:ext uri="{FF2B5EF4-FFF2-40B4-BE49-F238E27FC236}">
                        <a16:creationId xmlns:a16="http://schemas.microsoft.com/office/drawing/2014/main" id="{47EECD48-252A-405A-8C51-2AB0BF64C253}"/>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9" name="Freeform 7">
                    <a:extLst>
                      <a:ext uri="{FF2B5EF4-FFF2-40B4-BE49-F238E27FC236}">
                        <a16:creationId xmlns:a16="http://schemas.microsoft.com/office/drawing/2014/main" id="{44E4B3A2-0772-44DB-8511-DCF5A4DEE0B9}"/>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0" name="Freeform 8">
                    <a:extLst>
                      <a:ext uri="{FF2B5EF4-FFF2-40B4-BE49-F238E27FC236}">
                        <a16:creationId xmlns:a16="http://schemas.microsoft.com/office/drawing/2014/main" id="{F9A99C21-ABC4-44B5-8696-74B18E530CA4}"/>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1" name="Freeform 9">
                    <a:extLst>
                      <a:ext uri="{FF2B5EF4-FFF2-40B4-BE49-F238E27FC236}">
                        <a16:creationId xmlns:a16="http://schemas.microsoft.com/office/drawing/2014/main" id="{8E003284-82E4-4F2E-9844-3129084C0889}"/>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2" name="Freeform 10">
                    <a:extLst>
                      <a:ext uri="{FF2B5EF4-FFF2-40B4-BE49-F238E27FC236}">
                        <a16:creationId xmlns:a16="http://schemas.microsoft.com/office/drawing/2014/main" id="{CF8F63B1-4D74-4A4B-A5C3-E98F623C8F05}"/>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3" name="Freeform 11">
                    <a:extLst>
                      <a:ext uri="{FF2B5EF4-FFF2-40B4-BE49-F238E27FC236}">
                        <a16:creationId xmlns:a16="http://schemas.microsoft.com/office/drawing/2014/main" id="{DA1283E9-BB39-418C-9E87-D9B0497E5031}"/>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4" name="Freeform 12">
                    <a:extLst>
                      <a:ext uri="{FF2B5EF4-FFF2-40B4-BE49-F238E27FC236}">
                        <a16:creationId xmlns:a16="http://schemas.microsoft.com/office/drawing/2014/main" id="{C506B1D3-6B41-4E98-8546-616A4CD780F8}"/>
                      </a:ext>
                    </a:extLst>
                  </p:cNvPr>
                  <p:cNvSpPr>
                    <a:spLocks/>
                  </p:cNvSpPr>
                  <p:nvPr/>
                </p:nvSpPr>
                <p:spPr bwMode="auto">
                  <a:xfrm>
                    <a:off x="8124826" y="2984500"/>
                    <a:ext cx="1246188" cy="1484313"/>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5" name="Freeform 13">
                    <a:extLst>
                      <a:ext uri="{FF2B5EF4-FFF2-40B4-BE49-F238E27FC236}">
                        <a16:creationId xmlns:a16="http://schemas.microsoft.com/office/drawing/2014/main" id="{9CCACF37-09F0-4C3B-8990-F6B82057E45F}"/>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6" name="Freeform 14">
                    <a:extLst>
                      <a:ext uri="{FF2B5EF4-FFF2-40B4-BE49-F238E27FC236}">
                        <a16:creationId xmlns:a16="http://schemas.microsoft.com/office/drawing/2014/main" id="{68581E14-F012-4A72-9FA6-53A1ECC7DC85}"/>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7" name="Freeform 15">
                    <a:extLst>
                      <a:ext uri="{FF2B5EF4-FFF2-40B4-BE49-F238E27FC236}">
                        <a16:creationId xmlns:a16="http://schemas.microsoft.com/office/drawing/2014/main" id="{31098410-F814-4732-ACD0-295EA1228343}"/>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8" name="Freeform 16">
                    <a:extLst>
                      <a:ext uri="{FF2B5EF4-FFF2-40B4-BE49-F238E27FC236}">
                        <a16:creationId xmlns:a16="http://schemas.microsoft.com/office/drawing/2014/main" id="{1614C287-8F45-4DD4-87FB-59B54F3E8533}"/>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9" name="Freeform 17">
                    <a:extLst>
                      <a:ext uri="{FF2B5EF4-FFF2-40B4-BE49-F238E27FC236}">
                        <a16:creationId xmlns:a16="http://schemas.microsoft.com/office/drawing/2014/main" id="{091E067E-1401-46F2-872E-FC38BD0F5516}"/>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0" name="Freeform 18">
                    <a:extLst>
                      <a:ext uri="{FF2B5EF4-FFF2-40B4-BE49-F238E27FC236}">
                        <a16:creationId xmlns:a16="http://schemas.microsoft.com/office/drawing/2014/main" id="{B5714D2A-6EB8-495D-AF08-FB39FC27B1D1}"/>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1" name="Freeform 19">
                    <a:extLst>
                      <a:ext uri="{FF2B5EF4-FFF2-40B4-BE49-F238E27FC236}">
                        <a16:creationId xmlns:a16="http://schemas.microsoft.com/office/drawing/2014/main" id="{12141C3E-EBE1-47B1-B3B8-5A0DE1C010F5}"/>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2" name="Freeform 20">
                    <a:extLst>
                      <a:ext uri="{FF2B5EF4-FFF2-40B4-BE49-F238E27FC236}">
                        <a16:creationId xmlns:a16="http://schemas.microsoft.com/office/drawing/2014/main" id="{46882F8E-BC70-4FD4-AD68-A1FB93CE3AD3}"/>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3" name="Freeform 21">
                    <a:extLst>
                      <a:ext uri="{FF2B5EF4-FFF2-40B4-BE49-F238E27FC236}">
                        <a16:creationId xmlns:a16="http://schemas.microsoft.com/office/drawing/2014/main" id="{2B993436-F080-41B1-B4E5-54D8CEC409EE}"/>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4" name="Freeform 22">
                    <a:extLst>
                      <a:ext uri="{FF2B5EF4-FFF2-40B4-BE49-F238E27FC236}">
                        <a16:creationId xmlns:a16="http://schemas.microsoft.com/office/drawing/2014/main" id="{F68EAE0E-205A-4A28-B6C9-9CD69BAB172D}"/>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5" name="Freeform 23">
                    <a:extLst>
                      <a:ext uri="{FF2B5EF4-FFF2-40B4-BE49-F238E27FC236}">
                        <a16:creationId xmlns:a16="http://schemas.microsoft.com/office/drawing/2014/main" id="{FA129601-32A6-4514-A0AA-D30030E0A3F1}"/>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6" name="Freeform 24">
                    <a:extLst>
                      <a:ext uri="{FF2B5EF4-FFF2-40B4-BE49-F238E27FC236}">
                        <a16:creationId xmlns:a16="http://schemas.microsoft.com/office/drawing/2014/main" id="{3DE491A0-5514-4463-9F0E-F861DD335CE9}"/>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7" name="Freeform 25">
                    <a:extLst>
                      <a:ext uri="{FF2B5EF4-FFF2-40B4-BE49-F238E27FC236}">
                        <a16:creationId xmlns:a16="http://schemas.microsoft.com/office/drawing/2014/main" id="{781EC057-0190-4239-8293-4A12348EEC3E}"/>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8" name="Freeform 26">
                    <a:extLst>
                      <a:ext uri="{FF2B5EF4-FFF2-40B4-BE49-F238E27FC236}">
                        <a16:creationId xmlns:a16="http://schemas.microsoft.com/office/drawing/2014/main" id="{7CDECD27-7821-464B-8D97-AA667560D3CB}"/>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9" name="Freeform 27">
                    <a:extLst>
                      <a:ext uri="{FF2B5EF4-FFF2-40B4-BE49-F238E27FC236}">
                        <a16:creationId xmlns:a16="http://schemas.microsoft.com/office/drawing/2014/main" id="{9827472D-B197-4535-A222-3AB5F9A19BAF}"/>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0" name="Freeform 28">
                    <a:extLst>
                      <a:ext uri="{FF2B5EF4-FFF2-40B4-BE49-F238E27FC236}">
                        <a16:creationId xmlns:a16="http://schemas.microsoft.com/office/drawing/2014/main" id="{36696CDB-782F-4D15-9E81-E550E90D7C0E}"/>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1" name="Freeform 29">
                    <a:extLst>
                      <a:ext uri="{FF2B5EF4-FFF2-40B4-BE49-F238E27FC236}">
                        <a16:creationId xmlns:a16="http://schemas.microsoft.com/office/drawing/2014/main" id="{810120B5-F9EE-488B-87A8-DA31B177F85D}"/>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2" name="Freeform 30">
                    <a:extLst>
                      <a:ext uri="{FF2B5EF4-FFF2-40B4-BE49-F238E27FC236}">
                        <a16:creationId xmlns:a16="http://schemas.microsoft.com/office/drawing/2014/main" id="{A8164A98-C545-42C9-AB12-D7A191DD27CB}"/>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3" name="Freeform 31">
                    <a:extLst>
                      <a:ext uri="{FF2B5EF4-FFF2-40B4-BE49-F238E27FC236}">
                        <a16:creationId xmlns:a16="http://schemas.microsoft.com/office/drawing/2014/main" id="{C3C0494B-BDD3-468F-9C06-A8F162FE3D5A}"/>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4" name="Freeform 32">
                    <a:extLst>
                      <a:ext uri="{FF2B5EF4-FFF2-40B4-BE49-F238E27FC236}">
                        <a16:creationId xmlns:a16="http://schemas.microsoft.com/office/drawing/2014/main" id="{D8CB96B1-A0B6-4447-9C6A-B35CBBA74C08}"/>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5" name="Freeform 33">
                    <a:extLst>
                      <a:ext uri="{FF2B5EF4-FFF2-40B4-BE49-F238E27FC236}">
                        <a16:creationId xmlns:a16="http://schemas.microsoft.com/office/drawing/2014/main" id="{51B5FB7B-06B2-4E63-B4F2-F67FF7173128}"/>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6" name="Freeform 34">
                    <a:extLst>
                      <a:ext uri="{FF2B5EF4-FFF2-40B4-BE49-F238E27FC236}">
                        <a16:creationId xmlns:a16="http://schemas.microsoft.com/office/drawing/2014/main" id="{74305D0C-DD61-4E3C-979A-749FD610641A}"/>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7" name="Freeform 35">
                    <a:extLst>
                      <a:ext uri="{FF2B5EF4-FFF2-40B4-BE49-F238E27FC236}">
                        <a16:creationId xmlns:a16="http://schemas.microsoft.com/office/drawing/2014/main" id="{B31942BF-68F5-4F7F-A872-CB0D3B95C094}"/>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8" name="Freeform 36">
                    <a:extLst>
                      <a:ext uri="{FF2B5EF4-FFF2-40B4-BE49-F238E27FC236}">
                        <a16:creationId xmlns:a16="http://schemas.microsoft.com/office/drawing/2014/main" id="{8435C766-A682-4F25-AC87-FA86EEF38EEF}"/>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9" name="Freeform 37">
                    <a:extLst>
                      <a:ext uri="{FF2B5EF4-FFF2-40B4-BE49-F238E27FC236}">
                        <a16:creationId xmlns:a16="http://schemas.microsoft.com/office/drawing/2014/main" id="{C7B14BFD-C0A1-4F95-B4D9-A889EFAC2E05}"/>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0" name="Freeform 38">
                    <a:extLst>
                      <a:ext uri="{FF2B5EF4-FFF2-40B4-BE49-F238E27FC236}">
                        <a16:creationId xmlns:a16="http://schemas.microsoft.com/office/drawing/2014/main" id="{7E6DC872-B022-46DC-AF55-1191E2E9C4D4}"/>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1" name="Freeform 39">
                    <a:extLst>
                      <a:ext uri="{FF2B5EF4-FFF2-40B4-BE49-F238E27FC236}">
                        <a16:creationId xmlns:a16="http://schemas.microsoft.com/office/drawing/2014/main" id="{35C316D9-9775-41E9-A2A0-E2142811472A}"/>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2" name="Freeform 40">
                    <a:extLst>
                      <a:ext uri="{FF2B5EF4-FFF2-40B4-BE49-F238E27FC236}">
                        <a16:creationId xmlns:a16="http://schemas.microsoft.com/office/drawing/2014/main" id="{580E092C-1B13-40C5-A9EC-3ADB691F215F}"/>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3" name="Freeform 41">
                    <a:extLst>
                      <a:ext uri="{FF2B5EF4-FFF2-40B4-BE49-F238E27FC236}">
                        <a16:creationId xmlns:a16="http://schemas.microsoft.com/office/drawing/2014/main" id="{0D7AF8B9-28E1-48B4-A913-4D55F60284D6}"/>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4" name="Freeform 42">
                    <a:extLst>
                      <a:ext uri="{FF2B5EF4-FFF2-40B4-BE49-F238E27FC236}">
                        <a16:creationId xmlns:a16="http://schemas.microsoft.com/office/drawing/2014/main" id="{B6C425E4-107B-4878-9441-E854072D8FB5}"/>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5" name="Freeform 43">
                    <a:extLst>
                      <a:ext uri="{FF2B5EF4-FFF2-40B4-BE49-F238E27FC236}">
                        <a16:creationId xmlns:a16="http://schemas.microsoft.com/office/drawing/2014/main" id="{2D573A87-6B7B-4482-B424-06C45FD062F9}"/>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6" name="Freeform 44">
                    <a:extLst>
                      <a:ext uri="{FF2B5EF4-FFF2-40B4-BE49-F238E27FC236}">
                        <a16:creationId xmlns:a16="http://schemas.microsoft.com/office/drawing/2014/main" id="{499DC94D-8352-45EB-BDD2-E35CF35B2E4C}"/>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7" name="Freeform 45">
                    <a:extLst>
                      <a:ext uri="{FF2B5EF4-FFF2-40B4-BE49-F238E27FC236}">
                        <a16:creationId xmlns:a16="http://schemas.microsoft.com/office/drawing/2014/main" id="{09AF0A2C-E896-4A0F-87DE-DEC7FB6D60B8}"/>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8" name="Freeform 46">
                    <a:extLst>
                      <a:ext uri="{FF2B5EF4-FFF2-40B4-BE49-F238E27FC236}">
                        <a16:creationId xmlns:a16="http://schemas.microsoft.com/office/drawing/2014/main" id="{6715A83B-CECC-4EE1-996C-F3F4DDED9D32}"/>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9" name="Freeform 47">
                    <a:extLst>
                      <a:ext uri="{FF2B5EF4-FFF2-40B4-BE49-F238E27FC236}">
                        <a16:creationId xmlns:a16="http://schemas.microsoft.com/office/drawing/2014/main" id="{E4E636D8-651A-4EB0-8766-F8186DAE8685}"/>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0" name="Freeform 48">
                    <a:extLst>
                      <a:ext uri="{FF2B5EF4-FFF2-40B4-BE49-F238E27FC236}">
                        <a16:creationId xmlns:a16="http://schemas.microsoft.com/office/drawing/2014/main" id="{DA68DDCF-7D54-4DCE-A8D2-8CD8DCF29C2C}"/>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1" name="Freeform 49">
                    <a:extLst>
                      <a:ext uri="{FF2B5EF4-FFF2-40B4-BE49-F238E27FC236}">
                        <a16:creationId xmlns:a16="http://schemas.microsoft.com/office/drawing/2014/main" id="{DFC81447-6591-48DF-9721-362774C21FFF}"/>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2" name="Freeform 50">
                    <a:extLst>
                      <a:ext uri="{FF2B5EF4-FFF2-40B4-BE49-F238E27FC236}">
                        <a16:creationId xmlns:a16="http://schemas.microsoft.com/office/drawing/2014/main" id="{714592C2-5482-49F6-B46D-28833D91356E}"/>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3" name="Freeform 51">
                    <a:extLst>
                      <a:ext uri="{FF2B5EF4-FFF2-40B4-BE49-F238E27FC236}">
                        <a16:creationId xmlns:a16="http://schemas.microsoft.com/office/drawing/2014/main" id="{9C7EF3E8-EA4E-466D-93E2-07D53AEE789D}"/>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4" name="Freeform 52">
                    <a:extLst>
                      <a:ext uri="{FF2B5EF4-FFF2-40B4-BE49-F238E27FC236}">
                        <a16:creationId xmlns:a16="http://schemas.microsoft.com/office/drawing/2014/main" id="{CC7E85BB-59A0-4343-834D-78C21DD9C134}"/>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5" name="Freeform 53">
                    <a:extLst>
                      <a:ext uri="{FF2B5EF4-FFF2-40B4-BE49-F238E27FC236}">
                        <a16:creationId xmlns:a16="http://schemas.microsoft.com/office/drawing/2014/main" id="{9B887B0F-9BA2-4EBD-A5A1-E177343D8A2E}"/>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6" name="Freeform 54">
                    <a:extLst>
                      <a:ext uri="{FF2B5EF4-FFF2-40B4-BE49-F238E27FC236}">
                        <a16:creationId xmlns:a16="http://schemas.microsoft.com/office/drawing/2014/main" id="{BE3F9581-1430-4226-85C4-0CBFEA923FA8}"/>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7" name="Freeform 55">
                    <a:extLst>
                      <a:ext uri="{FF2B5EF4-FFF2-40B4-BE49-F238E27FC236}">
                        <a16:creationId xmlns:a16="http://schemas.microsoft.com/office/drawing/2014/main" id="{F84E1BC6-6484-482E-A8E9-380D38DE3C38}"/>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8" name="Freeform 56">
                    <a:extLst>
                      <a:ext uri="{FF2B5EF4-FFF2-40B4-BE49-F238E27FC236}">
                        <a16:creationId xmlns:a16="http://schemas.microsoft.com/office/drawing/2014/main" id="{EC7B9F1A-0998-4673-AFAE-5695B3DA4609}"/>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9" name="Freeform 57">
                    <a:extLst>
                      <a:ext uri="{FF2B5EF4-FFF2-40B4-BE49-F238E27FC236}">
                        <a16:creationId xmlns:a16="http://schemas.microsoft.com/office/drawing/2014/main" id="{77724EAB-46D0-4FB7-8A90-6D2CBFBBC589}"/>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0" name="Freeform 58">
                    <a:extLst>
                      <a:ext uri="{FF2B5EF4-FFF2-40B4-BE49-F238E27FC236}">
                        <a16:creationId xmlns:a16="http://schemas.microsoft.com/office/drawing/2014/main" id="{2867FA04-3605-404A-8F89-DE930B549C0F}"/>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72" name="Group 316">
                  <a:extLst>
                    <a:ext uri="{FF2B5EF4-FFF2-40B4-BE49-F238E27FC236}">
                      <a16:creationId xmlns:a16="http://schemas.microsoft.com/office/drawing/2014/main" id="{09862753-0990-4506-B0E2-671C25744F22}"/>
                    </a:ext>
                  </a:extLst>
                </p:cNvPr>
                <p:cNvGrpSpPr/>
                <p:nvPr/>
              </p:nvGrpSpPr>
              <p:grpSpPr>
                <a:xfrm>
                  <a:off x="9246042" y="3024891"/>
                  <a:ext cx="943241" cy="344669"/>
                  <a:chOff x="2241551" y="2027238"/>
                  <a:chExt cx="7324725" cy="2676525"/>
                </a:xfrm>
              </p:grpSpPr>
              <p:sp>
                <p:nvSpPr>
                  <p:cNvPr id="1093" name="Freeform 5">
                    <a:extLst>
                      <a:ext uri="{FF2B5EF4-FFF2-40B4-BE49-F238E27FC236}">
                        <a16:creationId xmlns:a16="http://schemas.microsoft.com/office/drawing/2014/main" id="{19400066-C191-476A-A68A-8BDBA875A7E5}"/>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4" name="Freeform 6">
                    <a:extLst>
                      <a:ext uri="{FF2B5EF4-FFF2-40B4-BE49-F238E27FC236}">
                        <a16:creationId xmlns:a16="http://schemas.microsoft.com/office/drawing/2014/main" id="{697234D9-D039-418D-B7B8-33267933A66C}"/>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5" name="Freeform 7">
                    <a:extLst>
                      <a:ext uri="{FF2B5EF4-FFF2-40B4-BE49-F238E27FC236}">
                        <a16:creationId xmlns:a16="http://schemas.microsoft.com/office/drawing/2014/main" id="{C3B8DD64-8776-49EB-BAD5-72C271B553DA}"/>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6" name="Freeform 8">
                    <a:extLst>
                      <a:ext uri="{FF2B5EF4-FFF2-40B4-BE49-F238E27FC236}">
                        <a16:creationId xmlns:a16="http://schemas.microsoft.com/office/drawing/2014/main" id="{4CAEB870-F46A-4E6C-AE3D-506460CCF6F1}"/>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7" name="Freeform 9">
                    <a:extLst>
                      <a:ext uri="{FF2B5EF4-FFF2-40B4-BE49-F238E27FC236}">
                        <a16:creationId xmlns:a16="http://schemas.microsoft.com/office/drawing/2014/main" id="{50FFEC76-A1B9-4271-841B-3F43959881D4}"/>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8" name="Freeform 10">
                    <a:extLst>
                      <a:ext uri="{FF2B5EF4-FFF2-40B4-BE49-F238E27FC236}">
                        <a16:creationId xmlns:a16="http://schemas.microsoft.com/office/drawing/2014/main" id="{F30E8D18-F7AB-4D4F-9446-D76774881E8A}"/>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9" name="Freeform 11">
                    <a:extLst>
                      <a:ext uri="{FF2B5EF4-FFF2-40B4-BE49-F238E27FC236}">
                        <a16:creationId xmlns:a16="http://schemas.microsoft.com/office/drawing/2014/main" id="{8C09C49B-BBB0-4FE8-927E-35997B5A68F8}"/>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0" name="Freeform 12">
                    <a:extLst>
                      <a:ext uri="{FF2B5EF4-FFF2-40B4-BE49-F238E27FC236}">
                        <a16:creationId xmlns:a16="http://schemas.microsoft.com/office/drawing/2014/main" id="{6CBC05CC-CDA8-4FF1-B17E-F22F1FB90E9A}"/>
                      </a:ext>
                    </a:extLst>
                  </p:cNvPr>
                  <p:cNvSpPr>
                    <a:spLocks/>
                  </p:cNvSpPr>
                  <p:nvPr/>
                </p:nvSpPr>
                <p:spPr bwMode="auto">
                  <a:xfrm>
                    <a:off x="8124826" y="2984500"/>
                    <a:ext cx="1246188" cy="1484313"/>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1" name="Freeform 13">
                    <a:extLst>
                      <a:ext uri="{FF2B5EF4-FFF2-40B4-BE49-F238E27FC236}">
                        <a16:creationId xmlns:a16="http://schemas.microsoft.com/office/drawing/2014/main" id="{F2060F0A-BAE3-4FFB-A961-47FDEA36BC78}"/>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2" name="Freeform 14">
                    <a:extLst>
                      <a:ext uri="{FF2B5EF4-FFF2-40B4-BE49-F238E27FC236}">
                        <a16:creationId xmlns:a16="http://schemas.microsoft.com/office/drawing/2014/main" id="{B82DD03A-EDBF-43C1-B52B-4AD1A17421C7}"/>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3" name="Freeform 15">
                    <a:extLst>
                      <a:ext uri="{FF2B5EF4-FFF2-40B4-BE49-F238E27FC236}">
                        <a16:creationId xmlns:a16="http://schemas.microsoft.com/office/drawing/2014/main" id="{3CC23949-9254-4D0A-A309-7AFC599AB758}"/>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4" name="Freeform 16">
                    <a:extLst>
                      <a:ext uri="{FF2B5EF4-FFF2-40B4-BE49-F238E27FC236}">
                        <a16:creationId xmlns:a16="http://schemas.microsoft.com/office/drawing/2014/main" id="{E21D6A02-7C99-4704-AA95-C70BCD09062D}"/>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5" name="Freeform 17">
                    <a:extLst>
                      <a:ext uri="{FF2B5EF4-FFF2-40B4-BE49-F238E27FC236}">
                        <a16:creationId xmlns:a16="http://schemas.microsoft.com/office/drawing/2014/main" id="{E9ACAC47-115D-4F18-B238-1639A68F1EEE}"/>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6" name="Freeform 18">
                    <a:extLst>
                      <a:ext uri="{FF2B5EF4-FFF2-40B4-BE49-F238E27FC236}">
                        <a16:creationId xmlns:a16="http://schemas.microsoft.com/office/drawing/2014/main" id="{327DD199-6013-42BE-94BD-6E7B1BDF5E4E}"/>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7" name="Freeform 19">
                    <a:extLst>
                      <a:ext uri="{FF2B5EF4-FFF2-40B4-BE49-F238E27FC236}">
                        <a16:creationId xmlns:a16="http://schemas.microsoft.com/office/drawing/2014/main" id="{F35EBF0A-7744-49B2-8469-1B0E14DF43F2}"/>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8" name="Freeform 20">
                    <a:extLst>
                      <a:ext uri="{FF2B5EF4-FFF2-40B4-BE49-F238E27FC236}">
                        <a16:creationId xmlns:a16="http://schemas.microsoft.com/office/drawing/2014/main" id="{FF83B648-89AA-4117-B93A-86A212387D49}"/>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9" name="Freeform 21">
                    <a:extLst>
                      <a:ext uri="{FF2B5EF4-FFF2-40B4-BE49-F238E27FC236}">
                        <a16:creationId xmlns:a16="http://schemas.microsoft.com/office/drawing/2014/main" id="{273467DC-5206-4F6A-8EA9-186EAF483943}"/>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0" name="Freeform 22">
                    <a:extLst>
                      <a:ext uri="{FF2B5EF4-FFF2-40B4-BE49-F238E27FC236}">
                        <a16:creationId xmlns:a16="http://schemas.microsoft.com/office/drawing/2014/main" id="{67C59AED-3C74-4303-A6A7-EB1635B96387}"/>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1" name="Freeform 23">
                    <a:extLst>
                      <a:ext uri="{FF2B5EF4-FFF2-40B4-BE49-F238E27FC236}">
                        <a16:creationId xmlns:a16="http://schemas.microsoft.com/office/drawing/2014/main" id="{06A8C270-A9C0-4F18-87E4-9580B9406EFD}"/>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2" name="Freeform 24">
                    <a:extLst>
                      <a:ext uri="{FF2B5EF4-FFF2-40B4-BE49-F238E27FC236}">
                        <a16:creationId xmlns:a16="http://schemas.microsoft.com/office/drawing/2014/main" id="{D315FE18-E920-43AE-B29B-88563945234F}"/>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3" name="Freeform 25">
                    <a:extLst>
                      <a:ext uri="{FF2B5EF4-FFF2-40B4-BE49-F238E27FC236}">
                        <a16:creationId xmlns:a16="http://schemas.microsoft.com/office/drawing/2014/main" id="{4E36BF0B-71C0-40FC-ADFE-C97E805AA16D}"/>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4" name="Freeform 26">
                    <a:extLst>
                      <a:ext uri="{FF2B5EF4-FFF2-40B4-BE49-F238E27FC236}">
                        <a16:creationId xmlns:a16="http://schemas.microsoft.com/office/drawing/2014/main" id="{30D280CD-5917-4514-8086-2DDE47AA738B}"/>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5" name="Freeform 27">
                    <a:extLst>
                      <a:ext uri="{FF2B5EF4-FFF2-40B4-BE49-F238E27FC236}">
                        <a16:creationId xmlns:a16="http://schemas.microsoft.com/office/drawing/2014/main" id="{39E24F86-E001-4650-BEC5-5CCC5F865243}"/>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6" name="Freeform 28">
                    <a:extLst>
                      <a:ext uri="{FF2B5EF4-FFF2-40B4-BE49-F238E27FC236}">
                        <a16:creationId xmlns:a16="http://schemas.microsoft.com/office/drawing/2014/main" id="{8EB0EF2A-5734-44C4-A620-EDF44869E15D}"/>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7" name="Freeform 29">
                    <a:extLst>
                      <a:ext uri="{FF2B5EF4-FFF2-40B4-BE49-F238E27FC236}">
                        <a16:creationId xmlns:a16="http://schemas.microsoft.com/office/drawing/2014/main" id="{A021399B-8FAF-4A45-84EE-5912F0AEB7AB}"/>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8" name="Freeform 30">
                    <a:extLst>
                      <a:ext uri="{FF2B5EF4-FFF2-40B4-BE49-F238E27FC236}">
                        <a16:creationId xmlns:a16="http://schemas.microsoft.com/office/drawing/2014/main" id="{9BD3C5BD-A19B-41A4-B528-0C3B249E8343}"/>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9" name="Freeform 31">
                    <a:extLst>
                      <a:ext uri="{FF2B5EF4-FFF2-40B4-BE49-F238E27FC236}">
                        <a16:creationId xmlns:a16="http://schemas.microsoft.com/office/drawing/2014/main" id="{50E561C4-F134-464A-9AAA-35AB443C06A8}"/>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0" name="Freeform 32">
                    <a:extLst>
                      <a:ext uri="{FF2B5EF4-FFF2-40B4-BE49-F238E27FC236}">
                        <a16:creationId xmlns:a16="http://schemas.microsoft.com/office/drawing/2014/main" id="{98E2BBA2-F084-413E-92E7-21360EC0329B}"/>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1" name="Freeform 33">
                    <a:extLst>
                      <a:ext uri="{FF2B5EF4-FFF2-40B4-BE49-F238E27FC236}">
                        <a16:creationId xmlns:a16="http://schemas.microsoft.com/office/drawing/2014/main" id="{DECA1FD1-E66D-4BA4-ADD0-916CEE234BF5}"/>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2" name="Freeform 34">
                    <a:extLst>
                      <a:ext uri="{FF2B5EF4-FFF2-40B4-BE49-F238E27FC236}">
                        <a16:creationId xmlns:a16="http://schemas.microsoft.com/office/drawing/2014/main" id="{34FFB4C3-5D77-4702-A3FD-9E4240E84E51}"/>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3" name="Freeform 35">
                    <a:extLst>
                      <a:ext uri="{FF2B5EF4-FFF2-40B4-BE49-F238E27FC236}">
                        <a16:creationId xmlns:a16="http://schemas.microsoft.com/office/drawing/2014/main" id="{62D3DCAF-3C3F-4D98-983F-27E9C6F0E747}"/>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4" name="Freeform 36">
                    <a:extLst>
                      <a:ext uri="{FF2B5EF4-FFF2-40B4-BE49-F238E27FC236}">
                        <a16:creationId xmlns:a16="http://schemas.microsoft.com/office/drawing/2014/main" id="{2D4652DF-77F5-46B2-BD0F-497AAE3E186C}"/>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5" name="Freeform 37">
                    <a:extLst>
                      <a:ext uri="{FF2B5EF4-FFF2-40B4-BE49-F238E27FC236}">
                        <a16:creationId xmlns:a16="http://schemas.microsoft.com/office/drawing/2014/main" id="{EFA63B0D-6338-4069-831B-B205CA576592}"/>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6" name="Freeform 38">
                    <a:extLst>
                      <a:ext uri="{FF2B5EF4-FFF2-40B4-BE49-F238E27FC236}">
                        <a16:creationId xmlns:a16="http://schemas.microsoft.com/office/drawing/2014/main" id="{095EB9C1-184E-42A9-B6D1-6D430B0F1068}"/>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7" name="Freeform 39">
                    <a:extLst>
                      <a:ext uri="{FF2B5EF4-FFF2-40B4-BE49-F238E27FC236}">
                        <a16:creationId xmlns:a16="http://schemas.microsoft.com/office/drawing/2014/main" id="{2920A86A-66A4-45A3-A779-4265711D3B15}"/>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8" name="Freeform 40">
                    <a:extLst>
                      <a:ext uri="{FF2B5EF4-FFF2-40B4-BE49-F238E27FC236}">
                        <a16:creationId xmlns:a16="http://schemas.microsoft.com/office/drawing/2014/main" id="{C4E98A65-98B1-4114-ABC1-C0457F265359}"/>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9" name="Freeform 41">
                    <a:extLst>
                      <a:ext uri="{FF2B5EF4-FFF2-40B4-BE49-F238E27FC236}">
                        <a16:creationId xmlns:a16="http://schemas.microsoft.com/office/drawing/2014/main" id="{9E6394EE-175B-430B-BD44-EAD3037C24F0}"/>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0" name="Freeform 42">
                    <a:extLst>
                      <a:ext uri="{FF2B5EF4-FFF2-40B4-BE49-F238E27FC236}">
                        <a16:creationId xmlns:a16="http://schemas.microsoft.com/office/drawing/2014/main" id="{380C92E0-3552-41B6-8AFE-2D10FFFA0760}"/>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1" name="Freeform 43">
                    <a:extLst>
                      <a:ext uri="{FF2B5EF4-FFF2-40B4-BE49-F238E27FC236}">
                        <a16:creationId xmlns:a16="http://schemas.microsoft.com/office/drawing/2014/main" id="{6B050300-5FA7-4128-AC86-913198008B0B}"/>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2" name="Freeform 44">
                    <a:extLst>
                      <a:ext uri="{FF2B5EF4-FFF2-40B4-BE49-F238E27FC236}">
                        <a16:creationId xmlns:a16="http://schemas.microsoft.com/office/drawing/2014/main" id="{0D66622D-005F-4B10-9A81-2AF1F3CBB217}"/>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3" name="Freeform 45">
                    <a:extLst>
                      <a:ext uri="{FF2B5EF4-FFF2-40B4-BE49-F238E27FC236}">
                        <a16:creationId xmlns:a16="http://schemas.microsoft.com/office/drawing/2014/main" id="{ADCFE5A7-0521-4DFE-A20C-79F0177E6A82}"/>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4" name="Freeform 46">
                    <a:extLst>
                      <a:ext uri="{FF2B5EF4-FFF2-40B4-BE49-F238E27FC236}">
                        <a16:creationId xmlns:a16="http://schemas.microsoft.com/office/drawing/2014/main" id="{CDE9EE95-540F-4BEE-A5D8-14C384E98FA8}"/>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5" name="Freeform 47">
                    <a:extLst>
                      <a:ext uri="{FF2B5EF4-FFF2-40B4-BE49-F238E27FC236}">
                        <a16:creationId xmlns:a16="http://schemas.microsoft.com/office/drawing/2014/main" id="{B6A270A5-0CA0-48DF-890F-018098E1FA68}"/>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6" name="Freeform 48">
                    <a:extLst>
                      <a:ext uri="{FF2B5EF4-FFF2-40B4-BE49-F238E27FC236}">
                        <a16:creationId xmlns:a16="http://schemas.microsoft.com/office/drawing/2014/main" id="{72F0376C-2595-4BD3-A242-D22C930D7395}"/>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7" name="Freeform 49">
                    <a:extLst>
                      <a:ext uri="{FF2B5EF4-FFF2-40B4-BE49-F238E27FC236}">
                        <a16:creationId xmlns:a16="http://schemas.microsoft.com/office/drawing/2014/main" id="{B74C97B5-6D6F-4C50-B75A-870AD15BBB33}"/>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8" name="Freeform 50">
                    <a:extLst>
                      <a:ext uri="{FF2B5EF4-FFF2-40B4-BE49-F238E27FC236}">
                        <a16:creationId xmlns:a16="http://schemas.microsoft.com/office/drawing/2014/main" id="{06254C83-6492-4A89-8FCE-769EE6F9AA0A}"/>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9" name="Freeform 51">
                    <a:extLst>
                      <a:ext uri="{FF2B5EF4-FFF2-40B4-BE49-F238E27FC236}">
                        <a16:creationId xmlns:a16="http://schemas.microsoft.com/office/drawing/2014/main" id="{28464389-A48F-4DC7-815E-C32E37EF2327}"/>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0" name="Freeform 52">
                    <a:extLst>
                      <a:ext uri="{FF2B5EF4-FFF2-40B4-BE49-F238E27FC236}">
                        <a16:creationId xmlns:a16="http://schemas.microsoft.com/office/drawing/2014/main" id="{D18A3B6B-AD3C-4F24-8D16-AAD82D714E67}"/>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1" name="Freeform 53">
                    <a:extLst>
                      <a:ext uri="{FF2B5EF4-FFF2-40B4-BE49-F238E27FC236}">
                        <a16:creationId xmlns:a16="http://schemas.microsoft.com/office/drawing/2014/main" id="{AFF4C360-466D-4828-925F-A49E97D8C782}"/>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2" name="Freeform 54">
                    <a:extLst>
                      <a:ext uri="{FF2B5EF4-FFF2-40B4-BE49-F238E27FC236}">
                        <a16:creationId xmlns:a16="http://schemas.microsoft.com/office/drawing/2014/main" id="{1FC6BC01-8C29-4F7A-A687-5139D660EB47}"/>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3" name="Freeform 55">
                    <a:extLst>
                      <a:ext uri="{FF2B5EF4-FFF2-40B4-BE49-F238E27FC236}">
                        <a16:creationId xmlns:a16="http://schemas.microsoft.com/office/drawing/2014/main" id="{131447CC-45C3-43E8-859D-8F67D9EB9651}"/>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4" name="Freeform 56">
                    <a:extLst>
                      <a:ext uri="{FF2B5EF4-FFF2-40B4-BE49-F238E27FC236}">
                        <a16:creationId xmlns:a16="http://schemas.microsoft.com/office/drawing/2014/main" id="{5E9724CB-186D-4BDD-B2B9-C38D45A266B4}"/>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5" name="Freeform 57">
                    <a:extLst>
                      <a:ext uri="{FF2B5EF4-FFF2-40B4-BE49-F238E27FC236}">
                        <a16:creationId xmlns:a16="http://schemas.microsoft.com/office/drawing/2014/main" id="{63088966-9F31-4965-A47E-A7734DC9C48E}"/>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6" name="Freeform 58">
                    <a:extLst>
                      <a:ext uri="{FF2B5EF4-FFF2-40B4-BE49-F238E27FC236}">
                        <a16:creationId xmlns:a16="http://schemas.microsoft.com/office/drawing/2014/main" id="{AF312706-D3A2-4FEC-8D63-1B3D8D2CA7DF}"/>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73" name="Group 371">
                  <a:extLst>
                    <a:ext uri="{FF2B5EF4-FFF2-40B4-BE49-F238E27FC236}">
                      <a16:creationId xmlns:a16="http://schemas.microsoft.com/office/drawing/2014/main" id="{2277AAAD-E5FB-4C6E-8B45-876D7CD987A8}"/>
                    </a:ext>
                  </a:extLst>
                </p:cNvPr>
                <p:cNvGrpSpPr/>
                <p:nvPr/>
              </p:nvGrpSpPr>
              <p:grpSpPr>
                <a:xfrm>
                  <a:off x="9093642" y="2872491"/>
                  <a:ext cx="943241" cy="344669"/>
                  <a:chOff x="2241551" y="2027238"/>
                  <a:chExt cx="7324725" cy="2676525"/>
                </a:xfrm>
              </p:grpSpPr>
              <p:sp>
                <p:nvSpPr>
                  <p:cNvPr id="1039" name="Freeform 5">
                    <a:extLst>
                      <a:ext uri="{FF2B5EF4-FFF2-40B4-BE49-F238E27FC236}">
                        <a16:creationId xmlns:a16="http://schemas.microsoft.com/office/drawing/2014/main" id="{4D1066E0-7205-41E3-95B0-CB02C4D87E6B}"/>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0" name="Freeform 6">
                    <a:extLst>
                      <a:ext uri="{FF2B5EF4-FFF2-40B4-BE49-F238E27FC236}">
                        <a16:creationId xmlns:a16="http://schemas.microsoft.com/office/drawing/2014/main" id="{124FE92F-3E9C-4FC1-BFD8-0F65DDF6FD86}"/>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1" name="Freeform 7">
                    <a:extLst>
                      <a:ext uri="{FF2B5EF4-FFF2-40B4-BE49-F238E27FC236}">
                        <a16:creationId xmlns:a16="http://schemas.microsoft.com/office/drawing/2014/main" id="{AAFC723A-30CB-41CA-BDDE-74838A35A092}"/>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2" name="Freeform 8">
                    <a:extLst>
                      <a:ext uri="{FF2B5EF4-FFF2-40B4-BE49-F238E27FC236}">
                        <a16:creationId xmlns:a16="http://schemas.microsoft.com/office/drawing/2014/main" id="{B4496666-DBD6-4830-A5AC-1366E8B66842}"/>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3" name="Freeform 9">
                    <a:extLst>
                      <a:ext uri="{FF2B5EF4-FFF2-40B4-BE49-F238E27FC236}">
                        <a16:creationId xmlns:a16="http://schemas.microsoft.com/office/drawing/2014/main" id="{E8A88489-72D4-41BE-966C-08E8EF2E3B97}"/>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4" name="Freeform 10">
                    <a:extLst>
                      <a:ext uri="{FF2B5EF4-FFF2-40B4-BE49-F238E27FC236}">
                        <a16:creationId xmlns:a16="http://schemas.microsoft.com/office/drawing/2014/main" id="{CFB334C0-CD75-45D6-926D-70AD15C9A050}"/>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5" name="Freeform 11">
                    <a:extLst>
                      <a:ext uri="{FF2B5EF4-FFF2-40B4-BE49-F238E27FC236}">
                        <a16:creationId xmlns:a16="http://schemas.microsoft.com/office/drawing/2014/main" id="{D00944D8-E341-4010-BBB4-05B58DAF70BF}"/>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6" name="Freeform 12">
                    <a:extLst>
                      <a:ext uri="{FF2B5EF4-FFF2-40B4-BE49-F238E27FC236}">
                        <a16:creationId xmlns:a16="http://schemas.microsoft.com/office/drawing/2014/main" id="{320AC6B3-EA22-44FC-98C0-A4F4A29DDAE3}"/>
                      </a:ext>
                    </a:extLst>
                  </p:cNvPr>
                  <p:cNvSpPr>
                    <a:spLocks/>
                  </p:cNvSpPr>
                  <p:nvPr/>
                </p:nvSpPr>
                <p:spPr bwMode="auto">
                  <a:xfrm>
                    <a:off x="8124826" y="2984500"/>
                    <a:ext cx="1246188" cy="1484313"/>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7" name="Freeform 13">
                    <a:extLst>
                      <a:ext uri="{FF2B5EF4-FFF2-40B4-BE49-F238E27FC236}">
                        <a16:creationId xmlns:a16="http://schemas.microsoft.com/office/drawing/2014/main" id="{FCFE9EC4-A7CE-4C97-8863-FDCEE48A48A5}"/>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8" name="Freeform 14">
                    <a:extLst>
                      <a:ext uri="{FF2B5EF4-FFF2-40B4-BE49-F238E27FC236}">
                        <a16:creationId xmlns:a16="http://schemas.microsoft.com/office/drawing/2014/main" id="{4173C1C3-DD08-4E33-A037-BD098309A868}"/>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9" name="Freeform 15">
                    <a:extLst>
                      <a:ext uri="{FF2B5EF4-FFF2-40B4-BE49-F238E27FC236}">
                        <a16:creationId xmlns:a16="http://schemas.microsoft.com/office/drawing/2014/main" id="{026484FB-E7EA-4910-8FDA-491D51326840}"/>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0" name="Freeform 16">
                    <a:extLst>
                      <a:ext uri="{FF2B5EF4-FFF2-40B4-BE49-F238E27FC236}">
                        <a16:creationId xmlns:a16="http://schemas.microsoft.com/office/drawing/2014/main" id="{5E7089D7-CCFE-4050-9F21-332E59C0A371}"/>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1" name="Freeform 17">
                    <a:extLst>
                      <a:ext uri="{FF2B5EF4-FFF2-40B4-BE49-F238E27FC236}">
                        <a16:creationId xmlns:a16="http://schemas.microsoft.com/office/drawing/2014/main" id="{F1A8F23F-C801-462B-8F32-F8763782731B}"/>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2" name="Freeform 18">
                    <a:extLst>
                      <a:ext uri="{FF2B5EF4-FFF2-40B4-BE49-F238E27FC236}">
                        <a16:creationId xmlns:a16="http://schemas.microsoft.com/office/drawing/2014/main" id="{D3A8C550-CC0E-48F2-B27F-68CD0D223114}"/>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3" name="Freeform 19">
                    <a:extLst>
                      <a:ext uri="{FF2B5EF4-FFF2-40B4-BE49-F238E27FC236}">
                        <a16:creationId xmlns:a16="http://schemas.microsoft.com/office/drawing/2014/main" id="{EAE80DBF-F823-4E55-8F4A-1787D69FE2EC}"/>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4" name="Freeform 20">
                    <a:extLst>
                      <a:ext uri="{FF2B5EF4-FFF2-40B4-BE49-F238E27FC236}">
                        <a16:creationId xmlns:a16="http://schemas.microsoft.com/office/drawing/2014/main" id="{200C49BD-3F01-49E3-B59A-41E23CED1C25}"/>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5" name="Freeform 21">
                    <a:extLst>
                      <a:ext uri="{FF2B5EF4-FFF2-40B4-BE49-F238E27FC236}">
                        <a16:creationId xmlns:a16="http://schemas.microsoft.com/office/drawing/2014/main" id="{50AF3283-2227-4794-B525-A0D5DCC52D8D}"/>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6" name="Freeform 22">
                    <a:extLst>
                      <a:ext uri="{FF2B5EF4-FFF2-40B4-BE49-F238E27FC236}">
                        <a16:creationId xmlns:a16="http://schemas.microsoft.com/office/drawing/2014/main" id="{5906A5B5-994A-4A57-99A9-84FD52100E75}"/>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7" name="Freeform 23">
                    <a:extLst>
                      <a:ext uri="{FF2B5EF4-FFF2-40B4-BE49-F238E27FC236}">
                        <a16:creationId xmlns:a16="http://schemas.microsoft.com/office/drawing/2014/main" id="{93A69C02-2780-40AE-ADB4-7FEF897C10C6}"/>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8" name="Freeform 24">
                    <a:extLst>
                      <a:ext uri="{FF2B5EF4-FFF2-40B4-BE49-F238E27FC236}">
                        <a16:creationId xmlns:a16="http://schemas.microsoft.com/office/drawing/2014/main" id="{8D85B764-CF3D-41B4-B7FF-3EAFF0965967}"/>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9" name="Freeform 25">
                    <a:extLst>
                      <a:ext uri="{FF2B5EF4-FFF2-40B4-BE49-F238E27FC236}">
                        <a16:creationId xmlns:a16="http://schemas.microsoft.com/office/drawing/2014/main" id="{52EDA9F4-CFA7-481F-AAD6-56815DBCEB4B}"/>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0" name="Freeform 26">
                    <a:extLst>
                      <a:ext uri="{FF2B5EF4-FFF2-40B4-BE49-F238E27FC236}">
                        <a16:creationId xmlns:a16="http://schemas.microsoft.com/office/drawing/2014/main" id="{0627D0CD-9B69-4121-9652-8544F3C8D894}"/>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1" name="Freeform 27">
                    <a:extLst>
                      <a:ext uri="{FF2B5EF4-FFF2-40B4-BE49-F238E27FC236}">
                        <a16:creationId xmlns:a16="http://schemas.microsoft.com/office/drawing/2014/main" id="{65E23040-1829-4C7B-90D7-2A38E6464153}"/>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2" name="Freeform 28">
                    <a:extLst>
                      <a:ext uri="{FF2B5EF4-FFF2-40B4-BE49-F238E27FC236}">
                        <a16:creationId xmlns:a16="http://schemas.microsoft.com/office/drawing/2014/main" id="{6CD67BA8-4AD8-445D-8FF5-64CC7BA4D60F}"/>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3" name="Freeform 29">
                    <a:extLst>
                      <a:ext uri="{FF2B5EF4-FFF2-40B4-BE49-F238E27FC236}">
                        <a16:creationId xmlns:a16="http://schemas.microsoft.com/office/drawing/2014/main" id="{734AF174-D147-49DB-AD7C-F0C542CB2039}"/>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4" name="Freeform 30">
                    <a:extLst>
                      <a:ext uri="{FF2B5EF4-FFF2-40B4-BE49-F238E27FC236}">
                        <a16:creationId xmlns:a16="http://schemas.microsoft.com/office/drawing/2014/main" id="{81D881F9-EB6E-4F81-B0B5-0850F48D2236}"/>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5" name="Freeform 31">
                    <a:extLst>
                      <a:ext uri="{FF2B5EF4-FFF2-40B4-BE49-F238E27FC236}">
                        <a16:creationId xmlns:a16="http://schemas.microsoft.com/office/drawing/2014/main" id="{44CEA067-837B-4940-8505-3435D7D369A8}"/>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6" name="Freeform 32">
                    <a:extLst>
                      <a:ext uri="{FF2B5EF4-FFF2-40B4-BE49-F238E27FC236}">
                        <a16:creationId xmlns:a16="http://schemas.microsoft.com/office/drawing/2014/main" id="{3D41B2CA-7460-4F76-B136-B789B73ABDC3}"/>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7" name="Freeform 33">
                    <a:extLst>
                      <a:ext uri="{FF2B5EF4-FFF2-40B4-BE49-F238E27FC236}">
                        <a16:creationId xmlns:a16="http://schemas.microsoft.com/office/drawing/2014/main" id="{CC881122-B857-447D-9C32-76F1E28A09A6}"/>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8" name="Freeform 34">
                    <a:extLst>
                      <a:ext uri="{FF2B5EF4-FFF2-40B4-BE49-F238E27FC236}">
                        <a16:creationId xmlns:a16="http://schemas.microsoft.com/office/drawing/2014/main" id="{56689159-B7EC-482B-B959-EA253DFD1DB0}"/>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9" name="Freeform 35">
                    <a:extLst>
                      <a:ext uri="{FF2B5EF4-FFF2-40B4-BE49-F238E27FC236}">
                        <a16:creationId xmlns:a16="http://schemas.microsoft.com/office/drawing/2014/main" id="{4FE41236-268C-4218-830D-E9B52A209B38}"/>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0" name="Freeform 36">
                    <a:extLst>
                      <a:ext uri="{FF2B5EF4-FFF2-40B4-BE49-F238E27FC236}">
                        <a16:creationId xmlns:a16="http://schemas.microsoft.com/office/drawing/2014/main" id="{7B0D4CFB-9944-4702-88DB-CC0427E3D90B}"/>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1" name="Freeform 37">
                    <a:extLst>
                      <a:ext uri="{FF2B5EF4-FFF2-40B4-BE49-F238E27FC236}">
                        <a16:creationId xmlns:a16="http://schemas.microsoft.com/office/drawing/2014/main" id="{B029D0B3-FF7A-4583-BF6A-4831BC6C717A}"/>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2" name="Freeform 38">
                    <a:extLst>
                      <a:ext uri="{FF2B5EF4-FFF2-40B4-BE49-F238E27FC236}">
                        <a16:creationId xmlns:a16="http://schemas.microsoft.com/office/drawing/2014/main" id="{A46E9A8D-16C4-4E0E-9E01-A807417CE591}"/>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3" name="Freeform 39">
                    <a:extLst>
                      <a:ext uri="{FF2B5EF4-FFF2-40B4-BE49-F238E27FC236}">
                        <a16:creationId xmlns:a16="http://schemas.microsoft.com/office/drawing/2014/main" id="{36DB6BA0-7263-4622-AB0A-00982C186BEB}"/>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4" name="Freeform 40">
                    <a:extLst>
                      <a:ext uri="{FF2B5EF4-FFF2-40B4-BE49-F238E27FC236}">
                        <a16:creationId xmlns:a16="http://schemas.microsoft.com/office/drawing/2014/main" id="{9A735B13-A88B-4AF0-BDDD-1DEC2CDD4EF8}"/>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5" name="Freeform 41">
                    <a:extLst>
                      <a:ext uri="{FF2B5EF4-FFF2-40B4-BE49-F238E27FC236}">
                        <a16:creationId xmlns:a16="http://schemas.microsoft.com/office/drawing/2014/main" id="{B7423D84-8636-42D6-8F3A-0B129927B2DD}"/>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6" name="Freeform 42">
                    <a:extLst>
                      <a:ext uri="{FF2B5EF4-FFF2-40B4-BE49-F238E27FC236}">
                        <a16:creationId xmlns:a16="http://schemas.microsoft.com/office/drawing/2014/main" id="{EA792A19-6198-49B8-904C-9656B375E95D}"/>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7" name="Freeform 43">
                    <a:extLst>
                      <a:ext uri="{FF2B5EF4-FFF2-40B4-BE49-F238E27FC236}">
                        <a16:creationId xmlns:a16="http://schemas.microsoft.com/office/drawing/2014/main" id="{9058DB60-1A04-4C79-B0E1-2022C2D8C2D7}"/>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8" name="Freeform 44">
                    <a:extLst>
                      <a:ext uri="{FF2B5EF4-FFF2-40B4-BE49-F238E27FC236}">
                        <a16:creationId xmlns:a16="http://schemas.microsoft.com/office/drawing/2014/main" id="{DFAFA281-5A98-496A-99E5-AAE807F976DB}"/>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9" name="Freeform 45">
                    <a:extLst>
                      <a:ext uri="{FF2B5EF4-FFF2-40B4-BE49-F238E27FC236}">
                        <a16:creationId xmlns:a16="http://schemas.microsoft.com/office/drawing/2014/main" id="{9800FC2B-6E85-4829-96FE-B7AFBB04F709}"/>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0" name="Freeform 46">
                    <a:extLst>
                      <a:ext uri="{FF2B5EF4-FFF2-40B4-BE49-F238E27FC236}">
                        <a16:creationId xmlns:a16="http://schemas.microsoft.com/office/drawing/2014/main" id="{93837BE1-8742-44A9-8738-B6B5C812F0E1}"/>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1" name="Freeform 47">
                    <a:extLst>
                      <a:ext uri="{FF2B5EF4-FFF2-40B4-BE49-F238E27FC236}">
                        <a16:creationId xmlns:a16="http://schemas.microsoft.com/office/drawing/2014/main" id="{8C0D7B6D-2829-4FF8-A8CE-6E1826A9867F}"/>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2" name="Freeform 48">
                    <a:extLst>
                      <a:ext uri="{FF2B5EF4-FFF2-40B4-BE49-F238E27FC236}">
                        <a16:creationId xmlns:a16="http://schemas.microsoft.com/office/drawing/2014/main" id="{CE88C2FA-86F7-4145-87D6-7B0D1EEBA623}"/>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3" name="Freeform 49">
                    <a:extLst>
                      <a:ext uri="{FF2B5EF4-FFF2-40B4-BE49-F238E27FC236}">
                        <a16:creationId xmlns:a16="http://schemas.microsoft.com/office/drawing/2014/main" id="{EBDCE58B-1123-4012-B5EB-DA958FA06692}"/>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4" name="Freeform 50">
                    <a:extLst>
                      <a:ext uri="{FF2B5EF4-FFF2-40B4-BE49-F238E27FC236}">
                        <a16:creationId xmlns:a16="http://schemas.microsoft.com/office/drawing/2014/main" id="{0C298D2C-D880-4EE0-87A7-5D2F9AD6EBA8}"/>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5" name="Freeform 51">
                    <a:extLst>
                      <a:ext uri="{FF2B5EF4-FFF2-40B4-BE49-F238E27FC236}">
                        <a16:creationId xmlns:a16="http://schemas.microsoft.com/office/drawing/2014/main" id="{5BFA680B-993F-43BB-A1AB-E536C827ADDA}"/>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6" name="Freeform 52">
                    <a:extLst>
                      <a:ext uri="{FF2B5EF4-FFF2-40B4-BE49-F238E27FC236}">
                        <a16:creationId xmlns:a16="http://schemas.microsoft.com/office/drawing/2014/main" id="{AEEE3FD5-8BB2-4915-82D4-DFB76B04F398}"/>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7" name="Freeform 53">
                    <a:extLst>
                      <a:ext uri="{FF2B5EF4-FFF2-40B4-BE49-F238E27FC236}">
                        <a16:creationId xmlns:a16="http://schemas.microsoft.com/office/drawing/2014/main" id="{4DF3CF9E-76FC-4076-ACF0-F678C6BDFD65}"/>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8" name="Freeform 54">
                    <a:extLst>
                      <a:ext uri="{FF2B5EF4-FFF2-40B4-BE49-F238E27FC236}">
                        <a16:creationId xmlns:a16="http://schemas.microsoft.com/office/drawing/2014/main" id="{2A74D5CE-CEFA-4BB8-AD1B-C27419CA7323}"/>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9" name="Freeform 55">
                    <a:extLst>
                      <a:ext uri="{FF2B5EF4-FFF2-40B4-BE49-F238E27FC236}">
                        <a16:creationId xmlns:a16="http://schemas.microsoft.com/office/drawing/2014/main" id="{7BE00F4E-166D-4A67-B495-28F5EE93A523}"/>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0" name="Freeform 56">
                    <a:extLst>
                      <a:ext uri="{FF2B5EF4-FFF2-40B4-BE49-F238E27FC236}">
                        <a16:creationId xmlns:a16="http://schemas.microsoft.com/office/drawing/2014/main" id="{1525BB26-6BAE-4F7B-A226-0F765C641D6F}"/>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1" name="Freeform 57">
                    <a:extLst>
                      <a:ext uri="{FF2B5EF4-FFF2-40B4-BE49-F238E27FC236}">
                        <a16:creationId xmlns:a16="http://schemas.microsoft.com/office/drawing/2014/main" id="{9BE19980-016D-4F62-B216-B1BF74016EEB}"/>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2" name="Freeform 58">
                    <a:extLst>
                      <a:ext uri="{FF2B5EF4-FFF2-40B4-BE49-F238E27FC236}">
                        <a16:creationId xmlns:a16="http://schemas.microsoft.com/office/drawing/2014/main" id="{39B74C62-0DFB-479E-9CF5-8B74CF540BCA}"/>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74" name="Group 426">
                  <a:extLst>
                    <a:ext uri="{FF2B5EF4-FFF2-40B4-BE49-F238E27FC236}">
                      <a16:creationId xmlns:a16="http://schemas.microsoft.com/office/drawing/2014/main" id="{F2F13663-A444-4000-9CEE-A3E6984E2DFD}"/>
                    </a:ext>
                  </a:extLst>
                </p:cNvPr>
                <p:cNvGrpSpPr/>
                <p:nvPr/>
              </p:nvGrpSpPr>
              <p:grpSpPr>
                <a:xfrm>
                  <a:off x="9188892" y="2720091"/>
                  <a:ext cx="943241" cy="344669"/>
                  <a:chOff x="2241551" y="2027238"/>
                  <a:chExt cx="7324725" cy="2676525"/>
                </a:xfrm>
              </p:grpSpPr>
              <p:sp>
                <p:nvSpPr>
                  <p:cNvPr id="985" name="Freeform 5">
                    <a:extLst>
                      <a:ext uri="{FF2B5EF4-FFF2-40B4-BE49-F238E27FC236}">
                        <a16:creationId xmlns:a16="http://schemas.microsoft.com/office/drawing/2014/main" id="{D52B7596-551E-411B-9D8A-ABD34A718618}"/>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6" name="Freeform 6">
                    <a:extLst>
                      <a:ext uri="{FF2B5EF4-FFF2-40B4-BE49-F238E27FC236}">
                        <a16:creationId xmlns:a16="http://schemas.microsoft.com/office/drawing/2014/main" id="{4725D69B-C26A-472C-BD71-3FF03F9F5EC3}"/>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7" name="Freeform 7">
                    <a:extLst>
                      <a:ext uri="{FF2B5EF4-FFF2-40B4-BE49-F238E27FC236}">
                        <a16:creationId xmlns:a16="http://schemas.microsoft.com/office/drawing/2014/main" id="{C0E3C750-8C4F-4BE7-B912-8D63EA969119}"/>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8" name="Freeform 8">
                    <a:extLst>
                      <a:ext uri="{FF2B5EF4-FFF2-40B4-BE49-F238E27FC236}">
                        <a16:creationId xmlns:a16="http://schemas.microsoft.com/office/drawing/2014/main" id="{6E91A97E-EF4E-4A9B-B3E4-7FF468ED7D6E}"/>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9" name="Freeform 9">
                    <a:extLst>
                      <a:ext uri="{FF2B5EF4-FFF2-40B4-BE49-F238E27FC236}">
                        <a16:creationId xmlns:a16="http://schemas.microsoft.com/office/drawing/2014/main" id="{34510431-5606-4001-AD02-1EAADFC5F589}"/>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0" name="Freeform 10">
                    <a:extLst>
                      <a:ext uri="{FF2B5EF4-FFF2-40B4-BE49-F238E27FC236}">
                        <a16:creationId xmlns:a16="http://schemas.microsoft.com/office/drawing/2014/main" id="{38507EBC-DA86-4D71-BAD7-01E9DBA86DAF}"/>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1" name="Freeform 11">
                    <a:extLst>
                      <a:ext uri="{FF2B5EF4-FFF2-40B4-BE49-F238E27FC236}">
                        <a16:creationId xmlns:a16="http://schemas.microsoft.com/office/drawing/2014/main" id="{FE4C0BB5-BA3F-4FBD-917C-F530E559D9A4}"/>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2" name="Freeform 12">
                    <a:extLst>
                      <a:ext uri="{FF2B5EF4-FFF2-40B4-BE49-F238E27FC236}">
                        <a16:creationId xmlns:a16="http://schemas.microsoft.com/office/drawing/2014/main" id="{306A0201-BA7B-4996-A685-BE3107B7EF4B}"/>
                      </a:ext>
                    </a:extLst>
                  </p:cNvPr>
                  <p:cNvSpPr>
                    <a:spLocks/>
                  </p:cNvSpPr>
                  <p:nvPr/>
                </p:nvSpPr>
                <p:spPr bwMode="auto">
                  <a:xfrm>
                    <a:off x="8124826" y="2984500"/>
                    <a:ext cx="1246188" cy="1484313"/>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3" name="Freeform 13">
                    <a:extLst>
                      <a:ext uri="{FF2B5EF4-FFF2-40B4-BE49-F238E27FC236}">
                        <a16:creationId xmlns:a16="http://schemas.microsoft.com/office/drawing/2014/main" id="{549E93CE-7868-4E52-9F8E-56A2FF8B959B}"/>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4" name="Freeform 14">
                    <a:extLst>
                      <a:ext uri="{FF2B5EF4-FFF2-40B4-BE49-F238E27FC236}">
                        <a16:creationId xmlns:a16="http://schemas.microsoft.com/office/drawing/2014/main" id="{446A5D6D-A0C0-40AF-B718-CAAB78C70DCE}"/>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5" name="Freeform 15">
                    <a:extLst>
                      <a:ext uri="{FF2B5EF4-FFF2-40B4-BE49-F238E27FC236}">
                        <a16:creationId xmlns:a16="http://schemas.microsoft.com/office/drawing/2014/main" id="{7D12FB36-B8FD-4424-8430-378DE64DF583}"/>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6" name="Freeform 16">
                    <a:extLst>
                      <a:ext uri="{FF2B5EF4-FFF2-40B4-BE49-F238E27FC236}">
                        <a16:creationId xmlns:a16="http://schemas.microsoft.com/office/drawing/2014/main" id="{EAE6FF5E-4A93-4057-9267-88C29F057FCB}"/>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7" name="Freeform 17">
                    <a:extLst>
                      <a:ext uri="{FF2B5EF4-FFF2-40B4-BE49-F238E27FC236}">
                        <a16:creationId xmlns:a16="http://schemas.microsoft.com/office/drawing/2014/main" id="{118E9ECC-F8CE-40B8-BF37-937EFAEE9486}"/>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8" name="Freeform 18">
                    <a:extLst>
                      <a:ext uri="{FF2B5EF4-FFF2-40B4-BE49-F238E27FC236}">
                        <a16:creationId xmlns:a16="http://schemas.microsoft.com/office/drawing/2014/main" id="{C3A484BD-5227-4E55-BFD5-66EC0D2958CA}"/>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9" name="Freeform 19">
                    <a:extLst>
                      <a:ext uri="{FF2B5EF4-FFF2-40B4-BE49-F238E27FC236}">
                        <a16:creationId xmlns:a16="http://schemas.microsoft.com/office/drawing/2014/main" id="{28F0B36E-7A45-496F-98CD-FBE2DB0D891D}"/>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0" name="Freeform 20">
                    <a:extLst>
                      <a:ext uri="{FF2B5EF4-FFF2-40B4-BE49-F238E27FC236}">
                        <a16:creationId xmlns:a16="http://schemas.microsoft.com/office/drawing/2014/main" id="{C74DAE8D-96B3-43E3-B9CB-31372BFC6247}"/>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1" name="Freeform 21">
                    <a:extLst>
                      <a:ext uri="{FF2B5EF4-FFF2-40B4-BE49-F238E27FC236}">
                        <a16:creationId xmlns:a16="http://schemas.microsoft.com/office/drawing/2014/main" id="{F66AFE3D-92DE-4912-8818-C6CD0AD08106}"/>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2" name="Freeform 22">
                    <a:extLst>
                      <a:ext uri="{FF2B5EF4-FFF2-40B4-BE49-F238E27FC236}">
                        <a16:creationId xmlns:a16="http://schemas.microsoft.com/office/drawing/2014/main" id="{C1693846-26AD-47D6-8709-BDCC23E641E3}"/>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3" name="Freeform 23">
                    <a:extLst>
                      <a:ext uri="{FF2B5EF4-FFF2-40B4-BE49-F238E27FC236}">
                        <a16:creationId xmlns:a16="http://schemas.microsoft.com/office/drawing/2014/main" id="{EE4A5DCA-B7E5-4978-A244-4BF532EFD47B}"/>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4" name="Freeform 24">
                    <a:extLst>
                      <a:ext uri="{FF2B5EF4-FFF2-40B4-BE49-F238E27FC236}">
                        <a16:creationId xmlns:a16="http://schemas.microsoft.com/office/drawing/2014/main" id="{6A4E7539-4126-4F11-B1C4-1700139343C6}"/>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5" name="Freeform 25">
                    <a:extLst>
                      <a:ext uri="{FF2B5EF4-FFF2-40B4-BE49-F238E27FC236}">
                        <a16:creationId xmlns:a16="http://schemas.microsoft.com/office/drawing/2014/main" id="{CFB43A3A-30EF-45F3-B6B3-48AFB444805A}"/>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6" name="Freeform 26">
                    <a:extLst>
                      <a:ext uri="{FF2B5EF4-FFF2-40B4-BE49-F238E27FC236}">
                        <a16:creationId xmlns:a16="http://schemas.microsoft.com/office/drawing/2014/main" id="{97259880-F88D-40C6-BD4B-FA54A8E20806}"/>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7" name="Freeform 27">
                    <a:extLst>
                      <a:ext uri="{FF2B5EF4-FFF2-40B4-BE49-F238E27FC236}">
                        <a16:creationId xmlns:a16="http://schemas.microsoft.com/office/drawing/2014/main" id="{F814E064-56C8-4FBC-95B0-189227BF5B2D}"/>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8" name="Freeform 28">
                    <a:extLst>
                      <a:ext uri="{FF2B5EF4-FFF2-40B4-BE49-F238E27FC236}">
                        <a16:creationId xmlns:a16="http://schemas.microsoft.com/office/drawing/2014/main" id="{A1F50C34-BA39-47F8-96CD-23F15005AE3F}"/>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9" name="Freeform 29">
                    <a:extLst>
                      <a:ext uri="{FF2B5EF4-FFF2-40B4-BE49-F238E27FC236}">
                        <a16:creationId xmlns:a16="http://schemas.microsoft.com/office/drawing/2014/main" id="{0E7847FA-8124-4084-9424-3BC33CE41721}"/>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0" name="Freeform 30">
                    <a:extLst>
                      <a:ext uri="{FF2B5EF4-FFF2-40B4-BE49-F238E27FC236}">
                        <a16:creationId xmlns:a16="http://schemas.microsoft.com/office/drawing/2014/main" id="{3F0F4427-D56A-4C6B-BCC0-3E7D677E896E}"/>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1" name="Freeform 31">
                    <a:extLst>
                      <a:ext uri="{FF2B5EF4-FFF2-40B4-BE49-F238E27FC236}">
                        <a16:creationId xmlns:a16="http://schemas.microsoft.com/office/drawing/2014/main" id="{66B09DF7-2AF3-4208-B1C9-84FF9CF60EDC}"/>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2" name="Freeform 32">
                    <a:extLst>
                      <a:ext uri="{FF2B5EF4-FFF2-40B4-BE49-F238E27FC236}">
                        <a16:creationId xmlns:a16="http://schemas.microsoft.com/office/drawing/2014/main" id="{8012772A-4D80-4B55-81D4-FC586A226E08}"/>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3" name="Freeform 33">
                    <a:extLst>
                      <a:ext uri="{FF2B5EF4-FFF2-40B4-BE49-F238E27FC236}">
                        <a16:creationId xmlns:a16="http://schemas.microsoft.com/office/drawing/2014/main" id="{C68909DB-79A4-44E7-8E32-776FED3F7FE5}"/>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4" name="Freeform 34">
                    <a:extLst>
                      <a:ext uri="{FF2B5EF4-FFF2-40B4-BE49-F238E27FC236}">
                        <a16:creationId xmlns:a16="http://schemas.microsoft.com/office/drawing/2014/main" id="{C7BFC926-3973-47DC-B4B7-84A6901AF2BF}"/>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5" name="Freeform 35">
                    <a:extLst>
                      <a:ext uri="{FF2B5EF4-FFF2-40B4-BE49-F238E27FC236}">
                        <a16:creationId xmlns:a16="http://schemas.microsoft.com/office/drawing/2014/main" id="{9C2976DC-842E-4BBA-8321-467DB869B3F5}"/>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6" name="Freeform 36">
                    <a:extLst>
                      <a:ext uri="{FF2B5EF4-FFF2-40B4-BE49-F238E27FC236}">
                        <a16:creationId xmlns:a16="http://schemas.microsoft.com/office/drawing/2014/main" id="{BB888DF0-82DE-4E4F-8593-8430939B98D7}"/>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7" name="Freeform 37">
                    <a:extLst>
                      <a:ext uri="{FF2B5EF4-FFF2-40B4-BE49-F238E27FC236}">
                        <a16:creationId xmlns:a16="http://schemas.microsoft.com/office/drawing/2014/main" id="{5C00BF15-5777-4B3D-8EBA-B1034A9CC889}"/>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8" name="Freeform 38">
                    <a:extLst>
                      <a:ext uri="{FF2B5EF4-FFF2-40B4-BE49-F238E27FC236}">
                        <a16:creationId xmlns:a16="http://schemas.microsoft.com/office/drawing/2014/main" id="{CC1AED1F-91DB-4FFE-948E-1DA8AC99F8E0}"/>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9" name="Freeform 39">
                    <a:extLst>
                      <a:ext uri="{FF2B5EF4-FFF2-40B4-BE49-F238E27FC236}">
                        <a16:creationId xmlns:a16="http://schemas.microsoft.com/office/drawing/2014/main" id="{DC38A0C6-493A-40FE-9DBB-DCDAD6DF7EAD}"/>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0" name="Freeform 40">
                    <a:extLst>
                      <a:ext uri="{FF2B5EF4-FFF2-40B4-BE49-F238E27FC236}">
                        <a16:creationId xmlns:a16="http://schemas.microsoft.com/office/drawing/2014/main" id="{39F13A48-A8C0-4237-849C-74328E75C200}"/>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1" name="Freeform 41">
                    <a:extLst>
                      <a:ext uri="{FF2B5EF4-FFF2-40B4-BE49-F238E27FC236}">
                        <a16:creationId xmlns:a16="http://schemas.microsoft.com/office/drawing/2014/main" id="{FB6DF10E-A9EE-4009-AC09-B5D9B438855A}"/>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2" name="Freeform 42">
                    <a:extLst>
                      <a:ext uri="{FF2B5EF4-FFF2-40B4-BE49-F238E27FC236}">
                        <a16:creationId xmlns:a16="http://schemas.microsoft.com/office/drawing/2014/main" id="{C98E57BC-6B15-48A3-A2FC-6862766854EE}"/>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3" name="Freeform 43">
                    <a:extLst>
                      <a:ext uri="{FF2B5EF4-FFF2-40B4-BE49-F238E27FC236}">
                        <a16:creationId xmlns:a16="http://schemas.microsoft.com/office/drawing/2014/main" id="{E0036902-C2B9-44A5-8383-62ABA9D45F22}"/>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4" name="Freeform 44">
                    <a:extLst>
                      <a:ext uri="{FF2B5EF4-FFF2-40B4-BE49-F238E27FC236}">
                        <a16:creationId xmlns:a16="http://schemas.microsoft.com/office/drawing/2014/main" id="{8A6B99AC-70C7-4653-886F-20A2C1C0BD05}"/>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5" name="Freeform 45">
                    <a:extLst>
                      <a:ext uri="{FF2B5EF4-FFF2-40B4-BE49-F238E27FC236}">
                        <a16:creationId xmlns:a16="http://schemas.microsoft.com/office/drawing/2014/main" id="{EAFE3A8F-E296-4BF4-85B7-F79A439D00CE}"/>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6" name="Freeform 46">
                    <a:extLst>
                      <a:ext uri="{FF2B5EF4-FFF2-40B4-BE49-F238E27FC236}">
                        <a16:creationId xmlns:a16="http://schemas.microsoft.com/office/drawing/2014/main" id="{81C2869E-9C08-4B0C-B654-8F874DDE3778}"/>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7" name="Freeform 47">
                    <a:extLst>
                      <a:ext uri="{FF2B5EF4-FFF2-40B4-BE49-F238E27FC236}">
                        <a16:creationId xmlns:a16="http://schemas.microsoft.com/office/drawing/2014/main" id="{3624DAAD-1409-497C-A097-0EFC6D290CDF}"/>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8" name="Freeform 48">
                    <a:extLst>
                      <a:ext uri="{FF2B5EF4-FFF2-40B4-BE49-F238E27FC236}">
                        <a16:creationId xmlns:a16="http://schemas.microsoft.com/office/drawing/2014/main" id="{3B498D1D-A0C7-45C9-83A4-56733608F654}"/>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9" name="Freeform 49">
                    <a:extLst>
                      <a:ext uri="{FF2B5EF4-FFF2-40B4-BE49-F238E27FC236}">
                        <a16:creationId xmlns:a16="http://schemas.microsoft.com/office/drawing/2014/main" id="{BE8BBC4E-1C23-443C-B595-F60DD6F7A40B}"/>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0" name="Freeform 50">
                    <a:extLst>
                      <a:ext uri="{FF2B5EF4-FFF2-40B4-BE49-F238E27FC236}">
                        <a16:creationId xmlns:a16="http://schemas.microsoft.com/office/drawing/2014/main" id="{A0A0B02A-9648-4A64-BAAC-138EA1599E40}"/>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1" name="Freeform 51">
                    <a:extLst>
                      <a:ext uri="{FF2B5EF4-FFF2-40B4-BE49-F238E27FC236}">
                        <a16:creationId xmlns:a16="http://schemas.microsoft.com/office/drawing/2014/main" id="{EEB54563-C6CF-4C82-8F16-76D59AFD93DF}"/>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2" name="Freeform 52">
                    <a:extLst>
                      <a:ext uri="{FF2B5EF4-FFF2-40B4-BE49-F238E27FC236}">
                        <a16:creationId xmlns:a16="http://schemas.microsoft.com/office/drawing/2014/main" id="{38BE5EFB-1C48-4F33-A828-759402312C84}"/>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3" name="Freeform 53">
                    <a:extLst>
                      <a:ext uri="{FF2B5EF4-FFF2-40B4-BE49-F238E27FC236}">
                        <a16:creationId xmlns:a16="http://schemas.microsoft.com/office/drawing/2014/main" id="{26B8C61F-6EA7-40C4-894C-F24E86F47801}"/>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4" name="Freeform 54">
                    <a:extLst>
                      <a:ext uri="{FF2B5EF4-FFF2-40B4-BE49-F238E27FC236}">
                        <a16:creationId xmlns:a16="http://schemas.microsoft.com/office/drawing/2014/main" id="{3AF5F13A-2A70-44ED-BB63-C42849A9CD93}"/>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5" name="Freeform 55">
                    <a:extLst>
                      <a:ext uri="{FF2B5EF4-FFF2-40B4-BE49-F238E27FC236}">
                        <a16:creationId xmlns:a16="http://schemas.microsoft.com/office/drawing/2014/main" id="{7CE95735-33B4-4624-B7F7-3DF2F3B47EF6}"/>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6" name="Freeform 56">
                    <a:extLst>
                      <a:ext uri="{FF2B5EF4-FFF2-40B4-BE49-F238E27FC236}">
                        <a16:creationId xmlns:a16="http://schemas.microsoft.com/office/drawing/2014/main" id="{9B90FA59-8E17-4D0A-BF7B-FE442FC61F1C}"/>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7" name="Freeform 57">
                    <a:extLst>
                      <a:ext uri="{FF2B5EF4-FFF2-40B4-BE49-F238E27FC236}">
                        <a16:creationId xmlns:a16="http://schemas.microsoft.com/office/drawing/2014/main" id="{9C0819BB-E2BA-47F0-97B0-FCB80892DDFC}"/>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8" name="Freeform 58">
                    <a:extLst>
                      <a:ext uri="{FF2B5EF4-FFF2-40B4-BE49-F238E27FC236}">
                        <a16:creationId xmlns:a16="http://schemas.microsoft.com/office/drawing/2014/main" id="{041C837E-3825-4324-9C1B-17E0298DD8CD}"/>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75" name="Group 481">
                  <a:extLst>
                    <a:ext uri="{FF2B5EF4-FFF2-40B4-BE49-F238E27FC236}">
                      <a16:creationId xmlns:a16="http://schemas.microsoft.com/office/drawing/2014/main" id="{39022F93-857C-4C7C-AC19-6ACAAAC94C3A}"/>
                    </a:ext>
                  </a:extLst>
                </p:cNvPr>
                <p:cNvGrpSpPr/>
                <p:nvPr/>
              </p:nvGrpSpPr>
              <p:grpSpPr>
                <a:xfrm>
                  <a:off x="8984105" y="2553404"/>
                  <a:ext cx="943241" cy="344669"/>
                  <a:chOff x="2241551" y="2027238"/>
                  <a:chExt cx="7324725" cy="2676525"/>
                </a:xfrm>
              </p:grpSpPr>
              <p:sp>
                <p:nvSpPr>
                  <p:cNvPr id="931" name="Freeform 5">
                    <a:extLst>
                      <a:ext uri="{FF2B5EF4-FFF2-40B4-BE49-F238E27FC236}">
                        <a16:creationId xmlns:a16="http://schemas.microsoft.com/office/drawing/2014/main" id="{7187626E-B95E-40C0-81B4-E7B4FCCD2C49}"/>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2" name="Freeform 6">
                    <a:extLst>
                      <a:ext uri="{FF2B5EF4-FFF2-40B4-BE49-F238E27FC236}">
                        <a16:creationId xmlns:a16="http://schemas.microsoft.com/office/drawing/2014/main" id="{78C8F543-A801-43B7-B9D5-CF86543829A8}"/>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3" name="Freeform 7">
                    <a:extLst>
                      <a:ext uri="{FF2B5EF4-FFF2-40B4-BE49-F238E27FC236}">
                        <a16:creationId xmlns:a16="http://schemas.microsoft.com/office/drawing/2014/main" id="{B6CDD812-3E2B-49E9-A679-742B7B364645}"/>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4" name="Freeform 8">
                    <a:extLst>
                      <a:ext uri="{FF2B5EF4-FFF2-40B4-BE49-F238E27FC236}">
                        <a16:creationId xmlns:a16="http://schemas.microsoft.com/office/drawing/2014/main" id="{92DAB0A3-E90C-4CF1-9A79-7EB6F46E8D84}"/>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5" name="Freeform 9">
                    <a:extLst>
                      <a:ext uri="{FF2B5EF4-FFF2-40B4-BE49-F238E27FC236}">
                        <a16:creationId xmlns:a16="http://schemas.microsoft.com/office/drawing/2014/main" id="{B3871297-FAC5-45B5-BEDA-292314F73BA3}"/>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6" name="Freeform 10">
                    <a:extLst>
                      <a:ext uri="{FF2B5EF4-FFF2-40B4-BE49-F238E27FC236}">
                        <a16:creationId xmlns:a16="http://schemas.microsoft.com/office/drawing/2014/main" id="{B2BD4EC4-E67B-42E1-8682-520455293A93}"/>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7" name="Freeform 11">
                    <a:extLst>
                      <a:ext uri="{FF2B5EF4-FFF2-40B4-BE49-F238E27FC236}">
                        <a16:creationId xmlns:a16="http://schemas.microsoft.com/office/drawing/2014/main" id="{93A51922-C88A-4A43-83AD-FFF4FE29E760}"/>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8" name="Freeform 12">
                    <a:extLst>
                      <a:ext uri="{FF2B5EF4-FFF2-40B4-BE49-F238E27FC236}">
                        <a16:creationId xmlns:a16="http://schemas.microsoft.com/office/drawing/2014/main" id="{9B700AD7-4B58-451C-BE93-DDFAEC79962A}"/>
                      </a:ext>
                    </a:extLst>
                  </p:cNvPr>
                  <p:cNvSpPr>
                    <a:spLocks/>
                  </p:cNvSpPr>
                  <p:nvPr/>
                </p:nvSpPr>
                <p:spPr bwMode="auto">
                  <a:xfrm>
                    <a:off x="8124824" y="2984498"/>
                    <a:ext cx="1246190" cy="1484312"/>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9" name="Freeform 13">
                    <a:extLst>
                      <a:ext uri="{FF2B5EF4-FFF2-40B4-BE49-F238E27FC236}">
                        <a16:creationId xmlns:a16="http://schemas.microsoft.com/office/drawing/2014/main" id="{946A1659-27C3-492B-9421-72F3E1D0BF27}"/>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0" name="Freeform 14">
                    <a:extLst>
                      <a:ext uri="{FF2B5EF4-FFF2-40B4-BE49-F238E27FC236}">
                        <a16:creationId xmlns:a16="http://schemas.microsoft.com/office/drawing/2014/main" id="{ACD88C83-5BCD-4350-BBC4-E63A48AC5B5C}"/>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1" name="Freeform 15">
                    <a:extLst>
                      <a:ext uri="{FF2B5EF4-FFF2-40B4-BE49-F238E27FC236}">
                        <a16:creationId xmlns:a16="http://schemas.microsoft.com/office/drawing/2014/main" id="{B845D9E6-D75A-44D8-BBF5-A27C529B0817}"/>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2" name="Freeform 16">
                    <a:extLst>
                      <a:ext uri="{FF2B5EF4-FFF2-40B4-BE49-F238E27FC236}">
                        <a16:creationId xmlns:a16="http://schemas.microsoft.com/office/drawing/2014/main" id="{235F7556-6583-4C7F-9FBF-5D9D129864FD}"/>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3" name="Freeform 17">
                    <a:extLst>
                      <a:ext uri="{FF2B5EF4-FFF2-40B4-BE49-F238E27FC236}">
                        <a16:creationId xmlns:a16="http://schemas.microsoft.com/office/drawing/2014/main" id="{D9F49CA3-49D7-484A-AB07-C3F44D810C1B}"/>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4" name="Freeform 18">
                    <a:extLst>
                      <a:ext uri="{FF2B5EF4-FFF2-40B4-BE49-F238E27FC236}">
                        <a16:creationId xmlns:a16="http://schemas.microsoft.com/office/drawing/2014/main" id="{8F1EDD5B-DB0D-40E2-840F-80195FD51AAB}"/>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5" name="Freeform 19">
                    <a:extLst>
                      <a:ext uri="{FF2B5EF4-FFF2-40B4-BE49-F238E27FC236}">
                        <a16:creationId xmlns:a16="http://schemas.microsoft.com/office/drawing/2014/main" id="{7DD1DEB5-A4B2-4738-B0E6-CEC657FD5AB6}"/>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6" name="Freeform 20">
                    <a:extLst>
                      <a:ext uri="{FF2B5EF4-FFF2-40B4-BE49-F238E27FC236}">
                        <a16:creationId xmlns:a16="http://schemas.microsoft.com/office/drawing/2014/main" id="{4011F24F-D35F-4178-9392-E3855F955009}"/>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7" name="Freeform 21">
                    <a:extLst>
                      <a:ext uri="{FF2B5EF4-FFF2-40B4-BE49-F238E27FC236}">
                        <a16:creationId xmlns:a16="http://schemas.microsoft.com/office/drawing/2014/main" id="{FE1EAB0D-D254-4226-87E6-800B28D13157}"/>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8" name="Freeform 22">
                    <a:extLst>
                      <a:ext uri="{FF2B5EF4-FFF2-40B4-BE49-F238E27FC236}">
                        <a16:creationId xmlns:a16="http://schemas.microsoft.com/office/drawing/2014/main" id="{263A8DAA-937F-4BA8-BF15-085B2F4CFD64}"/>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9" name="Freeform 23">
                    <a:extLst>
                      <a:ext uri="{FF2B5EF4-FFF2-40B4-BE49-F238E27FC236}">
                        <a16:creationId xmlns:a16="http://schemas.microsoft.com/office/drawing/2014/main" id="{61F34718-E011-468C-B860-A0C9FE7BEC7A}"/>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0" name="Freeform 24">
                    <a:extLst>
                      <a:ext uri="{FF2B5EF4-FFF2-40B4-BE49-F238E27FC236}">
                        <a16:creationId xmlns:a16="http://schemas.microsoft.com/office/drawing/2014/main" id="{CBBA98CE-8AE5-475D-AC91-0EDC5FE3AD6E}"/>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1" name="Freeform 25">
                    <a:extLst>
                      <a:ext uri="{FF2B5EF4-FFF2-40B4-BE49-F238E27FC236}">
                        <a16:creationId xmlns:a16="http://schemas.microsoft.com/office/drawing/2014/main" id="{EED42E7F-BA14-47AE-A6CB-CB70118DC376}"/>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2" name="Freeform 26">
                    <a:extLst>
                      <a:ext uri="{FF2B5EF4-FFF2-40B4-BE49-F238E27FC236}">
                        <a16:creationId xmlns:a16="http://schemas.microsoft.com/office/drawing/2014/main" id="{CC1C3795-9892-4A4F-B3E0-EA50E6AE42E0}"/>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3" name="Freeform 27">
                    <a:extLst>
                      <a:ext uri="{FF2B5EF4-FFF2-40B4-BE49-F238E27FC236}">
                        <a16:creationId xmlns:a16="http://schemas.microsoft.com/office/drawing/2014/main" id="{FAF8192C-1800-4178-B0C4-F66A222FED98}"/>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4" name="Freeform 28">
                    <a:extLst>
                      <a:ext uri="{FF2B5EF4-FFF2-40B4-BE49-F238E27FC236}">
                        <a16:creationId xmlns:a16="http://schemas.microsoft.com/office/drawing/2014/main" id="{560B8949-2DC0-462F-8F92-5EB2BCB27508}"/>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5" name="Freeform 29">
                    <a:extLst>
                      <a:ext uri="{FF2B5EF4-FFF2-40B4-BE49-F238E27FC236}">
                        <a16:creationId xmlns:a16="http://schemas.microsoft.com/office/drawing/2014/main" id="{19BC1BCD-405A-4159-A801-A3E589144A2E}"/>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6" name="Freeform 30">
                    <a:extLst>
                      <a:ext uri="{FF2B5EF4-FFF2-40B4-BE49-F238E27FC236}">
                        <a16:creationId xmlns:a16="http://schemas.microsoft.com/office/drawing/2014/main" id="{56889A5D-2124-442B-9858-0F497A9FCCAD}"/>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7" name="Freeform 31">
                    <a:extLst>
                      <a:ext uri="{FF2B5EF4-FFF2-40B4-BE49-F238E27FC236}">
                        <a16:creationId xmlns:a16="http://schemas.microsoft.com/office/drawing/2014/main" id="{43411928-3C6F-46BB-93D2-72D50C760211}"/>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8" name="Freeform 32">
                    <a:extLst>
                      <a:ext uri="{FF2B5EF4-FFF2-40B4-BE49-F238E27FC236}">
                        <a16:creationId xmlns:a16="http://schemas.microsoft.com/office/drawing/2014/main" id="{2897E9B8-43AA-4F53-8EAE-E1E34276A25C}"/>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9" name="Freeform 33">
                    <a:extLst>
                      <a:ext uri="{FF2B5EF4-FFF2-40B4-BE49-F238E27FC236}">
                        <a16:creationId xmlns:a16="http://schemas.microsoft.com/office/drawing/2014/main" id="{7943CD89-1CDB-4471-B596-F2909B502AAB}"/>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0" name="Freeform 34">
                    <a:extLst>
                      <a:ext uri="{FF2B5EF4-FFF2-40B4-BE49-F238E27FC236}">
                        <a16:creationId xmlns:a16="http://schemas.microsoft.com/office/drawing/2014/main" id="{6FDB85F5-0334-4580-B515-41A4B506C0E4}"/>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1" name="Freeform 35">
                    <a:extLst>
                      <a:ext uri="{FF2B5EF4-FFF2-40B4-BE49-F238E27FC236}">
                        <a16:creationId xmlns:a16="http://schemas.microsoft.com/office/drawing/2014/main" id="{B9D076A5-1BCA-4BF2-A80F-8C4F9043B7BC}"/>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2" name="Freeform 36">
                    <a:extLst>
                      <a:ext uri="{FF2B5EF4-FFF2-40B4-BE49-F238E27FC236}">
                        <a16:creationId xmlns:a16="http://schemas.microsoft.com/office/drawing/2014/main" id="{FCC9B08B-F1CA-4BCC-942D-65D58D9579E5}"/>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3" name="Freeform 37">
                    <a:extLst>
                      <a:ext uri="{FF2B5EF4-FFF2-40B4-BE49-F238E27FC236}">
                        <a16:creationId xmlns:a16="http://schemas.microsoft.com/office/drawing/2014/main" id="{25B71B6C-3DBF-4251-960F-C84BAA8C8028}"/>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4" name="Freeform 38">
                    <a:extLst>
                      <a:ext uri="{FF2B5EF4-FFF2-40B4-BE49-F238E27FC236}">
                        <a16:creationId xmlns:a16="http://schemas.microsoft.com/office/drawing/2014/main" id="{6CEA2333-E14B-446E-9EF7-26EF13B141A0}"/>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5" name="Freeform 39">
                    <a:extLst>
                      <a:ext uri="{FF2B5EF4-FFF2-40B4-BE49-F238E27FC236}">
                        <a16:creationId xmlns:a16="http://schemas.microsoft.com/office/drawing/2014/main" id="{5F031F7F-D438-4568-BF66-D46FA3701716}"/>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6" name="Freeform 40">
                    <a:extLst>
                      <a:ext uri="{FF2B5EF4-FFF2-40B4-BE49-F238E27FC236}">
                        <a16:creationId xmlns:a16="http://schemas.microsoft.com/office/drawing/2014/main" id="{8235C68F-30B0-4583-A9D3-022E74CE47B9}"/>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7" name="Freeform 41">
                    <a:extLst>
                      <a:ext uri="{FF2B5EF4-FFF2-40B4-BE49-F238E27FC236}">
                        <a16:creationId xmlns:a16="http://schemas.microsoft.com/office/drawing/2014/main" id="{3F6DD473-9614-4842-8BFC-A96C6BF1D922}"/>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8" name="Freeform 42">
                    <a:extLst>
                      <a:ext uri="{FF2B5EF4-FFF2-40B4-BE49-F238E27FC236}">
                        <a16:creationId xmlns:a16="http://schemas.microsoft.com/office/drawing/2014/main" id="{3EBE55AF-CBBA-4B53-822B-76B0EE8EFCF6}"/>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9" name="Freeform 43">
                    <a:extLst>
                      <a:ext uri="{FF2B5EF4-FFF2-40B4-BE49-F238E27FC236}">
                        <a16:creationId xmlns:a16="http://schemas.microsoft.com/office/drawing/2014/main" id="{1FFA77D6-90DB-41D1-9C35-23D3BE9478D9}"/>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0" name="Freeform 44">
                    <a:extLst>
                      <a:ext uri="{FF2B5EF4-FFF2-40B4-BE49-F238E27FC236}">
                        <a16:creationId xmlns:a16="http://schemas.microsoft.com/office/drawing/2014/main" id="{2CA53039-0F57-49EB-AC0B-14763A0F7578}"/>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1" name="Freeform 45">
                    <a:extLst>
                      <a:ext uri="{FF2B5EF4-FFF2-40B4-BE49-F238E27FC236}">
                        <a16:creationId xmlns:a16="http://schemas.microsoft.com/office/drawing/2014/main" id="{9F3A2E7E-4F9E-4C25-8CCC-2CAA36B15AAA}"/>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2" name="Freeform 46">
                    <a:extLst>
                      <a:ext uri="{FF2B5EF4-FFF2-40B4-BE49-F238E27FC236}">
                        <a16:creationId xmlns:a16="http://schemas.microsoft.com/office/drawing/2014/main" id="{F3C84641-8719-4477-A6FA-EBD37BAE356A}"/>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3" name="Freeform 47">
                    <a:extLst>
                      <a:ext uri="{FF2B5EF4-FFF2-40B4-BE49-F238E27FC236}">
                        <a16:creationId xmlns:a16="http://schemas.microsoft.com/office/drawing/2014/main" id="{CF73F403-D062-4889-8762-692BC0B73327}"/>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4" name="Freeform 48">
                    <a:extLst>
                      <a:ext uri="{FF2B5EF4-FFF2-40B4-BE49-F238E27FC236}">
                        <a16:creationId xmlns:a16="http://schemas.microsoft.com/office/drawing/2014/main" id="{6E5C242D-29C8-43DB-95BF-01B817A2BB13}"/>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5" name="Freeform 49">
                    <a:extLst>
                      <a:ext uri="{FF2B5EF4-FFF2-40B4-BE49-F238E27FC236}">
                        <a16:creationId xmlns:a16="http://schemas.microsoft.com/office/drawing/2014/main" id="{3FB33D97-7F32-4059-8A1B-AC7A98AA2B92}"/>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6" name="Freeform 50">
                    <a:extLst>
                      <a:ext uri="{FF2B5EF4-FFF2-40B4-BE49-F238E27FC236}">
                        <a16:creationId xmlns:a16="http://schemas.microsoft.com/office/drawing/2014/main" id="{3CCBE6BB-C113-447A-B7CA-366217744684}"/>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7" name="Freeform 51">
                    <a:extLst>
                      <a:ext uri="{FF2B5EF4-FFF2-40B4-BE49-F238E27FC236}">
                        <a16:creationId xmlns:a16="http://schemas.microsoft.com/office/drawing/2014/main" id="{1A716C06-B6EC-4048-B0A3-116FF4C8F171}"/>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8" name="Freeform 52">
                    <a:extLst>
                      <a:ext uri="{FF2B5EF4-FFF2-40B4-BE49-F238E27FC236}">
                        <a16:creationId xmlns:a16="http://schemas.microsoft.com/office/drawing/2014/main" id="{911ED142-6AE0-45D3-B813-98C6AEC7F24D}"/>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9" name="Freeform 53">
                    <a:extLst>
                      <a:ext uri="{FF2B5EF4-FFF2-40B4-BE49-F238E27FC236}">
                        <a16:creationId xmlns:a16="http://schemas.microsoft.com/office/drawing/2014/main" id="{68E4A0E5-C3E2-4823-8FA1-8C9821E577D1}"/>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0" name="Freeform 54">
                    <a:extLst>
                      <a:ext uri="{FF2B5EF4-FFF2-40B4-BE49-F238E27FC236}">
                        <a16:creationId xmlns:a16="http://schemas.microsoft.com/office/drawing/2014/main" id="{9E3B3673-5B25-4ED4-B5F3-E3A488BF9EDA}"/>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1" name="Freeform 55">
                    <a:extLst>
                      <a:ext uri="{FF2B5EF4-FFF2-40B4-BE49-F238E27FC236}">
                        <a16:creationId xmlns:a16="http://schemas.microsoft.com/office/drawing/2014/main" id="{D38ADC3D-0123-4288-A04A-36F5F903D1E7}"/>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2" name="Freeform 56">
                    <a:extLst>
                      <a:ext uri="{FF2B5EF4-FFF2-40B4-BE49-F238E27FC236}">
                        <a16:creationId xmlns:a16="http://schemas.microsoft.com/office/drawing/2014/main" id="{FF81BC52-DC84-4194-B030-65DBBA1BEF0E}"/>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3" name="Freeform 57">
                    <a:extLst>
                      <a:ext uri="{FF2B5EF4-FFF2-40B4-BE49-F238E27FC236}">
                        <a16:creationId xmlns:a16="http://schemas.microsoft.com/office/drawing/2014/main" id="{7600056E-5E67-415B-AB91-8D7A906610BB}"/>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4" name="Freeform 58">
                    <a:extLst>
                      <a:ext uri="{FF2B5EF4-FFF2-40B4-BE49-F238E27FC236}">
                        <a16:creationId xmlns:a16="http://schemas.microsoft.com/office/drawing/2014/main" id="{825BDF55-0873-46DA-9AD5-A852CF00A478}"/>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76" name="Group 536">
                  <a:extLst>
                    <a:ext uri="{FF2B5EF4-FFF2-40B4-BE49-F238E27FC236}">
                      <a16:creationId xmlns:a16="http://schemas.microsoft.com/office/drawing/2014/main" id="{96C5E7F1-D108-480E-ABCF-D9A6C98CD7AE}"/>
                    </a:ext>
                  </a:extLst>
                </p:cNvPr>
                <p:cNvGrpSpPr/>
                <p:nvPr/>
              </p:nvGrpSpPr>
              <p:grpSpPr>
                <a:xfrm>
                  <a:off x="9117455" y="2420054"/>
                  <a:ext cx="943241" cy="344669"/>
                  <a:chOff x="2241551" y="2027238"/>
                  <a:chExt cx="7324725" cy="2676525"/>
                </a:xfrm>
              </p:grpSpPr>
              <p:sp>
                <p:nvSpPr>
                  <p:cNvPr id="877" name="Freeform 5">
                    <a:extLst>
                      <a:ext uri="{FF2B5EF4-FFF2-40B4-BE49-F238E27FC236}">
                        <a16:creationId xmlns:a16="http://schemas.microsoft.com/office/drawing/2014/main" id="{FF7F43AA-19E2-4083-8A19-D961328CD5EC}"/>
                      </a:ext>
                    </a:extLst>
                  </p:cNvPr>
                  <p:cNvSpPr>
                    <a:spLocks/>
                  </p:cNvSpPr>
                  <p:nvPr/>
                </p:nvSpPr>
                <p:spPr bwMode="auto">
                  <a:xfrm>
                    <a:off x="2398713" y="2933700"/>
                    <a:ext cx="6972300" cy="1770063"/>
                  </a:xfrm>
                  <a:custGeom>
                    <a:avLst/>
                    <a:gdLst>
                      <a:gd name="T0" fmla="*/ 1630 w 1644"/>
                      <a:gd name="T1" fmla="*/ 63 h 416"/>
                      <a:gd name="T2" fmla="*/ 1350 w 1644"/>
                      <a:gd name="T3" fmla="*/ 169 h 416"/>
                      <a:gd name="T4" fmla="*/ 933 w 1644"/>
                      <a:gd name="T5" fmla="*/ 205 h 416"/>
                      <a:gd name="T6" fmla="*/ 881 w 1644"/>
                      <a:gd name="T7" fmla="*/ 205 h 416"/>
                      <a:gd name="T8" fmla="*/ 846 w 1644"/>
                      <a:gd name="T9" fmla="*/ 205 h 416"/>
                      <a:gd name="T10" fmla="*/ 708 w 1644"/>
                      <a:gd name="T11" fmla="*/ 201 h 416"/>
                      <a:gd name="T12" fmla="*/ 674 w 1644"/>
                      <a:gd name="T13" fmla="*/ 199 h 416"/>
                      <a:gd name="T14" fmla="*/ 341 w 1644"/>
                      <a:gd name="T15" fmla="*/ 160 h 416"/>
                      <a:gd name="T16" fmla="*/ 208 w 1644"/>
                      <a:gd name="T17" fmla="*/ 130 h 416"/>
                      <a:gd name="T18" fmla="*/ 10 w 1644"/>
                      <a:gd name="T19" fmla="*/ 0 h 416"/>
                      <a:gd name="T20" fmla="*/ 2 w 1644"/>
                      <a:gd name="T21" fmla="*/ 211 h 416"/>
                      <a:gd name="T22" fmla="*/ 208 w 1644"/>
                      <a:gd name="T23" fmla="*/ 343 h 416"/>
                      <a:gd name="T24" fmla="*/ 333 w 1644"/>
                      <a:gd name="T25" fmla="*/ 372 h 416"/>
                      <a:gd name="T26" fmla="*/ 667 w 1644"/>
                      <a:gd name="T27" fmla="*/ 410 h 416"/>
                      <a:gd name="T28" fmla="*/ 708 w 1644"/>
                      <a:gd name="T29" fmla="*/ 412 h 416"/>
                      <a:gd name="T30" fmla="*/ 846 w 1644"/>
                      <a:gd name="T31" fmla="*/ 416 h 416"/>
                      <a:gd name="T32" fmla="*/ 881 w 1644"/>
                      <a:gd name="T33" fmla="*/ 416 h 416"/>
                      <a:gd name="T34" fmla="*/ 933 w 1644"/>
                      <a:gd name="T35" fmla="*/ 416 h 416"/>
                      <a:gd name="T36" fmla="*/ 1350 w 1644"/>
                      <a:gd name="T37" fmla="*/ 378 h 416"/>
                      <a:gd name="T38" fmla="*/ 1623 w 1644"/>
                      <a:gd name="T39" fmla="*/ 274 h 416"/>
                      <a:gd name="T40" fmla="*/ 1637 w 1644"/>
                      <a:gd name="T41" fmla="*/ 241 h 416"/>
                      <a:gd name="T42" fmla="*/ 1644 w 1644"/>
                      <a:gd name="T43" fmla="*/ 30 h 416"/>
                      <a:gd name="T44" fmla="*/ 1630 w 1644"/>
                      <a:gd name="T45" fmla="*/ 6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4" h="416">
                        <a:moveTo>
                          <a:pt x="1630" y="63"/>
                        </a:moveTo>
                        <a:cubicBezTo>
                          <a:pt x="1593" y="107"/>
                          <a:pt x="1490" y="144"/>
                          <a:pt x="1350" y="169"/>
                        </a:cubicBezTo>
                        <a:cubicBezTo>
                          <a:pt x="1232" y="190"/>
                          <a:pt x="1088" y="202"/>
                          <a:pt x="933" y="205"/>
                        </a:cubicBezTo>
                        <a:cubicBezTo>
                          <a:pt x="916" y="205"/>
                          <a:pt x="898" y="205"/>
                          <a:pt x="881" y="205"/>
                        </a:cubicBezTo>
                        <a:cubicBezTo>
                          <a:pt x="869" y="205"/>
                          <a:pt x="857" y="205"/>
                          <a:pt x="846" y="205"/>
                        </a:cubicBezTo>
                        <a:cubicBezTo>
                          <a:pt x="800" y="205"/>
                          <a:pt x="754" y="203"/>
                          <a:pt x="708" y="201"/>
                        </a:cubicBezTo>
                        <a:cubicBezTo>
                          <a:pt x="696" y="200"/>
                          <a:pt x="685" y="200"/>
                          <a:pt x="674" y="199"/>
                        </a:cubicBezTo>
                        <a:cubicBezTo>
                          <a:pt x="549" y="192"/>
                          <a:pt x="436" y="178"/>
                          <a:pt x="341" y="160"/>
                        </a:cubicBezTo>
                        <a:cubicBezTo>
                          <a:pt x="292" y="151"/>
                          <a:pt x="248" y="141"/>
                          <a:pt x="208" y="130"/>
                        </a:cubicBezTo>
                        <a:cubicBezTo>
                          <a:pt x="81" y="94"/>
                          <a:pt x="7" y="48"/>
                          <a:pt x="10" y="0"/>
                        </a:cubicBezTo>
                        <a:cubicBezTo>
                          <a:pt x="2" y="211"/>
                          <a:pt x="2" y="211"/>
                          <a:pt x="2" y="211"/>
                        </a:cubicBezTo>
                        <a:cubicBezTo>
                          <a:pt x="0" y="260"/>
                          <a:pt x="76" y="306"/>
                          <a:pt x="208" y="343"/>
                        </a:cubicBezTo>
                        <a:cubicBezTo>
                          <a:pt x="246" y="353"/>
                          <a:pt x="288" y="363"/>
                          <a:pt x="333" y="372"/>
                        </a:cubicBezTo>
                        <a:cubicBezTo>
                          <a:pt x="429" y="389"/>
                          <a:pt x="542" y="403"/>
                          <a:pt x="667" y="410"/>
                        </a:cubicBezTo>
                        <a:cubicBezTo>
                          <a:pt x="680" y="411"/>
                          <a:pt x="694" y="412"/>
                          <a:pt x="708" y="412"/>
                        </a:cubicBezTo>
                        <a:cubicBezTo>
                          <a:pt x="754" y="414"/>
                          <a:pt x="800" y="416"/>
                          <a:pt x="846" y="416"/>
                        </a:cubicBezTo>
                        <a:cubicBezTo>
                          <a:pt x="857" y="416"/>
                          <a:pt x="869" y="416"/>
                          <a:pt x="881" y="416"/>
                        </a:cubicBezTo>
                        <a:cubicBezTo>
                          <a:pt x="898" y="416"/>
                          <a:pt x="916" y="416"/>
                          <a:pt x="933" y="416"/>
                        </a:cubicBezTo>
                        <a:cubicBezTo>
                          <a:pt x="1088" y="413"/>
                          <a:pt x="1233" y="400"/>
                          <a:pt x="1350" y="378"/>
                        </a:cubicBezTo>
                        <a:cubicBezTo>
                          <a:pt x="1486" y="353"/>
                          <a:pt x="1586" y="317"/>
                          <a:pt x="1623" y="274"/>
                        </a:cubicBezTo>
                        <a:cubicBezTo>
                          <a:pt x="1632" y="263"/>
                          <a:pt x="1636" y="252"/>
                          <a:pt x="1637" y="241"/>
                        </a:cubicBezTo>
                        <a:cubicBezTo>
                          <a:pt x="1644" y="30"/>
                          <a:pt x="1644" y="30"/>
                          <a:pt x="1644" y="30"/>
                        </a:cubicBezTo>
                        <a:cubicBezTo>
                          <a:pt x="1643" y="41"/>
                          <a:pt x="1639" y="52"/>
                          <a:pt x="1630" y="63"/>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8" name="Freeform 6">
                    <a:extLst>
                      <a:ext uri="{FF2B5EF4-FFF2-40B4-BE49-F238E27FC236}">
                        <a16:creationId xmlns:a16="http://schemas.microsoft.com/office/drawing/2014/main" id="{2F88B4E1-E787-4259-9A5B-7385DB5E8321}"/>
                      </a:ext>
                    </a:extLst>
                  </p:cNvPr>
                  <p:cNvSpPr>
                    <a:spLocks/>
                  </p:cNvSpPr>
                  <p:nvPr/>
                </p:nvSpPr>
                <p:spPr bwMode="auto">
                  <a:xfrm>
                    <a:off x="2398713" y="2860675"/>
                    <a:ext cx="882650" cy="1455738"/>
                  </a:xfrm>
                  <a:custGeom>
                    <a:avLst/>
                    <a:gdLst>
                      <a:gd name="T0" fmla="*/ 10 w 208"/>
                      <a:gd name="T1" fmla="*/ 0 h 342"/>
                      <a:gd name="T2" fmla="*/ 2 w 208"/>
                      <a:gd name="T3" fmla="*/ 211 h 342"/>
                      <a:gd name="T4" fmla="*/ 208 w 208"/>
                      <a:gd name="T5" fmla="*/ 342 h 342"/>
                      <a:gd name="T6" fmla="*/ 208 w 208"/>
                      <a:gd name="T7" fmla="*/ 129 h 342"/>
                      <a:gd name="T8" fmla="*/ 10 w 208"/>
                      <a:gd name="T9" fmla="*/ 0 h 342"/>
                    </a:gdLst>
                    <a:ahLst/>
                    <a:cxnLst>
                      <a:cxn ang="0">
                        <a:pos x="T0" y="T1"/>
                      </a:cxn>
                      <a:cxn ang="0">
                        <a:pos x="T2" y="T3"/>
                      </a:cxn>
                      <a:cxn ang="0">
                        <a:pos x="T4" y="T5"/>
                      </a:cxn>
                      <a:cxn ang="0">
                        <a:pos x="T6" y="T7"/>
                      </a:cxn>
                      <a:cxn ang="0">
                        <a:pos x="T8" y="T9"/>
                      </a:cxn>
                    </a:cxnLst>
                    <a:rect l="0" t="0" r="r" b="b"/>
                    <a:pathLst>
                      <a:path w="208" h="342">
                        <a:moveTo>
                          <a:pt x="10" y="0"/>
                        </a:moveTo>
                        <a:cubicBezTo>
                          <a:pt x="2" y="211"/>
                          <a:pt x="2" y="211"/>
                          <a:pt x="2" y="211"/>
                        </a:cubicBezTo>
                        <a:cubicBezTo>
                          <a:pt x="0" y="259"/>
                          <a:pt x="76" y="306"/>
                          <a:pt x="208" y="342"/>
                        </a:cubicBezTo>
                        <a:cubicBezTo>
                          <a:pt x="208" y="129"/>
                          <a:pt x="208" y="129"/>
                          <a:pt x="208" y="129"/>
                        </a:cubicBezTo>
                        <a:cubicBezTo>
                          <a:pt x="81" y="93"/>
                          <a:pt x="7" y="47"/>
                          <a:pt x="1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9" name="Freeform 7">
                    <a:extLst>
                      <a:ext uri="{FF2B5EF4-FFF2-40B4-BE49-F238E27FC236}">
                        <a16:creationId xmlns:a16="http://schemas.microsoft.com/office/drawing/2014/main" id="{2545EE36-560C-4BF2-A737-5AC54C8000F8}"/>
                      </a:ext>
                    </a:extLst>
                  </p:cNvPr>
                  <p:cNvSpPr>
                    <a:spLocks/>
                  </p:cNvSpPr>
                  <p:nvPr/>
                </p:nvSpPr>
                <p:spPr bwMode="auto">
                  <a:xfrm>
                    <a:off x="3281363" y="3409950"/>
                    <a:ext cx="2119313" cy="1203325"/>
                  </a:xfrm>
                  <a:custGeom>
                    <a:avLst/>
                    <a:gdLst>
                      <a:gd name="T0" fmla="*/ 466 w 500"/>
                      <a:gd name="T1" fmla="*/ 70 h 283"/>
                      <a:gd name="T2" fmla="*/ 133 w 500"/>
                      <a:gd name="T3" fmla="*/ 31 h 283"/>
                      <a:gd name="T4" fmla="*/ 0 w 500"/>
                      <a:gd name="T5" fmla="*/ 0 h 283"/>
                      <a:gd name="T6" fmla="*/ 0 w 500"/>
                      <a:gd name="T7" fmla="*/ 213 h 283"/>
                      <a:gd name="T8" fmla="*/ 125 w 500"/>
                      <a:gd name="T9" fmla="*/ 242 h 283"/>
                      <a:gd name="T10" fmla="*/ 459 w 500"/>
                      <a:gd name="T11" fmla="*/ 281 h 283"/>
                      <a:gd name="T12" fmla="*/ 500 w 500"/>
                      <a:gd name="T13" fmla="*/ 283 h 283"/>
                      <a:gd name="T14" fmla="*/ 500 w 500"/>
                      <a:gd name="T15" fmla="*/ 71 h 283"/>
                      <a:gd name="T16" fmla="*/ 466 w 500"/>
                      <a:gd name="T17" fmla="*/ 7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283">
                        <a:moveTo>
                          <a:pt x="466" y="70"/>
                        </a:moveTo>
                        <a:cubicBezTo>
                          <a:pt x="341" y="62"/>
                          <a:pt x="228" y="49"/>
                          <a:pt x="133" y="31"/>
                        </a:cubicBezTo>
                        <a:cubicBezTo>
                          <a:pt x="84" y="22"/>
                          <a:pt x="40" y="12"/>
                          <a:pt x="0" y="0"/>
                        </a:cubicBezTo>
                        <a:cubicBezTo>
                          <a:pt x="0" y="213"/>
                          <a:pt x="0" y="213"/>
                          <a:pt x="0" y="213"/>
                        </a:cubicBezTo>
                        <a:cubicBezTo>
                          <a:pt x="38" y="224"/>
                          <a:pt x="80" y="234"/>
                          <a:pt x="125" y="242"/>
                        </a:cubicBezTo>
                        <a:cubicBezTo>
                          <a:pt x="221" y="260"/>
                          <a:pt x="334" y="274"/>
                          <a:pt x="459" y="281"/>
                        </a:cubicBezTo>
                        <a:cubicBezTo>
                          <a:pt x="472" y="282"/>
                          <a:pt x="486" y="282"/>
                          <a:pt x="500" y="283"/>
                        </a:cubicBezTo>
                        <a:cubicBezTo>
                          <a:pt x="500" y="71"/>
                          <a:pt x="500" y="71"/>
                          <a:pt x="500" y="71"/>
                        </a:cubicBezTo>
                        <a:cubicBezTo>
                          <a:pt x="488" y="71"/>
                          <a:pt x="477" y="71"/>
                          <a:pt x="466" y="7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0" name="Freeform 8">
                    <a:extLst>
                      <a:ext uri="{FF2B5EF4-FFF2-40B4-BE49-F238E27FC236}">
                        <a16:creationId xmlns:a16="http://schemas.microsoft.com/office/drawing/2014/main" id="{45D05DB8-1F6F-4AFB-852B-D352BC0AA9C0}"/>
                      </a:ext>
                    </a:extLst>
                  </p:cNvPr>
                  <p:cNvSpPr>
                    <a:spLocks/>
                  </p:cNvSpPr>
                  <p:nvPr/>
                </p:nvSpPr>
                <p:spPr bwMode="auto">
                  <a:xfrm>
                    <a:off x="2241551" y="2027238"/>
                    <a:ext cx="7324725" cy="1790700"/>
                  </a:xfrm>
                  <a:custGeom>
                    <a:avLst/>
                    <a:gdLst>
                      <a:gd name="T0" fmla="*/ 1350 w 1727"/>
                      <a:gd name="T1" fmla="*/ 65 h 421"/>
                      <a:gd name="T2" fmla="*/ 1018 w 1727"/>
                      <a:gd name="T3" fmla="*/ 26 h 421"/>
                      <a:gd name="T4" fmla="*/ 61 w 1727"/>
                      <a:gd name="T5" fmla="*/ 163 h 421"/>
                      <a:gd name="T6" fmla="*/ 378 w 1727"/>
                      <a:gd name="T7" fmla="*/ 356 h 421"/>
                      <a:gd name="T8" fmla="*/ 711 w 1727"/>
                      <a:gd name="T9" fmla="*/ 395 h 421"/>
                      <a:gd name="T10" fmla="*/ 1667 w 1727"/>
                      <a:gd name="T11" fmla="*/ 258 h 421"/>
                      <a:gd name="T12" fmla="*/ 1350 w 1727"/>
                      <a:gd name="T13" fmla="*/ 65 h 421"/>
                    </a:gdLst>
                    <a:ahLst/>
                    <a:cxnLst>
                      <a:cxn ang="0">
                        <a:pos x="T0" y="T1"/>
                      </a:cxn>
                      <a:cxn ang="0">
                        <a:pos x="T2" y="T3"/>
                      </a:cxn>
                      <a:cxn ang="0">
                        <a:pos x="T4" y="T5"/>
                      </a:cxn>
                      <a:cxn ang="0">
                        <a:pos x="T6" y="T7"/>
                      </a:cxn>
                      <a:cxn ang="0">
                        <a:pos x="T8" y="T9"/>
                      </a:cxn>
                      <a:cxn ang="0">
                        <a:pos x="T10" y="T11"/>
                      </a:cxn>
                      <a:cxn ang="0">
                        <a:pos x="T12" y="T13"/>
                      </a:cxn>
                    </a:cxnLst>
                    <a:rect l="0" t="0" r="r" b="b"/>
                    <a:pathLst>
                      <a:path w="1727" h="421">
                        <a:moveTo>
                          <a:pt x="1350" y="65"/>
                        </a:moveTo>
                        <a:cubicBezTo>
                          <a:pt x="1254" y="47"/>
                          <a:pt x="1142" y="34"/>
                          <a:pt x="1018" y="26"/>
                        </a:cubicBezTo>
                        <a:cubicBezTo>
                          <a:pt x="574" y="0"/>
                          <a:pt x="146" y="61"/>
                          <a:pt x="61" y="163"/>
                        </a:cubicBezTo>
                        <a:cubicBezTo>
                          <a:pt x="0" y="236"/>
                          <a:pt x="133" y="310"/>
                          <a:pt x="378" y="356"/>
                        </a:cubicBezTo>
                        <a:cubicBezTo>
                          <a:pt x="473" y="374"/>
                          <a:pt x="586" y="387"/>
                          <a:pt x="711" y="395"/>
                        </a:cubicBezTo>
                        <a:cubicBezTo>
                          <a:pt x="1153" y="421"/>
                          <a:pt x="1582" y="360"/>
                          <a:pt x="1667" y="258"/>
                        </a:cubicBezTo>
                        <a:cubicBezTo>
                          <a:pt x="1727" y="185"/>
                          <a:pt x="1594" y="111"/>
                          <a:pt x="1350" y="65"/>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1" name="Freeform 9">
                    <a:extLst>
                      <a:ext uri="{FF2B5EF4-FFF2-40B4-BE49-F238E27FC236}">
                        <a16:creationId xmlns:a16="http://schemas.microsoft.com/office/drawing/2014/main" id="{65FC222E-CE5A-4332-B06F-C98DF5B85681}"/>
                      </a:ext>
                    </a:extLst>
                  </p:cNvPr>
                  <p:cNvSpPr>
                    <a:spLocks/>
                  </p:cNvSpPr>
                  <p:nvPr/>
                </p:nvSpPr>
                <p:spPr bwMode="auto">
                  <a:xfrm>
                    <a:off x="2857501" y="2278063"/>
                    <a:ext cx="6092825" cy="1293813"/>
                  </a:xfrm>
                  <a:custGeom>
                    <a:avLst/>
                    <a:gdLst>
                      <a:gd name="T0" fmla="*/ 768 w 1437"/>
                      <a:gd name="T1" fmla="*/ 304 h 304"/>
                      <a:gd name="T2" fmla="*/ 581 w 1437"/>
                      <a:gd name="T3" fmla="*/ 298 h 304"/>
                      <a:gd name="T4" fmla="*/ 281 w 1437"/>
                      <a:gd name="T5" fmla="*/ 263 h 304"/>
                      <a:gd name="T6" fmla="*/ 12 w 1437"/>
                      <a:gd name="T7" fmla="*/ 162 h 304"/>
                      <a:gd name="T8" fmla="*/ 13 w 1437"/>
                      <a:gd name="T9" fmla="*/ 118 h 304"/>
                      <a:gd name="T10" fmla="*/ 670 w 1437"/>
                      <a:gd name="T11" fmla="*/ 0 h 304"/>
                      <a:gd name="T12" fmla="*/ 857 w 1437"/>
                      <a:gd name="T13" fmla="*/ 5 h 304"/>
                      <a:gd name="T14" fmla="*/ 1157 w 1437"/>
                      <a:gd name="T15" fmla="*/ 40 h 304"/>
                      <a:gd name="T16" fmla="*/ 1426 w 1437"/>
                      <a:gd name="T17" fmla="*/ 141 h 304"/>
                      <a:gd name="T18" fmla="*/ 1425 w 1437"/>
                      <a:gd name="T19" fmla="*/ 185 h 304"/>
                      <a:gd name="T20" fmla="*/ 768 w 1437"/>
                      <a:gd name="T21"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7" h="304">
                        <a:moveTo>
                          <a:pt x="768" y="304"/>
                        </a:moveTo>
                        <a:cubicBezTo>
                          <a:pt x="706" y="304"/>
                          <a:pt x="643" y="302"/>
                          <a:pt x="581" y="298"/>
                        </a:cubicBezTo>
                        <a:cubicBezTo>
                          <a:pt x="471" y="291"/>
                          <a:pt x="371" y="280"/>
                          <a:pt x="281" y="263"/>
                        </a:cubicBezTo>
                        <a:cubicBezTo>
                          <a:pt x="139" y="236"/>
                          <a:pt x="41" y="199"/>
                          <a:pt x="12" y="162"/>
                        </a:cubicBezTo>
                        <a:cubicBezTo>
                          <a:pt x="0" y="147"/>
                          <a:pt x="0" y="133"/>
                          <a:pt x="13" y="118"/>
                        </a:cubicBezTo>
                        <a:cubicBezTo>
                          <a:pt x="70" y="49"/>
                          <a:pt x="346" y="0"/>
                          <a:pt x="670" y="0"/>
                        </a:cubicBezTo>
                        <a:cubicBezTo>
                          <a:pt x="732" y="0"/>
                          <a:pt x="795" y="1"/>
                          <a:pt x="857" y="5"/>
                        </a:cubicBezTo>
                        <a:cubicBezTo>
                          <a:pt x="967" y="12"/>
                          <a:pt x="1068" y="23"/>
                          <a:pt x="1157" y="40"/>
                        </a:cubicBezTo>
                        <a:cubicBezTo>
                          <a:pt x="1298" y="67"/>
                          <a:pt x="1397" y="103"/>
                          <a:pt x="1426" y="141"/>
                        </a:cubicBezTo>
                        <a:cubicBezTo>
                          <a:pt x="1437" y="156"/>
                          <a:pt x="1437" y="170"/>
                          <a:pt x="1425" y="185"/>
                        </a:cubicBezTo>
                        <a:cubicBezTo>
                          <a:pt x="1368" y="254"/>
                          <a:pt x="1091" y="304"/>
                          <a:pt x="768" y="304"/>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2" name="Freeform 10">
                    <a:extLst>
                      <a:ext uri="{FF2B5EF4-FFF2-40B4-BE49-F238E27FC236}">
                        <a16:creationId xmlns:a16="http://schemas.microsoft.com/office/drawing/2014/main" id="{464B1C99-2831-4C40-B4BA-B50E494B9A9B}"/>
                      </a:ext>
                    </a:extLst>
                  </p:cNvPr>
                  <p:cNvSpPr>
                    <a:spLocks/>
                  </p:cNvSpPr>
                  <p:nvPr/>
                </p:nvSpPr>
                <p:spPr bwMode="auto">
                  <a:xfrm>
                    <a:off x="3598863" y="2184400"/>
                    <a:ext cx="4533900" cy="1471613"/>
                  </a:xfrm>
                  <a:custGeom>
                    <a:avLst/>
                    <a:gdLst>
                      <a:gd name="T0" fmla="*/ 525 w 1069"/>
                      <a:gd name="T1" fmla="*/ 346 h 346"/>
                      <a:gd name="T2" fmla="*/ 394 w 1069"/>
                      <a:gd name="T3" fmla="*/ 341 h 346"/>
                      <a:gd name="T4" fmla="*/ 67 w 1069"/>
                      <a:gd name="T5" fmla="*/ 303 h 346"/>
                      <a:gd name="T6" fmla="*/ 0 w 1069"/>
                      <a:gd name="T7" fmla="*/ 289 h 346"/>
                      <a:gd name="T8" fmla="*/ 537 w 1069"/>
                      <a:gd name="T9" fmla="*/ 0 h 346"/>
                      <a:gd name="T10" fmla="*/ 694 w 1069"/>
                      <a:gd name="T11" fmla="*/ 6 h 346"/>
                      <a:gd name="T12" fmla="*/ 1020 w 1069"/>
                      <a:gd name="T13" fmla="*/ 44 h 346"/>
                      <a:gd name="T14" fmla="*/ 1069 w 1069"/>
                      <a:gd name="T15" fmla="*/ 54 h 346"/>
                      <a:gd name="T16" fmla="*/ 525 w 1069"/>
                      <a:gd name="T17"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346">
                        <a:moveTo>
                          <a:pt x="525" y="346"/>
                        </a:moveTo>
                        <a:cubicBezTo>
                          <a:pt x="480" y="345"/>
                          <a:pt x="436" y="344"/>
                          <a:pt x="394" y="341"/>
                        </a:cubicBezTo>
                        <a:cubicBezTo>
                          <a:pt x="274" y="334"/>
                          <a:pt x="164" y="321"/>
                          <a:pt x="67" y="303"/>
                        </a:cubicBezTo>
                        <a:cubicBezTo>
                          <a:pt x="44" y="299"/>
                          <a:pt x="21" y="294"/>
                          <a:pt x="0" y="289"/>
                        </a:cubicBezTo>
                        <a:cubicBezTo>
                          <a:pt x="537" y="0"/>
                          <a:pt x="537" y="0"/>
                          <a:pt x="537" y="0"/>
                        </a:cubicBezTo>
                        <a:cubicBezTo>
                          <a:pt x="590" y="1"/>
                          <a:pt x="643" y="3"/>
                          <a:pt x="694" y="6"/>
                        </a:cubicBezTo>
                        <a:cubicBezTo>
                          <a:pt x="814" y="13"/>
                          <a:pt x="923" y="26"/>
                          <a:pt x="1020" y="44"/>
                        </a:cubicBezTo>
                        <a:cubicBezTo>
                          <a:pt x="1037" y="47"/>
                          <a:pt x="1053" y="50"/>
                          <a:pt x="1069" y="54"/>
                        </a:cubicBezTo>
                        <a:lnTo>
                          <a:pt x="525" y="346"/>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3" name="Freeform 11">
                    <a:extLst>
                      <a:ext uri="{FF2B5EF4-FFF2-40B4-BE49-F238E27FC236}">
                        <a16:creationId xmlns:a16="http://schemas.microsoft.com/office/drawing/2014/main" id="{E1A8B09B-C101-4D0E-9E9A-67C2ECBF8B35}"/>
                      </a:ext>
                    </a:extLst>
                  </p:cNvPr>
                  <p:cNvSpPr>
                    <a:spLocks/>
                  </p:cNvSpPr>
                  <p:nvPr/>
                </p:nvSpPr>
                <p:spPr bwMode="auto">
                  <a:xfrm>
                    <a:off x="2895601" y="2278063"/>
                    <a:ext cx="6054725" cy="830263"/>
                  </a:xfrm>
                  <a:custGeom>
                    <a:avLst/>
                    <a:gdLst>
                      <a:gd name="T0" fmla="*/ 1417 w 1428"/>
                      <a:gd name="T1" fmla="*/ 141 h 195"/>
                      <a:gd name="T2" fmla="*/ 1148 w 1428"/>
                      <a:gd name="T3" fmla="*/ 40 h 195"/>
                      <a:gd name="T4" fmla="*/ 848 w 1428"/>
                      <a:gd name="T5" fmla="*/ 5 h 195"/>
                      <a:gd name="T6" fmla="*/ 661 w 1428"/>
                      <a:gd name="T7" fmla="*/ 0 h 195"/>
                      <a:gd name="T8" fmla="*/ 4 w 1428"/>
                      <a:gd name="T9" fmla="*/ 118 h 195"/>
                      <a:gd name="T10" fmla="*/ 0 w 1428"/>
                      <a:gd name="T11" fmla="*/ 122 h 195"/>
                      <a:gd name="T12" fmla="*/ 647 w 1428"/>
                      <a:gd name="T13" fmla="*/ 14 h 195"/>
                      <a:gd name="T14" fmla="*/ 834 w 1428"/>
                      <a:gd name="T15" fmla="*/ 20 h 195"/>
                      <a:gd name="T16" fmla="*/ 1134 w 1428"/>
                      <a:gd name="T17" fmla="*/ 55 h 195"/>
                      <a:gd name="T18" fmla="*/ 1403 w 1428"/>
                      <a:gd name="T19" fmla="*/ 156 h 195"/>
                      <a:gd name="T20" fmla="*/ 1405 w 1428"/>
                      <a:gd name="T21" fmla="*/ 195 h 195"/>
                      <a:gd name="T22" fmla="*/ 1416 w 1428"/>
                      <a:gd name="T23" fmla="*/ 185 h 195"/>
                      <a:gd name="T24" fmla="*/ 1417 w 1428"/>
                      <a:gd name="T25" fmla="*/ 1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8" h="195">
                        <a:moveTo>
                          <a:pt x="1417" y="141"/>
                        </a:moveTo>
                        <a:cubicBezTo>
                          <a:pt x="1388" y="103"/>
                          <a:pt x="1289" y="67"/>
                          <a:pt x="1148" y="40"/>
                        </a:cubicBezTo>
                        <a:cubicBezTo>
                          <a:pt x="1059" y="23"/>
                          <a:pt x="958" y="12"/>
                          <a:pt x="848" y="5"/>
                        </a:cubicBezTo>
                        <a:cubicBezTo>
                          <a:pt x="786" y="1"/>
                          <a:pt x="723" y="0"/>
                          <a:pt x="661" y="0"/>
                        </a:cubicBezTo>
                        <a:cubicBezTo>
                          <a:pt x="337" y="0"/>
                          <a:pt x="61" y="49"/>
                          <a:pt x="4" y="118"/>
                        </a:cubicBezTo>
                        <a:cubicBezTo>
                          <a:pt x="2" y="119"/>
                          <a:pt x="1" y="121"/>
                          <a:pt x="0" y="122"/>
                        </a:cubicBezTo>
                        <a:cubicBezTo>
                          <a:pt x="75" y="59"/>
                          <a:pt x="340" y="14"/>
                          <a:pt x="647" y="14"/>
                        </a:cubicBezTo>
                        <a:cubicBezTo>
                          <a:pt x="710" y="14"/>
                          <a:pt x="773" y="16"/>
                          <a:pt x="834" y="20"/>
                        </a:cubicBezTo>
                        <a:cubicBezTo>
                          <a:pt x="944" y="26"/>
                          <a:pt x="1045" y="38"/>
                          <a:pt x="1134" y="55"/>
                        </a:cubicBezTo>
                        <a:cubicBezTo>
                          <a:pt x="1276" y="81"/>
                          <a:pt x="1374" y="118"/>
                          <a:pt x="1403" y="156"/>
                        </a:cubicBezTo>
                        <a:cubicBezTo>
                          <a:pt x="1413" y="169"/>
                          <a:pt x="1414" y="182"/>
                          <a:pt x="1405" y="195"/>
                        </a:cubicBezTo>
                        <a:cubicBezTo>
                          <a:pt x="1409" y="192"/>
                          <a:pt x="1413" y="189"/>
                          <a:pt x="1416" y="185"/>
                        </a:cubicBezTo>
                        <a:cubicBezTo>
                          <a:pt x="1428" y="170"/>
                          <a:pt x="1428" y="156"/>
                          <a:pt x="1417" y="141"/>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4" name="Freeform 12">
                    <a:extLst>
                      <a:ext uri="{FF2B5EF4-FFF2-40B4-BE49-F238E27FC236}">
                        <a16:creationId xmlns:a16="http://schemas.microsoft.com/office/drawing/2014/main" id="{842BC587-BFB9-43C6-9588-2F801D4CA629}"/>
                      </a:ext>
                    </a:extLst>
                  </p:cNvPr>
                  <p:cNvSpPr>
                    <a:spLocks/>
                  </p:cNvSpPr>
                  <p:nvPr/>
                </p:nvSpPr>
                <p:spPr bwMode="auto">
                  <a:xfrm>
                    <a:off x="8124826" y="2984500"/>
                    <a:ext cx="1246188" cy="1484313"/>
                  </a:xfrm>
                  <a:custGeom>
                    <a:avLst/>
                    <a:gdLst>
                      <a:gd name="T0" fmla="*/ 280 w 294"/>
                      <a:gd name="T1" fmla="*/ 33 h 349"/>
                      <a:gd name="T2" fmla="*/ 0 w 294"/>
                      <a:gd name="T3" fmla="*/ 139 h 349"/>
                      <a:gd name="T4" fmla="*/ 0 w 294"/>
                      <a:gd name="T5" fmla="*/ 349 h 349"/>
                      <a:gd name="T6" fmla="*/ 273 w 294"/>
                      <a:gd name="T7" fmla="*/ 244 h 349"/>
                      <a:gd name="T8" fmla="*/ 287 w 294"/>
                      <a:gd name="T9" fmla="*/ 211 h 349"/>
                      <a:gd name="T10" fmla="*/ 294 w 294"/>
                      <a:gd name="T11" fmla="*/ 0 h 349"/>
                      <a:gd name="T12" fmla="*/ 280 w 294"/>
                      <a:gd name="T13" fmla="*/ 33 h 349"/>
                    </a:gdLst>
                    <a:ahLst/>
                    <a:cxnLst>
                      <a:cxn ang="0">
                        <a:pos x="T0" y="T1"/>
                      </a:cxn>
                      <a:cxn ang="0">
                        <a:pos x="T2" y="T3"/>
                      </a:cxn>
                      <a:cxn ang="0">
                        <a:pos x="T4" y="T5"/>
                      </a:cxn>
                      <a:cxn ang="0">
                        <a:pos x="T6" y="T7"/>
                      </a:cxn>
                      <a:cxn ang="0">
                        <a:pos x="T8" y="T9"/>
                      </a:cxn>
                      <a:cxn ang="0">
                        <a:pos x="T10" y="T11"/>
                      </a:cxn>
                      <a:cxn ang="0">
                        <a:pos x="T12" y="T13"/>
                      </a:cxn>
                    </a:cxnLst>
                    <a:rect l="0" t="0" r="r" b="b"/>
                    <a:pathLst>
                      <a:path w="294" h="349">
                        <a:moveTo>
                          <a:pt x="280" y="33"/>
                        </a:moveTo>
                        <a:cubicBezTo>
                          <a:pt x="243" y="78"/>
                          <a:pt x="140" y="114"/>
                          <a:pt x="0" y="139"/>
                        </a:cubicBezTo>
                        <a:cubicBezTo>
                          <a:pt x="0" y="349"/>
                          <a:pt x="0" y="349"/>
                          <a:pt x="0" y="349"/>
                        </a:cubicBezTo>
                        <a:cubicBezTo>
                          <a:pt x="136" y="324"/>
                          <a:pt x="236" y="288"/>
                          <a:pt x="273" y="244"/>
                        </a:cubicBezTo>
                        <a:cubicBezTo>
                          <a:pt x="282" y="233"/>
                          <a:pt x="286" y="222"/>
                          <a:pt x="287" y="211"/>
                        </a:cubicBezTo>
                        <a:cubicBezTo>
                          <a:pt x="294" y="0"/>
                          <a:pt x="294" y="0"/>
                          <a:pt x="294" y="0"/>
                        </a:cubicBezTo>
                        <a:cubicBezTo>
                          <a:pt x="293" y="11"/>
                          <a:pt x="289" y="22"/>
                          <a:pt x="280" y="33"/>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5" name="Freeform 13">
                    <a:extLst>
                      <a:ext uri="{FF2B5EF4-FFF2-40B4-BE49-F238E27FC236}">
                        <a16:creationId xmlns:a16="http://schemas.microsoft.com/office/drawing/2014/main" id="{50EDD8EB-BC88-4307-ACD2-A41702A94427}"/>
                      </a:ext>
                    </a:extLst>
                  </p:cNvPr>
                  <p:cNvSpPr>
                    <a:spLocks/>
                  </p:cNvSpPr>
                  <p:nvPr/>
                </p:nvSpPr>
                <p:spPr bwMode="auto">
                  <a:xfrm>
                    <a:off x="5400676" y="3711575"/>
                    <a:ext cx="585788" cy="919163"/>
                  </a:xfrm>
                  <a:custGeom>
                    <a:avLst/>
                    <a:gdLst>
                      <a:gd name="T0" fmla="*/ 0 w 138"/>
                      <a:gd name="T1" fmla="*/ 0 h 216"/>
                      <a:gd name="T2" fmla="*/ 0 w 138"/>
                      <a:gd name="T3" fmla="*/ 212 h 216"/>
                      <a:gd name="T4" fmla="*/ 138 w 138"/>
                      <a:gd name="T5" fmla="*/ 216 h 216"/>
                      <a:gd name="T6" fmla="*/ 138 w 138"/>
                      <a:gd name="T7" fmla="*/ 5 h 216"/>
                      <a:gd name="T8" fmla="*/ 0 w 138"/>
                      <a:gd name="T9" fmla="*/ 0 h 216"/>
                    </a:gdLst>
                    <a:ahLst/>
                    <a:cxnLst>
                      <a:cxn ang="0">
                        <a:pos x="T0" y="T1"/>
                      </a:cxn>
                      <a:cxn ang="0">
                        <a:pos x="T2" y="T3"/>
                      </a:cxn>
                      <a:cxn ang="0">
                        <a:pos x="T4" y="T5"/>
                      </a:cxn>
                      <a:cxn ang="0">
                        <a:pos x="T6" y="T7"/>
                      </a:cxn>
                      <a:cxn ang="0">
                        <a:pos x="T8" y="T9"/>
                      </a:cxn>
                    </a:cxnLst>
                    <a:rect l="0" t="0" r="r" b="b"/>
                    <a:pathLst>
                      <a:path w="138" h="216">
                        <a:moveTo>
                          <a:pt x="0" y="0"/>
                        </a:moveTo>
                        <a:cubicBezTo>
                          <a:pt x="0" y="212"/>
                          <a:pt x="0" y="212"/>
                          <a:pt x="0" y="212"/>
                        </a:cubicBezTo>
                        <a:cubicBezTo>
                          <a:pt x="46" y="214"/>
                          <a:pt x="92" y="215"/>
                          <a:pt x="138" y="216"/>
                        </a:cubicBezTo>
                        <a:cubicBezTo>
                          <a:pt x="138" y="5"/>
                          <a:pt x="138" y="5"/>
                          <a:pt x="138" y="5"/>
                        </a:cubicBezTo>
                        <a:cubicBezTo>
                          <a:pt x="92" y="4"/>
                          <a:pt x="46"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6" name="Freeform 14">
                    <a:extLst>
                      <a:ext uri="{FF2B5EF4-FFF2-40B4-BE49-F238E27FC236}">
                        <a16:creationId xmlns:a16="http://schemas.microsoft.com/office/drawing/2014/main" id="{35E8E59A-0ACA-4453-9DFF-ACCA3046DFA1}"/>
                      </a:ext>
                    </a:extLst>
                  </p:cNvPr>
                  <p:cNvSpPr>
                    <a:spLocks/>
                  </p:cNvSpPr>
                  <p:nvPr/>
                </p:nvSpPr>
                <p:spPr bwMode="auto">
                  <a:xfrm>
                    <a:off x="6135688" y="3729038"/>
                    <a:ext cx="220663" cy="901700"/>
                  </a:xfrm>
                  <a:custGeom>
                    <a:avLst/>
                    <a:gdLst>
                      <a:gd name="T0" fmla="*/ 0 w 52"/>
                      <a:gd name="T1" fmla="*/ 1 h 212"/>
                      <a:gd name="T2" fmla="*/ 0 w 52"/>
                      <a:gd name="T3" fmla="*/ 212 h 212"/>
                      <a:gd name="T4" fmla="*/ 52 w 52"/>
                      <a:gd name="T5" fmla="*/ 211 h 212"/>
                      <a:gd name="T6" fmla="*/ 52 w 52"/>
                      <a:gd name="T7" fmla="*/ 0 h 212"/>
                      <a:gd name="T8" fmla="*/ 0 w 52"/>
                      <a:gd name="T9" fmla="*/ 1 h 212"/>
                    </a:gdLst>
                    <a:ahLst/>
                    <a:cxnLst>
                      <a:cxn ang="0">
                        <a:pos x="T0" y="T1"/>
                      </a:cxn>
                      <a:cxn ang="0">
                        <a:pos x="T2" y="T3"/>
                      </a:cxn>
                      <a:cxn ang="0">
                        <a:pos x="T4" y="T5"/>
                      </a:cxn>
                      <a:cxn ang="0">
                        <a:pos x="T6" y="T7"/>
                      </a:cxn>
                      <a:cxn ang="0">
                        <a:pos x="T8" y="T9"/>
                      </a:cxn>
                    </a:cxnLst>
                    <a:rect l="0" t="0" r="r" b="b"/>
                    <a:pathLst>
                      <a:path w="52" h="212">
                        <a:moveTo>
                          <a:pt x="0" y="1"/>
                        </a:moveTo>
                        <a:cubicBezTo>
                          <a:pt x="0" y="212"/>
                          <a:pt x="0" y="212"/>
                          <a:pt x="0" y="212"/>
                        </a:cubicBezTo>
                        <a:cubicBezTo>
                          <a:pt x="17" y="212"/>
                          <a:pt x="35" y="212"/>
                          <a:pt x="52" y="211"/>
                        </a:cubicBezTo>
                        <a:cubicBezTo>
                          <a:pt x="52" y="0"/>
                          <a:pt x="52" y="0"/>
                          <a:pt x="52" y="0"/>
                        </a:cubicBezTo>
                        <a:cubicBezTo>
                          <a:pt x="35" y="0"/>
                          <a:pt x="17"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7" name="Freeform 15">
                    <a:extLst>
                      <a:ext uri="{FF2B5EF4-FFF2-40B4-BE49-F238E27FC236}">
                        <a16:creationId xmlns:a16="http://schemas.microsoft.com/office/drawing/2014/main" id="{CC89B411-4765-4C6F-A283-8DF35EF884DA}"/>
                      </a:ext>
                    </a:extLst>
                  </p:cNvPr>
                  <p:cNvSpPr>
                    <a:spLocks/>
                  </p:cNvSpPr>
                  <p:nvPr/>
                </p:nvSpPr>
                <p:spPr bwMode="auto">
                  <a:xfrm>
                    <a:off x="5986463" y="3733800"/>
                    <a:ext cx="149225" cy="896938"/>
                  </a:xfrm>
                  <a:custGeom>
                    <a:avLst/>
                    <a:gdLst>
                      <a:gd name="T0" fmla="*/ 0 w 35"/>
                      <a:gd name="T1" fmla="*/ 0 h 211"/>
                      <a:gd name="T2" fmla="*/ 0 w 35"/>
                      <a:gd name="T3" fmla="*/ 211 h 211"/>
                      <a:gd name="T4" fmla="*/ 35 w 35"/>
                      <a:gd name="T5" fmla="*/ 211 h 211"/>
                      <a:gd name="T6" fmla="*/ 35 w 35"/>
                      <a:gd name="T7" fmla="*/ 0 h 211"/>
                      <a:gd name="T8" fmla="*/ 0 w 35"/>
                      <a:gd name="T9" fmla="*/ 0 h 211"/>
                    </a:gdLst>
                    <a:ahLst/>
                    <a:cxnLst>
                      <a:cxn ang="0">
                        <a:pos x="T0" y="T1"/>
                      </a:cxn>
                      <a:cxn ang="0">
                        <a:pos x="T2" y="T3"/>
                      </a:cxn>
                      <a:cxn ang="0">
                        <a:pos x="T4" y="T5"/>
                      </a:cxn>
                      <a:cxn ang="0">
                        <a:pos x="T6" y="T7"/>
                      </a:cxn>
                      <a:cxn ang="0">
                        <a:pos x="T8" y="T9"/>
                      </a:cxn>
                    </a:cxnLst>
                    <a:rect l="0" t="0" r="r" b="b"/>
                    <a:pathLst>
                      <a:path w="35" h="211">
                        <a:moveTo>
                          <a:pt x="0" y="0"/>
                        </a:moveTo>
                        <a:cubicBezTo>
                          <a:pt x="0" y="211"/>
                          <a:pt x="0" y="211"/>
                          <a:pt x="0" y="211"/>
                        </a:cubicBezTo>
                        <a:cubicBezTo>
                          <a:pt x="11" y="211"/>
                          <a:pt x="23" y="211"/>
                          <a:pt x="35" y="211"/>
                        </a:cubicBezTo>
                        <a:cubicBezTo>
                          <a:pt x="35" y="0"/>
                          <a:pt x="35" y="0"/>
                          <a:pt x="35" y="0"/>
                        </a:cubicBezTo>
                        <a:cubicBezTo>
                          <a:pt x="23" y="0"/>
                          <a:pt x="11"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8" name="Freeform 16">
                    <a:extLst>
                      <a:ext uri="{FF2B5EF4-FFF2-40B4-BE49-F238E27FC236}">
                        <a16:creationId xmlns:a16="http://schemas.microsoft.com/office/drawing/2014/main" id="{7EE17F4B-E8CD-4339-8B46-1DDFD7B3C084}"/>
                      </a:ext>
                    </a:extLst>
                  </p:cNvPr>
                  <p:cNvSpPr>
                    <a:spLocks/>
                  </p:cNvSpPr>
                  <p:nvPr/>
                </p:nvSpPr>
                <p:spPr bwMode="auto">
                  <a:xfrm>
                    <a:off x="6356351" y="3575050"/>
                    <a:ext cx="1768475" cy="1050925"/>
                  </a:xfrm>
                  <a:custGeom>
                    <a:avLst/>
                    <a:gdLst>
                      <a:gd name="T0" fmla="*/ 417 w 417"/>
                      <a:gd name="T1" fmla="*/ 0 h 247"/>
                      <a:gd name="T2" fmla="*/ 0 w 417"/>
                      <a:gd name="T3" fmla="*/ 36 h 247"/>
                      <a:gd name="T4" fmla="*/ 0 w 417"/>
                      <a:gd name="T5" fmla="*/ 247 h 247"/>
                      <a:gd name="T6" fmla="*/ 417 w 417"/>
                      <a:gd name="T7" fmla="*/ 210 h 247"/>
                      <a:gd name="T8" fmla="*/ 417 w 417"/>
                      <a:gd name="T9" fmla="*/ 0 h 247"/>
                    </a:gdLst>
                    <a:ahLst/>
                    <a:cxnLst>
                      <a:cxn ang="0">
                        <a:pos x="T0" y="T1"/>
                      </a:cxn>
                      <a:cxn ang="0">
                        <a:pos x="T2" y="T3"/>
                      </a:cxn>
                      <a:cxn ang="0">
                        <a:pos x="T4" y="T5"/>
                      </a:cxn>
                      <a:cxn ang="0">
                        <a:pos x="T6" y="T7"/>
                      </a:cxn>
                      <a:cxn ang="0">
                        <a:pos x="T8" y="T9"/>
                      </a:cxn>
                    </a:cxnLst>
                    <a:rect l="0" t="0" r="r" b="b"/>
                    <a:pathLst>
                      <a:path w="417" h="247">
                        <a:moveTo>
                          <a:pt x="417" y="0"/>
                        </a:moveTo>
                        <a:cubicBezTo>
                          <a:pt x="299" y="21"/>
                          <a:pt x="155" y="34"/>
                          <a:pt x="0" y="36"/>
                        </a:cubicBezTo>
                        <a:cubicBezTo>
                          <a:pt x="0" y="247"/>
                          <a:pt x="0" y="247"/>
                          <a:pt x="0" y="247"/>
                        </a:cubicBezTo>
                        <a:cubicBezTo>
                          <a:pt x="155" y="244"/>
                          <a:pt x="300" y="231"/>
                          <a:pt x="417" y="210"/>
                        </a:cubicBezTo>
                        <a:lnTo>
                          <a:pt x="41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9" name="Freeform 17">
                    <a:extLst>
                      <a:ext uri="{FF2B5EF4-FFF2-40B4-BE49-F238E27FC236}">
                        <a16:creationId xmlns:a16="http://schemas.microsoft.com/office/drawing/2014/main" id="{A1A394CC-3547-420D-877D-FBFB38BDEB74}"/>
                      </a:ext>
                    </a:extLst>
                  </p:cNvPr>
                  <p:cNvSpPr>
                    <a:spLocks/>
                  </p:cNvSpPr>
                  <p:nvPr/>
                </p:nvSpPr>
                <p:spPr bwMode="auto">
                  <a:xfrm>
                    <a:off x="8662988" y="3511550"/>
                    <a:ext cx="63500" cy="782638"/>
                  </a:xfrm>
                  <a:custGeom>
                    <a:avLst/>
                    <a:gdLst>
                      <a:gd name="T0" fmla="*/ 15 w 15"/>
                      <a:gd name="T1" fmla="*/ 0 h 184"/>
                      <a:gd name="T2" fmla="*/ 0 w 15"/>
                      <a:gd name="T3" fmla="*/ 4 h 184"/>
                      <a:gd name="T4" fmla="*/ 0 w 15"/>
                      <a:gd name="T5" fmla="*/ 184 h 184"/>
                      <a:gd name="T6" fmla="*/ 15 w 15"/>
                      <a:gd name="T7" fmla="*/ 179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1"/>
                          <a:pt x="5" y="3"/>
                          <a:pt x="0" y="4"/>
                        </a:cubicBezTo>
                        <a:cubicBezTo>
                          <a:pt x="0" y="184"/>
                          <a:pt x="0" y="184"/>
                          <a:pt x="0" y="184"/>
                        </a:cubicBezTo>
                        <a:cubicBezTo>
                          <a:pt x="5" y="182"/>
                          <a:pt x="10" y="180"/>
                          <a:pt x="15" y="179"/>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0" name="Freeform 18">
                    <a:extLst>
                      <a:ext uri="{FF2B5EF4-FFF2-40B4-BE49-F238E27FC236}">
                        <a16:creationId xmlns:a16="http://schemas.microsoft.com/office/drawing/2014/main" id="{B9AF43BA-F21A-4C45-A0A0-6510B61E8D30}"/>
                      </a:ext>
                    </a:extLst>
                  </p:cNvPr>
                  <p:cNvSpPr>
                    <a:spLocks/>
                  </p:cNvSpPr>
                  <p:nvPr/>
                </p:nvSpPr>
                <p:spPr bwMode="auto">
                  <a:xfrm>
                    <a:off x="8315326" y="3597275"/>
                    <a:ext cx="63500" cy="787400"/>
                  </a:xfrm>
                  <a:custGeom>
                    <a:avLst/>
                    <a:gdLst>
                      <a:gd name="T0" fmla="*/ 15 w 15"/>
                      <a:gd name="T1" fmla="*/ 0 h 185"/>
                      <a:gd name="T2" fmla="*/ 0 w 15"/>
                      <a:gd name="T3" fmla="*/ 3 h 185"/>
                      <a:gd name="T4" fmla="*/ 0 w 15"/>
                      <a:gd name="T5" fmla="*/ 185 h 185"/>
                      <a:gd name="T6" fmla="*/ 15 w 15"/>
                      <a:gd name="T7" fmla="*/ 181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2"/>
                          <a:pt x="0" y="3"/>
                        </a:cubicBezTo>
                        <a:cubicBezTo>
                          <a:pt x="0" y="185"/>
                          <a:pt x="0" y="185"/>
                          <a:pt x="0" y="185"/>
                        </a:cubicBezTo>
                        <a:cubicBezTo>
                          <a:pt x="5" y="184"/>
                          <a:pt x="10" y="182"/>
                          <a:pt x="15" y="18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1" name="Freeform 19">
                    <a:extLst>
                      <a:ext uri="{FF2B5EF4-FFF2-40B4-BE49-F238E27FC236}">
                        <a16:creationId xmlns:a16="http://schemas.microsoft.com/office/drawing/2014/main" id="{CFFD1DDE-8820-48FC-8537-1308A24C4B11}"/>
                      </a:ext>
                    </a:extLst>
                  </p:cNvPr>
                  <p:cNvSpPr>
                    <a:spLocks/>
                  </p:cNvSpPr>
                  <p:nvPr/>
                </p:nvSpPr>
                <p:spPr bwMode="auto">
                  <a:xfrm>
                    <a:off x="9010651" y="3387725"/>
                    <a:ext cx="58738" cy="766763"/>
                  </a:xfrm>
                  <a:custGeom>
                    <a:avLst/>
                    <a:gdLst>
                      <a:gd name="T0" fmla="*/ 14 w 14"/>
                      <a:gd name="T1" fmla="*/ 172 h 180"/>
                      <a:gd name="T2" fmla="*/ 14 w 14"/>
                      <a:gd name="T3" fmla="*/ 0 h 180"/>
                      <a:gd name="T4" fmla="*/ 0 w 14"/>
                      <a:gd name="T5" fmla="*/ 6 h 180"/>
                      <a:gd name="T6" fmla="*/ 0 w 14"/>
                      <a:gd name="T7" fmla="*/ 180 h 180"/>
                      <a:gd name="T8" fmla="*/ 14 w 14"/>
                      <a:gd name="T9" fmla="*/ 172 h 180"/>
                    </a:gdLst>
                    <a:ahLst/>
                    <a:cxnLst>
                      <a:cxn ang="0">
                        <a:pos x="T0" y="T1"/>
                      </a:cxn>
                      <a:cxn ang="0">
                        <a:pos x="T2" y="T3"/>
                      </a:cxn>
                      <a:cxn ang="0">
                        <a:pos x="T4" y="T5"/>
                      </a:cxn>
                      <a:cxn ang="0">
                        <a:pos x="T6" y="T7"/>
                      </a:cxn>
                      <a:cxn ang="0">
                        <a:pos x="T8" y="T9"/>
                      </a:cxn>
                    </a:cxnLst>
                    <a:rect l="0" t="0" r="r" b="b"/>
                    <a:pathLst>
                      <a:path w="14" h="180">
                        <a:moveTo>
                          <a:pt x="14" y="172"/>
                        </a:moveTo>
                        <a:cubicBezTo>
                          <a:pt x="14" y="0"/>
                          <a:pt x="14" y="0"/>
                          <a:pt x="14" y="0"/>
                        </a:cubicBezTo>
                        <a:cubicBezTo>
                          <a:pt x="10" y="2"/>
                          <a:pt x="5" y="4"/>
                          <a:pt x="0" y="6"/>
                        </a:cubicBezTo>
                        <a:cubicBezTo>
                          <a:pt x="0" y="180"/>
                          <a:pt x="0" y="180"/>
                          <a:pt x="0" y="180"/>
                        </a:cubicBezTo>
                        <a:cubicBezTo>
                          <a:pt x="5" y="177"/>
                          <a:pt x="10" y="174"/>
                          <a:pt x="14"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2" name="Freeform 20">
                    <a:extLst>
                      <a:ext uri="{FF2B5EF4-FFF2-40B4-BE49-F238E27FC236}">
                        <a16:creationId xmlns:a16="http://schemas.microsoft.com/office/drawing/2014/main" id="{D90E67DD-A327-4378-9BEB-DCCAC7A97B47}"/>
                      </a:ext>
                    </a:extLst>
                  </p:cNvPr>
                  <p:cNvSpPr>
                    <a:spLocks/>
                  </p:cNvSpPr>
                  <p:nvPr/>
                </p:nvSpPr>
                <p:spPr bwMode="auto">
                  <a:xfrm>
                    <a:off x="6584951" y="3792538"/>
                    <a:ext cx="58738" cy="782638"/>
                  </a:xfrm>
                  <a:custGeom>
                    <a:avLst/>
                    <a:gdLst>
                      <a:gd name="T0" fmla="*/ 14 w 14"/>
                      <a:gd name="T1" fmla="*/ 0 h 184"/>
                      <a:gd name="T2" fmla="*/ 0 w 14"/>
                      <a:gd name="T3" fmla="*/ 0 h 184"/>
                      <a:gd name="T4" fmla="*/ 0 w 14"/>
                      <a:gd name="T5" fmla="*/ 184 h 184"/>
                      <a:gd name="T6" fmla="*/ 14 w 14"/>
                      <a:gd name="T7" fmla="*/ 184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0"/>
                          <a:pt x="0" y="0"/>
                        </a:cubicBezTo>
                        <a:cubicBezTo>
                          <a:pt x="0" y="184"/>
                          <a:pt x="0" y="184"/>
                          <a:pt x="0" y="184"/>
                        </a:cubicBezTo>
                        <a:cubicBezTo>
                          <a:pt x="5" y="184"/>
                          <a:pt x="9" y="184"/>
                          <a:pt x="14" y="184"/>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3" name="Freeform 21">
                    <a:extLst>
                      <a:ext uri="{FF2B5EF4-FFF2-40B4-BE49-F238E27FC236}">
                        <a16:creationId xmlns:a16="http://schemas.microsoft.com/office/drawing/2014/main" id="{88489078-0F7E-4F91-B916-37A6473D6F2C}"/>
                      </a:ext>
                    </a:extLst>
                  </p:cNvPr>
                  <p:cNvSpPr>
                    <a:spLocks/>
                  </p:cNvSpPr>
                  <p:nvPr/>
                </p:nvSpPr>
                <p:spPr bwMode="auto">
                  <a:xfrm>
                    <a:off x="3116263" y="3430588"/>
                    <a:ext cx="63500" cy="795338"/>
                  </a:xfrm>
                  <a:custGeom>
                    <a:avLst/>
                    <a:gdLst>
                      <a:gd name="T0" fmla="*/ 15 w 15"/>
                      <a:gd name="T1" fmla="*/ 5 h 187"/>
                      <a:gd name="T2" fmla="*/ 0 w 15"/>
                      <a:gd name="T3" fmla="*/ 0 h 187"/>
                      <a:gd name="T4" fmla="*/ 0 w 15"/>
                      <a:gd name="T5" fmla="*/ 182 h 187"/>
                      <a:gd name="T6" fmla="*/ 15 w 15"/>
                      <a:gd name="T7" fmla="*/ 187 h 187"/>
                      <a:gd name="T8" fmla="*/ 15 w 15"/>
                      <a:gd name="T9" fmla="*/ 5 h 187"/>
                    </a:gdLst>
                    <a:ahLst/>
                    <a:cxnLst>
                      <a:cxn ang="0">
                        <a:pos x="T0" y="T1"/>
                      </a:cxn>
                      <a:cxn ang="0">
                        <a:pos x="T2" y="T3"/>
                      </a:cxn>
                      <a:cxn ang="0">
                        <a:pos x="T4" y="T5"/>
                      </a:cxn>
                      <a:cxn ang="0">
                        <a:pos x="T6" y="T7"/>
                      </a:cxn>
                      <a:cxn ang="0">
                        <a:pos x="T8" y="T9"/>
                      </a:cxn>
                    </a:cxnLst>
                    <a:rect l="0" t="0" r="r" b="b"/>
                    <a:pathLst>
                      <a:path w="15" h="187">
                        <a:moveTo>
                          <a:pt x="15" y="5"/>
                        </a:moveTo>
                        <a:cubicBezTo>
                          <a:pt x="10" y="3"/>
                          <a:pt x="5" y="2"/>
                          <a:pt x="0" y="0"/>
                        </a:cubicBezTo>
                        <a:cubicBezTo>
                          <a:pt x="0" y="182"/>
                          <a:pt x="0" y="182"/>
                          <a:pt x="0" y="182"/>
                        </a:cubicBezTo>
                        <a:cubicBezTo>
                          <a:pt x="5" y="184"/>
                          <a:pt x="10" y="186"/>
                          <a:pt x="15" y="187"/>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4" name="Freeform 22">
                    <a:extLst>
                      <a:ext uri="{FF2B5EF4-FFF2-40B4-BE49-F238E27FC236}">
                        <a16:creationId xmlns:a16="http://schemas.microsoft.com/office/drawing/2014/main" id="{CAB9C3CC-B3E2-4E42-BA26-097BD3F63437}"/>
                      </a:ext>
                    </a:extLst>
                  </p:cNvPr>
                  <p:cNvSpPr>
                    <a:spLocks/>
                  </p:cNvSpPr>
                  <p:nvPr/>
                </p:nvSpPr>
                <p:spPr bwMode="auto">
                  <a:xfrm>
                    <a:off x="7623176" y="3711575"/>
                    <a:ext cx="60325" cy="787400"/>
                  </a:xfrm>
                  <a:custGeom>
                    <a:avLst/>
                    <a:gdLst>
                      <a:gd name="T0" fmla="*/ 14 w 14"/>
                      <a:gd name="T1" fmla="*/ 0 h 185"/>
                      <a:gd name="T2" fmla="*/ 0 w 14"/>
                      <a:gd name="T3" fmla="*/ 2 h 185"/>
                      <a:gd name="T4" fmla="*/ 0 w 14"/>
                      <a:gd name="T5" fmla="*/ 185 h 185"/>
                      <a:gd name="T6" fmla="*/ 14 w 14"/>
                      <a:gd name="T7" fmla="*/ 183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1"/>
                          <a:pt x="0" y="2"/>
                        </a:cubicBezTo>
                        <a:cubicBezTo>
                          <a:pt x="0" y="185"/>
                          <a:pt x="0" y="185"/>
                          <a:pt x="0" y="185"/>
                        </a:cubicBezTo>
                        <a:cubicBezTo>
                          <a:pt x="5" y="184"/>
                          <a:pt x="10" y="184"/>
                          <a:pt x="14" y="183"/>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5" name="Freeform 23">
                    <a:extLst>
                      <a:ext uri="{FF2B5EF4-FFF2-40B4-BE49-F238E27FC236}">
                        <a16:creationId xmlns:a16="http://schemas.microsoft.com/office/drawing/2014/main" id="{E66EB46D-3586-4DA5-B817-259CFE1A774E}"/>
                      </a:ext>
                    </a:extLst>
                  </p:cNvPr>
                  <p:cNvSpPr>
                    <a:spLocks/>
                  </p:cNvSpPr>
                  <p:nvPr/>
                </p:nvSpPr>
                <p:spPr bwMode="auto">
                  <a:xfrm>
                    <a:off x="6237288" y="3797300"/>
                    <a:ext cx="58738" cy="785813"/>
                  </a:xfrm>
                  <a:custGeom>
                    <a:avLst/>
                    <a:gdLst>
                      <a:gd name="T0" fmla="*/ 0 w 14"/>
                      <a:gd name="T1" fmla="*/ 185 h 185"/>
                      <a:gd name="T2" fmla="*/ 14 w 14"/>
                      <a:gd name="T3" fmla="*/ 185 h 185"/>
                      <a:gd name="T4" fmla="*/ 14 w 14"/>
                      <a:gd name="T5" fmla="*/ 0 h 185"/>
                      <a:gd name="T6" fmla="*/ 0 w 14"/>
                      <a:gd name="T7" fmla="*/ 1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10" y="185"/>
                          <a:pt x="14" y="185"/>
                        </a:cubicBezTo>
                        <a:cubicBezTo>
                          <a:pt x="14" y="0"/>
                          <a:pt x="14" y="0"/>
                          <a:pt x="14" y="0"/>
                        </a:cubicBezTo>
                        <a:cubicBezTo>
                          <a:pt x="10" y="1"/>
                          <a:pt x="5" y="1"/>
                          <a:pt x="0" y="1"/>
                        </a:cubicBez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6" name="Freeform 24">
                    <a:extLst>
                      <a:ext uri="{FF2B5EF4-FFF2-40B4-BE49-F238E27FC236}">
                        <a16:creationId xmlns:a16="http://schemas.microsoft.com/office/drawing/2014/main" id="{36185854-0FCB-4B98-9221-71863F76BFD6}"/>
                      </a:ext>
                    </a:extLst>
                  </p:cNvPr>
                  <p:cNvSpPr>
                    <a:spLocks/>
                  </p:cNvSpPr>
                  <p:nvPr/>
                </p:nvSpPr>
                <p:spPr bwMode="auto">
                  <a:xfrm>
                    <a:off x="6927851" y="3775075"/>
                    <a:ext cx="63500" cy="787400"/>
                  </a:xfrm>
                  <a:custGeom>
                    <a:avLst/>
                    <a:gdLst>
                      <a:gd name="T0" fmla="*/ 15 w 15"/>
                      <a:gd name="T1" fmla="*/ 0 h 185"/>
                      <a:gd name="T2" fmla="*/ 0 w 15"/>
                      <a:gd name="T3" fmla="*/ 1 h 185"/>
                      <a:gd name="T4" fmla="*/ 0 w 15"/>
                      <a:gd name="T5" fmla="*/ 185 h 185"/>
                      <a:gd name="T6" fmla="*/ 15 w 15"/>
                      <a:gd name="T7" fmla="*/ 184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1"/>
                        </a:cubicBezTo>
                        <a:cubicBezTo>
                          <a:pt x="0" y="185"/>
                          <a:pt x="0" y="185"/>
                          <a:pt x="0" y="185"/>
                        </a:cubicBezTo>
                        <a:cubicBezTo>
                          <a:pt x="5" y="184"/>
                          <a:pt x="10" y="184"/>
                          <a:pt x="15" y="184"/>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7" name="Freeform 25">
                    <a:extLst>
                      <a:ext uri="{FF2B5EF4-FFF2-40B4-BE49-F238E27FC236}">
                        <a16:creationId xmlns:a16="http://schemas.microsoft.com/office/drawing/2014/main" id="{10A8B95C-6E31-49D6-9AE2-2E582FBF52D7}"/>
                      </a:ext>
                    </a:extLst>
                  </p:cNvPr>
                  <p:cNvSpPr>
                    <a:spLocks/>
                  </p:cNvSpPr>
                  <p:nvPr/>
                </p:nvSpPr>
                <p:spPr bwMode="auto">
                  <a:xfrm>
                    <a:off x="7275513" y="3749675"/>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8" name="Freeform 26">
                    <a:extLst>
                      <a:ext uri="{FF2B5EF4-FFF2-40B4-BE49-F238E27FC236}">
                        <a16:creationId xmlns:a16="http://schemas.microsoft.com/office/drawing/2014/main" id="{8A680BF4-FA29-402B-98BC-37F8E4210FCA}"/>
                      </a:ext>
                    </a:extLst>
                  </p:cNvPr>
                  <p:cNvSpPr>
                    <a:spLocks/>
                  </p:cNvSpPr>
                  <p:nvPr/>
                </p:nvSpPr>
                <p:spPr bwMode="auto">
                  <a:xfrm>
                    <a:off x="7970838" y="3665538"/>
                    <a:ext cx="60325" cy="782638"/>
                  </a:xfrm>
                  <a:custGeom>
                    <a:avLst/>
                    <a:gdLst>
                      <a:gd name="T0" fmla="*/ 14 w 14"/>
                      <a:gd name="T1" fmla="*/ 0 h 184"/>
                      <a:gd name="T2" fmla="*/ 0 w 14"/>
                      <a:gd name="T3" fmla="*/ 2 h 184"/>
                      <a:gd name="T4" fmla="*/ 0 w 14"/>
                      <a:gd name="T5" fmla="*/ 184 h 184"/>
                      <a:gd name="T6" fmla="*/ 14 w 14"/>
                      <a:gd name="T7" fmla="*/ 182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0"/>
                          <a:pt x="5" y="1"/>
                          <a:pt x="0" y="2"/>
                        </a:cubicBezTo>
                        <a:cubicBezTo>
                          <a:pt x="0" y="184"/>
                          <a:pt x="0" y="184"/>
                          <a:pt x="0" y="184"/>
                        </a:cubicBezTo>
                        <a:cubicBezTo>
                          <a:pt x="5" y="183"/>
                          <a:pt x="9" y="182"/>
                          <a:pt x="14" y="182"/>
                        </a:cubicBez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9" name="Freeform 27">
                    <a:extLst>
                      <a:ext uri="{FF2B5EF4-FFF2-40B4-BE49-F238E27FC236}">
                        <a16:creationId xmlns:a16="http://schemas.microsoft.com/office/drawing/2014/main" id="{00726D99-8BF9-4713-9534-2FABA57A8D50}"/>
                      </a:ext>
                    </a:extLst>
                  </p:cNvPr>
                  <p:cNvSpPr>
                    <a:spLocks/>
                  </p:cNvSpPr>
                  <p:nvPr/>
                </p:nvSpPr>
                <p:spPr bwMode="auto">
                  <a:xfrm>
                    <a:off x="4849813" y="3741738"/>
                    <a:ext cx="63500" cy="790575"/>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6"/>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0" name="Freeform 28">
                    <a:extLst>
                      <a:ext uri="{FF2B5EF4-FFF2-40B4-BE49-F238E27FC236}">
                        <a16:creationId xmlns:a16="http://schemas.microsoft.com/office/drawing/2014/main" id="{F693DBCA-44F5-43F5-A2E7-DE3CA50FDB6D}"/>
                      </a:ext>
                    </a:extLst>
                  </p:cNvPr>
                  <p:cNvSpPr>
                    <a:spLocks/>
                  </p:cNvSpPr>
                  <p:nvPr/>
                </p:nvSpPr>
                <p:spPr bwMode="auto">
                  <a:xfrm>
                    <a:off x="5197476" y="3771900"/>
                    <a:ext cx="60325" cy="785813"/>
                  </a:xfrm>
                  <a:custGeom>
                    <a:avLst/>
                    <a:gdLst>
                      <a:gd name="T0" fmla="*/ 14 w 14"/>
                      <a:gd name="T1" fmla="*/ 185 h 185"/>
                      <a:gd name="T2" fmla="*/ 14 w 14"/>
                      <a:gd name="T3" fmla="*/ 1 h 185"/>
                      <a:gd name="T4" fmla="*/ 0 w 14"/>
                      <a:gd name="T5" fmla="*/ 0 h 185"/>
                      <a:gd name="T6" fmla="*/ 0 w 14"/>
                      <a:gd name="T7" fmla="*/ 184 h 185"/>
                      <a:gd name="T8" fmla="*/ 13 w 14"/>
                      <a:gd name="T9" fmla="*/ 185 h 185"/>
                      <a:gd name="T10" fmla="*/ 14 w 14"/>
                      <a:gd name="T11" fmla="*/ 185 h 185"/>
                    </a:gdLst>
                    <a:ahLst/>
                    <a:cxnLst>
                      <a:cxn ang="0">
                        <a:pos x="T0" y="T1"/>
                      </a:cxn>
                      <a:cxn ang="0">
                        <a:pos x="T2" y="T3"/>
                      </a:cxn>
                      <a:cxn ang="0">
                        <a:pos x="T4" y="T5"/>
                      </a:cxn>
                      <a:cxn ang="0">
                        <a:pos x="T6" y="T7"/>
                      </a:cxn>
                      <a:cxn ang="0">
                        <a:pos x="T8" y="T9"/>
                      </a:cxn>
                      <a:cxn ang="0">
                        <a:pos x="T10" y="T11"/>
                      </a:cxn>
                    </a:cxnLst>
                    <a:rect l="0" t="0" r="r" b="b"/>
                    <a:pathLst>
                      <a:path w="14" h="185">
                        <a:moveTo>
                          <a:pt x="14" y="185"/>
                        </a:moveTo>
                        <a:cubicBezTo>
                          <a:pt x="14" y="1"/>
                          <a:pt x="14" y="1"/>
                          <a:pt x="14" y="1"/>
                        </a:cubicBezTo>
                        <a:cubicBezTo>
                          <a:pt x="9" y="0"/>
                          <a:pt x="5" y="0"/>
                          <a:pt x="0" y="0"/>
                        </a:cubicBezTo>
                        <a:cubicBezTo>
                          <a:pt x="0" y="184"/>
                          <a:pt x="0" y="184"/>
                          <a:pt x="0" y="184"/>
                        </a:cubicBezTo>
                        <a:cubicBezTo>
                          <a:pt x="4" y="184"/>
                          <a:pt x="8" y="185"/>
                          <a:pt x="13" y="185"/>
                        </a:cubicBezTo>
                        <a:cubicBezTo>
                          <a:pt x="13" y="185"/>
                          <a:pt x="14" y="185"/>
                          <a:pt x="14"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1" name="Freeform 29">
                    <a:extLst>
                      <a:ext uri="{FF2B5EF4-FFF2-40B4-BE49-F238E27FC236}">
                        <a16:creationId xmlns:a16="http://schemas.microsoft.com/office/drawing/2014/main" id="{28074A44-31EF-42AA-BE40-BA2A8FC3ABB7}"/>
                      </a:ext>
                    </a:extLst>
                  </p:cNvPr>
                  <p:cNvSpPr>
                    <a:spLocks/>
                  </p:cNvSpPr>
                  <p:nvPr/>
                </p:nvSpPr>
                <p:spPr bwMode="auto">
                  <a:xfrm>
                    <a:off x="5889626" y="3797300"/>
                    <a:ext cx="63500" cy="785813"/>
                  </a:xfrm>
                  <a:custGeom>
                    <a:avLst/>
                    <a:gdLst>
                      <a:gd name="T0" fmla="*/ 15 w 15"/>
                      <a:gd name="T1" fmla="*/ 0 h 185"/>
                      <a:gd name="T2" fmla="*/ 0 w 15"/>
                      <a:gd name="T3" fmla="*/ 0 h 185"/>
                      <a:gd name="T4" fmla="*/ 0 w 15"/>
                      <a:gd name="T5" fmla="*/ 184 h 185"/>
                      <a:gd name="T6" fmla="*/ 15 w 15"/>
                      <a:gd name="T7" fmla="*/ 185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0"/>
                          <a:pt x="5" y="0"/>
                          <a:pt x="0" y="0"/>
                        </a:cubicBezTo>
                        <a:cubicBezTo>
                          <a:pt x="0" y="184"/>
                          <a:pt x="0" y="184"/>
                          <a:pt x="0" y="184"/>
                        </a:cubicBezTo>
                        <a:cubicBezTo>
                          <a:pt x="5" y="184"/>
                          <a:pt x="10" y="185"/>
                          <a:pt x="15" y="185"/>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2" name="Freeform 30">
                    <a:extLst>
                      <a:ext uri="{FF2B5EF4-FFF2-40B4-BE49-F238E27FC236}">
                        <a16:creationId xmlns:a16="http://schemas.microsoft.com/office/drawing/2014/main" id="{D1585B54-E094-4AB8-81D4-DD87DBE2F925}"/>
                      </a:ext>
                    </a:extLst>
                  </p:cNvPr>
                  <p:cNvSpPr>
                    <a:spLocks/>
                  </p:cNvSpPr>
                  <p:nvPr/>
                </p:nvSpPr>
                <p:spPr bwMode="auto">
                  <a:xfrm>
                    <a:off x="5545138" y="3787775"/>
                    <a:ext cx="60325" cy="787400"/>
                  </a:xfrm>
                  <a:custGeom>
                    <a:avLst/>
                    <a:gdLst>
                      <a:gd name="T0" fmla="*/ 0 w 14"/>
                      <a:gd name="T1" fmla="*/ 184 h 185"/>
                      <a:gd name="T2" fmla="*/ 14 w 14"/>
                      <a:gd name="T3" fmla="*/ 185 h 185"/>
                      <a:gd name="T4" fmla="*/ 14 w 14"/>
                      <a:gd name="T5" fmla="*/ 0 h 185"/>
                      <a:gd name="T6" fmla="*/ 0 w 14"/>
                      <a:gd name="T7" fmla="*/ 0 h 185"/>
                      <a:gd name="T8" fmla="*/ 0 w 14"/>
                      <a:gd name="T9" fmla="*/ 184 h 185"/>
                    </a:gdLst>
                    <a:ahLst/>
                    <a:cxnLst>
                      <a:cxn ang="0">
                        <a:pos x="T0" y="T1"/>
                      </a:cxn>
                      <a:cxn ang="0">
                        <a:pos x="T2" y="T3"/>
                      </a:cxn>
                      <a:cxn ang="0">
                        <a:pos x="T4" y="T5"/>
                      </a:cxn>
                      <a:cxn ang="0">
                        <a:pos x="T6" y="T7"/>
                      </a:cxn>
                      <a:cxn ang="0">
                        <a:pos x="T8" y="T9"/>
                      </a:cxn>
                    </a:cxnLst>
                    <a:rect l="0" t="0" r="r" b="b"/>
                    <a:pathLst>
                      <a:path w="14" h="185">
                        <a:moveTo>
                          <a:pt x="0" y="184"/>
                        </a:moveTo>
                        <a:cubicBezTo>
                          <a:pt x="4" y="184"/>
                          <a:pt x="9" y="185"/>
                          <a:pt x="14" y="185"/>
                        </a:cubicBezTo>
                        <a:cubicBezTo>
                          <a:pt x="14" y="0"/>
                          <a:pt x="14" y="0"/>
                          <a:pt x="14" y="0"/>
                        </a:cubicBezTo>
                        <a:cubicBezTo>
                          <a:pt x="9" y="0"/>
                          <a:pt x="4" y="0"/>
                          <a:pt x="0" y="0"/>
                        </a:cubicBezTo>
                        <a:lnTo>
                          <a:pt x="0" y="1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3" name="Freeform 31">
                    <a:extLst>
                      <a:ext uri="{FF2B5EF4-FFF2-40B4-BE49-F238E27FC236}">
                        <a16:creationId xmlns:a16="http://schemas.microsoft.com/office/drawing/2014/main" id="{0B8DED34-F7F7-456A-9052-249F3EFC6823}"/>
                      </a:ext>
                    </a:extLst>
                  </p:cNvPr>
                  <p:cNvSpPr>
                    <a:spLocks/>
                  </p:cNvSpPr>
                  <p:nvPr/>
                </p:nvSpPr>
                <p:spPr bwMode="auto">
                  <a:xfrm>
                    <a:off x="3811588" y="3600450"/>
                    <a:ext cx="58738" cy="796925"/>
                  </a:xfrm>
                  <a:custGeom>
                    <a:avLst/>
                    <a:gdLst>
                      <a:gd name="T0" fmla="*/ 14 w 14"/>
                      <a:gd name="T1" fmla="*/ 187 h 187"/>
                      <a:gd name="T2" fmla="*/ 14 w 14"/>
                      <a:gd name="T3" fmla="*/ 3 h 187"/>
                      <a:gd name="T4" fmla="*/ 4 w 14"/>
                      <a:gd name="T5" fmla="*/ 1 h 187"/>
                      <a:gd name="T6" fmla="*/ 0 w 14"/>
                      <a:gd name="T7" fmla="*/ 0 h 187"/>
                      <a:gd name="T8" fmla="*/ 0 w 14"/>
                      <a:gd name="T9" fmla="*/ 185 h 187"/>
                      <a:gd name="T10" fmla="*/ 12 w 14"/>
                      <a:gd name="T11" fmla="*/ 187 h 187"/>
                      <a:gd name="T12" fmla="*/ 14 w 14"/>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4" h="187">
                        <a:moveTo>
                          <a:pt x="14" y="187"/>
                        </a:moveTo>
                        <a:cubicBezTo>
                          <a:pt x="14" y="3"/>
                          <a:pt x="14" y="3"/>
                          <a:pt x="14" y="3"/>
                        </a:cubicBezTo>
                        <a:cubicBezTo>
                          <a:pt x="11" y="2"/>
                          <a:pt x="7" y="2"/>
                          <a:pt x="4" y="1"/>
                        </a:cubicBezTo>
                        <a:cubicBezTo>
                          <a:pt x="2" y="1"/>
                          <a:pt x="1" y="1"/>
                          <a:pt x="0" y="0"/>
                        </a:cubicBezTo>
                        <a:cubicBezTo>
                          <a:pt x="0" y="185"/>
                          <a:pt x="0" y="185"/>
                          <a:pt x="0" y="185"/>
                        </a:cubicBezTo>
                        <a:cubicBezTo>
                          <a:pt x="4" y="185"/>
                          <a:pt x="8" y="186"/>
                          <a:pt x="12" y="187"/>
                        </a:cubicBezTo>
                        <a:cubicBezTo>
                          <a:pt x="13" y="187"/>
                          <a:pt x="14" y="187"/>
                          <a:pt x="14" y="1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4" name="Freeform 32">
                    <a:extLst>
                      <a:ext uri="{FF2B5EF4-FFF2-40B4-BE49-F238E27FC236}">
                        <a16:creationId xmlns:a16="http://schemas.microsoft.com/office/drawing/2014/main" id="{5A9FFB15-6866-4677-8151-B9C1442D8BBC}"/>
                      </a:ext>
                    </a:extLst>
                  </p:cNvPr>
                  <p:cNvSpPr>
                    <a:spLocks/>
                  </p:cNvSpPr>
                  <p:nvPr/>
                </p:nvSpPr>
                <p:spPr bwMode="auto">
                  <a:xfrm>
                    <a:off x="3463926" y="3529013"/>
                    <a:ext cx="63500" cy="795338"/>
                  </a:xfrm>
                  <a:custGeom>
                    <a:avLst/>
                    <a:gdLst>
                      <a:gd name="T0" fmla="*/ 15 w 15"/>
                      <a:gd name="T1" fmla="*/ 3 h 187"/>
                      <a:gd name="T2" fmla="*/ 0 w 15"/>
                      <a:gd name="T3" fmla="*/ 0 h 187"/>
                      <a:gd name="T4" fmla="*/ 0 w 15"/>
                      <a:gd name="T5" fmla="*/ 183 h 187"/>
                      <a:gd name="T6" fmla="*/ 15 w 15"/>
                      <a:gd name="T7" fmla="*/ 187 h 187"/>
                      <a:gd name="T8" fmla="*/ 15 w 15"/>
                      <a:gd name="T9" fmla="*/ 3 h 187"/>
                    </a:gdLst>
                    <a:ahLst/>
                    <a:cxnLst>
                      <a:cxn ang="0">
                        <a:pos x="T0" y="T1"/>
                      </a:cxn>
                      <a:cxn ang="0">
                        <a:pos x="T2" y="T3"/>
                      </a:cxn>
                      <a:cxn ang="0">
                        <a:pos x="T4" y="T5"/>
                      </a:cxn>
                      <a:cxn ang="0">
                        <a:pos x="T6" y="T7"/>
                      </a:cxn>
                      <a:cxn ang="0">
                        <a:pos x="T8" y="T9"/>
                      </a:cxn>
                    </a:cxnLst>
                    <a:rect l="0" t="0" r="r" b="b"/>
                    <a:pathLst>
                      <a:path w="15" h="187">
                        <a:moveTo>
                          <a:pt x="15" y="3"/>
                        </a:moveTo>
                        <a:cubicBezTo>
                          <a:pt x="10" y="2"/>
                          <a:pt x="5" y="1"/>
                          <a:pt x="0" y="0"/>
                        </a:cubicBezTo>
                        <a:cubicBezTo>
                          <a:pt x="0" y="183"/>
                          <a:pt x="0" y="183"/>
                          <a:pt x="0" y="183"/>
                        </a:cubicBezTo>
                        <a:cubicBezTo>
                          <a:pt x="5" y="185"/>
                          <a:pt x="10" y="186"/>
                          <a:pt x="15" y="187"/>
                        </a:cubicBezTo>
                        <a:lnTo>
                          <a:pt x="1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5" name="Freeform 33">
                    <a:extLst>
                      <a:ext uri="{FF2B5EF4-FFF2-40B4-BE49-F238E27FC236}">
                        <a16:creationId xmlns:a16="http://schemas.microsoft.com/office/drawing/2014/main" id="{DA7C45F4-5852-422E-8F92-3F231FA79361}"/>
                      </a:ext>
                    </a:extLst>
                  </p:cNvPr>
                  <p:cNvSpPr>
                    <a:spLocks/>
                  </p:cNvSpPr>
                  <p:nvPr/>
                </p:nvSpPr>
                <p:spPr bwMode="auto">
                  <a:xfrm>
                    <a:off x="2771776" y="3298825"/>
                    <a:ext cx="60325" cy="792163"/>
                  </a:xfrm>
                  <a:custGeom>
                    <a:avLst/>
                    <a:gdLst>
                      <a:gd name="T0" fmla="*/ 0 w 14"/>
                      <a:gd name="T1" fmla="*/ 178 h 186"/>
                      <a:gd name="T2" fmla="*/ 14 w 14"/>
                      <a:gd name="T3" fmla="*/ 186 h 186"/>
                      <a:gd name="T4" fmla="*/ 14 w 14"/>
                      <a:gd name="T5" fmla="*/ 7 h 186"/>
                      <a:gd name="T6" fmla="*/ 0 w 14"/>
                      <a:gd name="T7" fmla="*/ 0 h 186"/>
                      <a:gd name="T8" fmla="*/ 0 w 14"/>
                      <a:gd name="T9" fmla="*/ 178 h 186"/>
                    </a:gdLst>
                    <a:ahLst/>
                    <a:cxnLst>
                      <a:cxn ang="0">
                        <a:pos x="T0" y="T1"/>
                      </a:cxn>
                      <a:cxn ang="0">
                        <a:pos x="T2" y="T3"/>
                      </a:cxn>
                      <a:cxn ang="0">
                        <a:pos x="T4" y="T5"/>
                      </a:cxn>
                      <a:cxn ang="0">
                        <a:pos x="T6" y="T7"/>
                      </a:cxn>
                      <a:cxn ang="0">
                        <a:pos x="T8" y="T9"/>
                      </a:cxn>
                    </a:cxnLst>
                    <a:rect l="0" t="0" r="r" b="b"/>
                    <a:pathLst>
                      <a:path w="14" h="186">
                        <a:moveTo>
                          <a:pt x="0" y="178"/>
                        </a:moveTo>
                        <a:cubicBezTo>
                          <a:pt x="4" y="181"/>
                          <a:pt x="9" y="183"/>
                          <a:pt x="14" y="186"/>
                        </a:cubicBezTo>
                        <a:cubicBezTo>
                          <a:pt x="14" y="7"/>
                          <a:pt x="14" y="7"/>
                          <a:pt x="14" y="7"/>
                        </a:cubicBezTo>
                        <a:cubicBezTo>
                          <a:pt x="9" y="4"/>
                          <a:pt x="4" y="2"/>
                          <a:pt x="0" y="0"/>
                        </a:cubicBez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6" name="Freeform 34">
                    <a:extLst>
                      <a:ext uri="{FF2B5EF4-FFF2-40B4-BE49-F238E27FC236}">
                        <a16:creationId xmlns:a16="http://schemas.microsoft.com/office/drawing/2014/main" id="{958A1A79-28EF-446B-899D-7D8609701622}"/>
                      </a:ext>
                    </a:extLst>
                  </p:cNvPr>
                  <p:cNvSpPr>
                    <a:spLocks/>
                  </p:cNvSpPr>
                  <p:nvPr/>
                </p:nvSpPr>
                <p:spPr bwMode="auto">
                  <a:xfrm>
                    <a:off x="4502151" y="3706813"/>
                    <a:ext cx="63500" cy="792163"/>
                  </a:xfrm>
                  <a:custGeom>
                    <a:avLst/>
                    <a:gdLst>
                      <a:gd name="T0" fmla="*/ 15 w 15"/>
                      <a:gd name="T1" fmla="*/ 2 h 186"/>
                      <a:gd name="T2" fmla="*/ 0 w 15"/>
                      <a:gd name="T3" fmla="*/ 0 h 186"/>
                      <a:gd name="T4" fmla="*/ 0 w 15"/>
                      <a:gd name="T5" fmla="*/ 185 h 186"/>
                      <a:gd name="T6" fmla="*/ 15 w 15"/>
                      <a:gd name="T7" fmla="*/ 186 h 186"/>
                      <a:gd name="T8" fmla="*/ 15 w 15"/>
                      <a:gd name="T9" fmla="*/ 2 h 186"/>
                    </a:gdLst>
                    <a:ahLst/>
                    <a:cxnLst>
                      <a:cxn ang="0">
                        <a:pos x="T0" y="T1"/>
                      </a:cxn>
                      <a:cxn ang="0">
                        <a:pos x="T2" y="T3"/>
                      </a:cxn>
                      <a:cxn ang="0">
                        <a:pos x="T4" y="T5"/>
                      </a:cxn>
                      <a:cxn ang="0">
                        <a:pos x="T6" y="T7"/>
                      </a:cxn>
                      <a:cxn ang="0">
                        <a:pos x="T8" y="T9"/>
                      </a:cxn>
                    </a:cxnLst>
                    <a:rect l="0" t="0" r="r" b="b"/>
                    <a:pathLst>
                      <a:path w="15" h="186">
                        <a:moveTo>
                          <a:pt x="15" y="2"/>
                        </a:moveTo>
                        <a:cubicBezTo>
                          <a:pt x="10" y="1"/>
                          <a:pt x="5" y="1"/>
                          <a:pt x="0" y="0"/>
                        </a:cubicBezTo>
                        <a:cubicBezTo>
                          <a:pt x="0" y="185"/>
                          <a:pt x="0" y="185"/>
                          <a:pt x="0" y="185"/>
                        </a:cubicBezTo>
                        <a:cubicBezTo>
                          <a:pt x="5" y="185"/>
                          <a:pt x="10" y="186"/>
                          <a:pt x="15" y="186"/>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7" name="Freeform 35">
                    <a:extLst>
                      <a:ext uri="{FF2B5EF4-FFF2-40B4-BE49-F238E27FC236}">
                        <a16:creationId xmlns:a16="http://schemas.microsoft.com/office/drawing/2014/main" id="{2E122A34-0932-41DC-A5EA-4DDB37799199}"/>
                      </a:ext>
                    </a:extLst>
                  </p:cNvPr>
                  <p:cNvSpPr>
                    <a:spLocks/>
                  </p:cNvSpPr>
                  <p:nvPr/>
                </p:nvSpPr>
                <p:spPr bwMode="auto">
                  <a:xfrm>
                    <a:off x="4159251" y="3660775"/>
                    <a:ext cx="58738" cy="795338"/>
                  </a:xfrm>
                  <a:custGeom>
                    <a:avLst/>
                    <a:gdLst>
                      <a:gd name="T0" fmla="*/ 14 w 14"/>
                      <a:gd name="T1" fmla="*/ 2 h 187"/>
                      <a:gd name="T2" fmla="*/ 0 w 14"/>
                      <a:gd name="T3" fmla="*/ 0 h 187"/>
                      <a:gd name="T4" fmla="*/ 0 w 14"/>
                      <a:gd name="T5" fmla="*/ 185 h 187"/>
                      <a:gd name="T6" fmla="*/ 14 w 14"/>
                      <a:gd name="T7" fmla="*/ 187 h 187"/>
                      <a:gd name="T8" fmla="*/ 14 w 14"/>
                      <a:gd name="T9" fmla="*/ 2 h 187"/>
                    </a:gdLst>
                    <a:ahLst/>
                    <a:cxnLst>
                      <a:cxn ang="0">
                        <a:pos x="T0" y="T1"/>
                      </a:cxn>
                      <a:cxn ang="0">
                        <a:pos x="T2" y="T3"/>
                      </a:cxn>
                      <a:cxn ang="0">
                        <a:pos x="T4" y="T5"/>
                      </a:cxn>
                      <a:cxn ang="0">
                        <a:pos x="T6" y="T7"/>
                      </a:cxn>
                      <a:cxn ang="0">
                        <a:pos x="T8" y="T9"/>
                      </a:cxn>
                    </a:cxnLst>
                    <a:rect l="0" t="0" r="r" b="b"/>
                    <a:pathLst>
                      <a:path w="14" h="187">
                        <a:moveTo>
                          <a:pt x="14" y="2"/>
                        </a:moveTo>
                        <a:cubicBezTo>
                          <a:pt x="9" y="2"/>
                          <a:pt x="4" y="1"/>
                          <a:pt x="0" y="0"/>
                        </a:cubicBezTo>
                        <a:cubicBezTo>
                          <a:pt x="0" y="185"/>
                          <a:pt x="0" y="185"/>
                          <a:pt x="0" y="185"/>
                        </a:cubicBezTo>
                        <a:cubicBezTo>
                          <a:pt x="4" y="185"/>
                          <a:pt x="9" y="186"/>
                          <a:pt x="14" y="187"/>
                        </a:cubicBezTo>
                        <a:lnTo>
                          <a:pt x="1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8" name="Freeform 36">
                    <a:extLst>
                      <a:ext uri="{FF2B5EF4-FFF2-40B4-BE49-F238E27FC236}">
                        <a16:creationId xmlns:a16="http://schemas.microsoft.com/office/drawing/2014/main" id="{F86E19F6-474C-437C-A972-8099362240A9}"/>
                      </a:ext>
                    </a:extLst>
                  </p:cNvPr>
                  <p:cNvSpPr>
                    <a:spLocks/>
                  </p:cNvSpPr>
                  <p:nvPr/>
                </p:nvSpPr>
                <p:spPr bwMode="auto">
                  <a:xfrm>
                    <a:off x="8645526" y="3503613"/>
                    <a:ext cx="63500" cy="777875"/>
                  </a:xfrm>
                  <a:custGeom>
                    <a:avLst/>
                    <a:gdLst>
                      <a:gd name="T0" fmla="*/ 15 w 15"/>
                      <a:gd name="T1" fmla="*/ 0 h 183"/>
                      <a:gd name="T2" fmla="*/ 0 w 15"/>
                      <a:gd name="T3" fmla="*/ 4 h 183"/>
                      <a:gd name="T4" fmla="*/ 0 w 15"/>
                      <a:gd name="T5" fmla="*/ 183 h 183"/>
                      <a:gd name="T6" fmla="*/ 15 w 15"/>
                      <a:gd name="T7" fmla="*/ 178 h 183"/>
                      <a:gd name="T8" fmla="*/ 15 w 15"/>
                      <a:gd name="T9" fmla="*/ 0 h 183"/>
                    </a:gdLst>
                    <a:ahLst/>
                    <a:cxnLst>
                      <a:cxn ang="0">
                        <a:pos x="T0" y="T1"/>
                      </a:cxn>
                      <a:cxn ang="0">
                        <a:pos x="T2" y="T3"/>
                      </a:cxn>
                      <a:cxn ang="0">
                        <a:pos x="T4" y="T5"/>
                      </a:cxn>
                      <a:cxn ang="0">
                        <a:pos x="T6" y="T7"/>
                      </a:cxn>
                      <a:cxn ang="0">
                        <a:pos x="T8" y="T9"/>
                      </a:cxn>
                    </a:cxnLst>
                    <a:rect l="0" t="0" r="r" b="b"/>
                    <a:pathLst>
                      <a:path w="15" h="183">
                        <a:moveTo>
                          <a:pt x="15" y="0"/>
                        </a:moveTo>
                        <a:cubicBezTo>
                          <a:pt x="10" y="1"/>
                          <a:pt x="5" y="2"/>
                          <a:pt x="0" y="4"/>
                        </a:cubicBezTo>
                        <a:cubicBezTo>
                          <a:pt x="0" y="183"/>
                          <a:pt x="0" y="183"/>
                          <a:pt x="0" y="183"/>
                        </a:cubicBezTo>
                        <a:cubicBezTo>
                          <a:pt x="5" y="181"/>
                          <a:pt x="10" y="180"/>
                          <a:pt x="15" y="178"/>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9" name="Freeform 37">
                    <a:extLst>
                      <a:ext uri="{FF2B5EF4-FFF2-40B4-BE49-F238E27FC236}">
                        <a16:creationId xmlns:a16="http://schemas.microsoft.com/office/drawing/2014/main" id="{0E11FAE3-9EAD-4C18-926F-60340E55AE83}"/>
                      </a:ext>
                    </a:extLst>
                  </p:cNvPr>
                  <p:cNvSpPr>
                    <a:spLocks/>
                  </p:cNvSpPr>
                  <p:nvPr/>
                </p:nvSpPr>
                <p:spPr bwMode="auto">
                  <a:xfrm>
                    <a:off x="8302626" y="3587750"/>
                    <a:ext cx="58738" cy="784225"/>
                  </a:xfrm>
                  <a:custGeom>
                    <a:avLst/>
                    <a:gdLst>
                      <a:gd name="T0" fmla="*/ 14 w 14"/>
                      <a:gd name="T1" fmla="*/ 0 h 184"/>
                      <a:gd name="T2" fmla="*/ 0 w 14"/>
                      <a:gd name="T3" fmla="*/ 3 h 184"/>
                      <a:gd name="T4" fmla="*/ 0 w 14"/>
                      <a:gd name="T5" fmla="*/ 184 h 184"/>
                      <a:gd name="T6" fmla="*/ 14 w 14"/>
                      <a:gd name="T7" fmla="*/ 181 h 184"/>
                      <a:gd name="T8" fmla="*/ 14 w 14"/>
                      <a:gd name="T9" fmla="*/ 0 h 184"/>
                    </a:gdLst>
                    <a:ahLst/>
                    <a:cxnLst>
                      <a:cxn ang="0">
                        <a:pos x="T0" y="T1"/>
                      </a:cxn>
                      <a:cxn ang="0">
                        <a:pos x="T2" y="T3"/>
                      </a:cxn>
                      <a:cxn ang="0">
                        <a:pos x="T4" y="T5"/>
                      </a:cxn>
                      <a:cxn ang="0">
                        <a:pos x="T6" y="T7"/>
                      </a:cxn>
                      <a:cxn ang="0">
                        <a:pos x="T8" y="T9"/>
                      </a:cxn>
                    </a:cxnLst>
                    <a:rect l="0" t="0" r="r" b="b"/>
                    <a:pathLst>
                      <a:path w="14" h="184">
                        <a:moveTo>
                          <a:pt x="14" y="0"/>
                        </a:moveTo>
                        <a:cubicBezTo>
                          <a:pt x="9" y="1"/>
                          <a:pt x="5" y="2"/>
                          <a:pt x="0" y="3"/>
                        </a:cubicBezTo>
                        <a:cubicBezTo>
                          <a:pt x="0" y="184"/>
                          <a:pt x="0" y="184"/>
                          <a:pt x="0" y="184"/>
                        </a:cubicBezTo>
                        <a:cubicBezTo>
                          <a:pt x="5" y="183"/>
                          <a:pt x="9" y="182"/>
                          <a:pt x="14" y="181"/>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0" name="Freeform 38">
                    <a:extLst>
                      <a:ext uri="{FF2B5EF4-FFF2-40B4-BE49-F238E27FC236}">
                        <a16:creationId xmlns:a16="http://schemas.microsoft.com/office/drawing/2014/main" id="{903FF6ED-F21D-4317-9DE4-E89C1AC9C498}"/>
                      </a:ext>
                    </a:extLst>
                  </p:cNvPr>
                  <p:cNvSpPr>
                    <a:spLocks/>
                  </p:cNvSpPr>
                  <p:nvPr/>
                </p:nvSpPr>
                <p:spPr bwMode="auto">
                  <a:xfrm>
                    <a:off x="8993188" y="3379788"/>
                    <a:ext cx="63500" cy="762000"/>
                  </a:xfrm>
                  <a:custGeom>
                    <a:avLst/>
                    <a:gdLst>
                      <a:gd name="T0" fmla="*/ 15 w 15"/>
                      <a:gd name="T1" fmla="*/ 171 h 179"/>
                      <a:gd name="T2" fmla="*/ 15 w 15"/>
                      <a:gd name="T3" fmla="*/ 0 h 179"/>
                      <a:gd name="T4" fmla="*/ 0 w 15"/>
                      <a:gd name="T5" fmla="*/ 6 h 179"/>
                      <a:gd name="T6" fmla="*/ 0 w 15"/>
                      <a:gd name="T7" fmla="*/ 179 h 179"/>
                      <a:gd name="T8" fmla="*/ 15 w 15"/>
                      <a:gd name="T9" fmla="*/ 171 h 179"/>
                    </a:gdLst>
                    <a:ahLst/>
                    <a:cxnLst>
                      <a:cxn ang="0">
                        <a:pos x="T0" y="T1"/>
                      </a:cxn>
                      <a:cxn ang="0">
                        <a:pos x="T2" y="T3"/>
                      </a:cxn>
                      <a:cxn ang="0">
                        <a:pos x="T4" y="T5"/>
                      </a:cxn>
                      <a:cxn ang="0">
                        <a:pos x="T6" y="T7"/>
                      </a:cxn>
                      <a:cxn ang="0">
                        <a:pos x="T8" y="T9"/>
                      </a:cxn>
                    </a:cxnLst>
                    <a:rect l="0" t="0" r="r" b="b"/>
                    <a:pathLst>
                      <a:path w="15" h="179">
                        <a:moveTo>
                          <a:pt x="15" y="171"/>
                        </a:moveTo>
                        <a:cubicBezTo>
                          <a:pt x="15" y="0"/>
                          <a:pt x="15" y="0"/>
                          <a:pt x="15" y="0"/>
                        </a:cubicBezTo>
                        <a:cubicBezTo>
                          <a:pt x="10" y="2"/>
                          <a:pt x="5" y="4"/>
                          <a:pt x="0" y="6"/>
                        </a:cubicBezTo>
                        <a:cubicBezTo>
                          <a:pt x="0" y="179"/>
                          <a:pt x="0" y="179"/>
                          <a:pt x="0" y="179"/>
                        </a:cubicBezTo>
                        <a:cubicBezTo>
                          <a:pt x="5" y="177"/>
                          <a:pt x="10" y="174"/>
                          <a:pt x="15" y="17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1" name="Freeform 39">
                    <a:extLst>
                      <a:ext uri="{FF2B5EF4-FFF2-40B4-BE49-F238E27FC236}">
                        <a16:creationId xmlns:a16="http://schemas.microsoft.com/office/drawing/2014/main" id="{3B37657B-5188-43D4-AE0C-18BA1DAF3C96}"/>
                      </a:ext>
                    </a:extLst>
                  </p:cNvPr>
                  <p:cNvSpPr>
                    <a:spLocks/>
                  </p:cNvSpPr>
                  <p:nvPr/>
                </p:nvSpPr>
                <p:spPr bwMode="auto">
                  <a:xfrm>
                    <a:off x="6567488" y="3779838"/>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0"/>
                          <a:pt x="5" y="0"/>
                          <a:pt x="0" y="1"/>
                        </a:cubicBezTo>
                        <a:cubicBezTo>
                          <a:pt x="0" y="185"/>
                          <a:pt x="0" y="185"/>
                          <a:pt x="0" y="185"/>
                        </a:cubicBezTo>
                        <a:cubicBezTo>
                          <a:pt x="5" y="185"/>
                          <a:pt x="10"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2" name="Freeform 40">
                    <a:extLst>
                      <a:ext uri="{FF2B5EF4-FFF2-40B4-BE49-F238E27FC236}">
                        <a16:creationId xmlns:a16="http://schemas.microsoft.com/office/drawing/2014/main" id="{A4BB608E-EAC9-4772-8F56-D67C7594DE2F}"/>
                      </a:ext>
                    </a:extLst>
                  </p:cNvPr>
                  <p:cNvSpPr>
                    <a:spLocks/>
                  </p:cNvSpPr>
                  <p:nvPr/>
                </p:nvSpPr>
                <p:spPr bwMode="auto">
                  <a:xfrm>
                    <a:off x="3101976" y="3422650"/>
                    <a:ext cx="60325" cy="795338"/>
                  </a:xfrm>
                  <a:custGeom>
                    <a:avLst/>
                    <a:gdLst>
                      <a:gd name="T0" fmla="*/ 14 w 14"/>
                      <a:gd name="T1" fmla="*/ 4 h 187"/>
                      <a:gd name="T2" fmla="*/ 0 w 14"/>
                      <a:gd name="T3" fmla="*/ 0 h 187"/>
                      <a:gd name="T4" fmla="*/ 0 w 14"/>
                      <a:gd name="T5" fmla="*/ 182 h 187"/>
                      <a:gd name="T6" fmla="*/ 14 w 14"/>
                      <a:gd name="T7" fmla="*/ 187 h 187"/>
                      <a:gd name="T8" fmla="*/ 14 w 14"/>
                      <a:gd name="T9" fmla="*/ 4 h 187"/>
                    </a:gdLst>
                    <a:ahLst/>
                    <a:cxnLst>
                      <a:cxn ang="0">
                        <a:pos x="T0" y="T1"/>
                      </a:cxn>
                      <a:cxn ang="0">
                        <a:pos x="T2" y="T3"/>
                      </a:cxn>
                      <a:cxn ang="0">
                        <a:pos x="T4" y="T5"/>
                      </a:cxn>
                      <a:cxn ang="0">
                        <a:pos x="T6" y="T7"/>
                      </a:cxn>
                      <a:cxn ang="0">
                        <a:pos x="T8" y="T9"/>
                      </a:cxn>
                    </a:cxnLst>
                    <a:rect l="0" t="0" r="r" b="b"/>
                    <a:pathLst>
                      <a:path w="14" h="187">
                        <a:moveTo>
                          <a:pt x="14" y="4"/>
                        </a:moveTo>
                        <a:cubicBezTo>
                          <a:pt x="9" y="3"/>
                          <a:pt x="4" y="1"/>
                          <a:pt x="0" y="0"/>
                        </a:cubicBezTo>
                        <a:cubicBezTo>
                          <a:pt x="0" y="182"/>
                          <a:pt x="0" y="182"/>
                          <a:pt x="0" y="182"/>
                        </a:cubicBezTo>
                        <a:cubicBezTo>
                          <a:pt x="4" y="184"/>
                          <a:pt x="9" y="185"/>
                          <a:pt x="14" y="187"/>
                        </a:cubicBezTo>
                        <a:lnTo>
                          <a:pt x="14"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3" name="Freeform 41">
                    <a:extLst>
                      <a:ext uri="{FF2B5EF4-FFF2-40B4-BE49-F238E27FC236}">
                        <a16:creationId xmlns:a16="http://schemas.microsoft.com/office/drawing/2014/main" id="{C5FE06F4-361D-4E9F-9C9A-A878FC86C740}"/>
                      </a:ext>
                    </a:extLst>
                  </p:cNvPr>
                  <p:cNvSpPr>
                    <a:spLocks/>
                  </p:cNvSpPr>
                  <p:nvPr/>
                </p:nvSpPr>
                <p:spPr bwMode="auto">
                  <a:xfrm>
                    <a:off x="7607301" y="3703638"/>
                    <a:ext cx="63500" cy="782638"/>
                  </a:xfrm>
                  <a:custGeom>
                    <a:avLst/>
                    <a:gdLst>
                      <a:gd name="T0" fmla="*/ 15 w 15"/>
                      <a:gd name="T1" fmla="*/ 0 h 184"/>
                      <a:gd name="T2" fmla="*/ 0 w 15"/>
                      <a:gd name="T3" fmla="*/ 1 h 184"/>
                      <a:gd name="T4" fmla="*/ 0 w 15"/>
                      <a:gd name="T5" fmla="*/ 184 h 184"/>
                      <a:gd name="T6" fmla="*/ 15 w 15"/>
                      <a:gd name="T7" fmla="*/ 183 h 184"/>
                      <a:gd name="T8" fmla="*/ 15 w 15"/>
                      <a:gd name="T9" fmla="*/ 0 h 184"/>
                    </a:gdLst>
                    <a:ahLst/>
                    <a:cxnLst>
                      <a:cxn ang="0">
                        <a:pos x="T0" y="T1"/>
                      </a:cxn>
                      <a:cxn ang="0">
                        <a:pos x="T2" y="T3"/>
                      </a:cxn>
                      <a:cxn ang="0">
                        <a:pos x="T4" y="T5"/>
                      </a:cxn>
                      <a:cxn ang="0">
                        <a:pos x="T6" y="T7"/>
                      </a:cxn>
                      <a:cxn ang="0">
                        <a:pos x="T8" y="T9"/>
                      </a:cxn>
                    </a:cxnLst>
                    <a:rect l="0" t="0" r="r" b="b"/>
                    <a:pathLst>
                      <a:path w="15" h="184">
                        <a:moveTo>
                          <a:pt x="15" y="0"/>
                        </a:moveTo>
                        <a:cubicBezTo>
                          <a:pt x="10" y="0"/>
                          <a:pt x="5" y="1"/>
                          <a:pt x="0" y="1"/>
                        </a:cubicBezTo>
                        <a:cubicBezTo>
                          <a:pt x="0" y="184"/>
                          <a:pt x="0" y="184"/>
                          <a:pt x="0" y="184"/>
                        </a:cubicBezTo>
                        <a:cubicBezTo>
                          <a:pt x="5" y="184"/>
                          <a:pt x="10" y="183"/>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4" name="Freeform 42">
                    <a:extLst>
                      <a:ext uri="{FF2B5EF4-FFF2-40B4-BE49-F238E27FC236}">
                        <a16:creationId xmlns:a16="http://schemas.microsoft.com/office/drawing/2014/main" id="{903A0A58-18B7-43DB-9B27-C98467C3ADCD}"/>
                      </a:ext>
                    </a:extLst>
                  </p:cNvPr>
                  <p:cNvSpPr>
                    <a:spLocks/>
                  </p:cNvSpPr>
                  <p:nvPr/>
                </p:nvSpPr>
                <p:spPr bwMode="auto">
                  <a:xfrm>
                    <a:off x="6219826" y="3787775"/>
                    <a:ext cx="63500" cy="782638"/>
                  </a:xfrm>
                  <a:custGeom>
                    <a:avLst/>
                    <a:gdLst>
                      <a:gd name="T0" fmla="*/ 0 w 15"/>
                      <a:gd name="T1" fmla="*/ 184 h 184"/>
                      <a:gd name="T2" fmla="*/ 15 w 15"/>
                      <a:gd name="T3" fmla="*/ 184 h 184"/>
                      <a:gd name="T4" fmla="*/ 15 w 15"/>
                      <a:gd name="T5" fmla="*/ 0 h 184"/>
                      <a:gd name="T6" fmla="*/ 0 w 15"/>
                      <a:gd name="T7" fmla="*/ 0 h 184"/>
                      <a:gd name="T8" fmla="*/ 0 w 15"/>
                      <a:gd name="T9" fmla="*/ 184 h 184"/>
                    </a:gdLst>
                    <a:ahLst/>
                    <a:cxnLst>
                      <a:cxn ang="0">
                        <a:pos x="T0" y="T1"/>
                      </a:cxn>
                      <a:cxn ang="0">
                        <a:pos x="T2" y="T3"/>
                      </a:cxn>
                      <a:cxn ang="0">
                        <a:pos x="T4" y="T5"/>
                      </a:cxn>
                      <a:cxn ang="0">
                        <a:pos x="T6" y="T7"/>
                      </a:cxn>
                      <a:cxn ang="0">
                        <a:pos x="T8" y="T9"/>
                      </a:cxn>
                    </a:cxnLst>
                    <a:rect l="0" t="0" r="r" b="b"/>
                    <a:pathLst>
                      <a:path w="15" h="184">
                        <a:moveTo>
                          <a:pt x="0" y="184"/>
                        </a:moveTo>
                        <a:cubicBezTo>
                          <a:pt x="5" y="184"/>
                          <a:pt x="10" y="184"/>
                          <a:pt x="15" y="184"/>
                        </a:cubicBezTo>
                        <a:cubicBezTo>
                          <a:pt x="15" y="0"/>
                          <a:pt x="15" y="0"/>
                          <a:pt x="15" y="0"/>
                        </a:cubicBezTo>
                        <a:cubicBezTo>
                          <a:pt x="10" y="0"/>
                          <a:pt x="5" y="0"/>
                          <a:pt x="0" y="0"/>
                        </a:cubicBezTo>
                        <a:lnTo>
                          <a:pt x="0" y="18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5" name="Freeform 43">
                    <a:extLst>
                      <a:ext uri="{FF2B5EF4-FFF2-40B4-BE49-F238E27FC236}">
                        <a16:creationId xmlns:a16="http://schemas.microsoft.com/office/drawing/2014/main" id="{BF3ED93B-6373-4A50-A567-EC3785B526C3}"/>
                      </a:ext>
                    </a:extLst>
                  </p:cNvPr>
                  <p:cNvSpPr>
                    <a:spLocks/>
                  </p:cNvSpPr>
                  <p:nvPr/>
                </p:nvSpPr>
                <p:spPr bwMode="auto">
                  <a:xfrm>
                    <a:off x="6915151" y="3762375"/>
                    <a:ext cx="60325" cy="787400"/>
                  </a:xfrm>
                  <a:custGeom>
                    <a:avLst/>
                    <a:gdLst>
                      <a:gd name="T0" fmla="*/ 14 w 14"/>
                      <a:gd name="T1" fmla="*/ 0 h 185"/>
                      <a:gd name="T2" fmla="*/ 0 w 14"/>
                      <a:gd name="T3" fmla="*/ 1 h 185"/>
                      <a:gd name="T4" fmla="*/ 0 w 14"/>
                      <a:gd name="T5" fmla="*/ 185 h 185"/>
                      <a:gd name="T6" fmla="*/ 14 w 14"/>
                      <a:gd name="T7" fmla="*/ 184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9" y="1"/>
                          <a:pt x="5" y="1"/>
                          <a:pt x="0" y="1"/>
                        </a:cubicBezTo>
                        <a:cubicBezTo>
                          <a:pt x="0" y="185"/>
                          <a:pt x="0" y="185"/>
                          <a:pt x="0" y="185"/>
                        </a:cubicBezTo>
                        <a:cubicBezTo>
                          <a:pt x="5" y="185"/>
                          <a:pt x="9" y="184"/>
                          <a:pt x="14" y="184"/>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6" name="Freeform 44">
                    <a:extLst>
                      <a:ext uri="{FF2B5EF4-FFF2-40B4-BE49-F238E27FC236}">
                        <a16:creationId xmlns:a16="http://schemas.microsoft.com/office/drawing/2014/main" id="{E182379D-0C1B-4981-ABC7-51175D6C7D2C}"/>
                      </a:ext>
                    </a:extLst>
                  </p:cNvPr>
                  <p:cNvSpPr>
                    <a:spLocks/>
                  </p:cNvSpPr>
                  <p:nvPr/>
                </p:nvSpPr>
                <p:spPr bwMode="auto">
                  <a:xfrm>
                    <a:off x="7259638" y="3736975"/>
                    <a:ext cx="63500" cy="787400"/>
                  </a:xfrm>
                  <a:custGeom>
                    <a:avLst/>
                    <a:gdLst>
                      <a:gd name="T0" fmla="*/ 15 w 15"/>
                      <a:gd name="T1" fmla="*/ 0 h 185"/>
                      <a:gd name="T2" fmla="*/ 0 w 15"/>
                      <a:gd name="T3" fmla="*/ 1 h 185"/>
                      <a:gd name="T4" fmla="*/ 0 w 15"/>
                      <a:gd name="T5" fmla="*/ 185 h 185"/>
                      <a:gd name="T6" fmla="*/ 15 w 15"/>
                      <a:gd name="T7" fmla="*/ 183 h 185"/>
                      <a:gd name="T8" fmla="*/ 15 w 15"/>
                      <a:gd name="T9" fmla="*/ 0 h 185"/>
                    </a:gdLst>
                    <a:ahLst/>
                    <a:cxnLst>
                      <a:cxn ang="0">
                        <a:pos x="T0" y="T1"/>
                      </a:cxn>
                      <a:cxn ang="0">
                        <a:pos x="T2" y="T3"/>
                      </a:cxn>
                      <a:cxn ang="0">
                        <a:pos x="T4" y="T5"/>
                      </a:cxn>
                      <a:cxn ang="0">
                        <a:pos x="T6" y="T7"/>
                      </a:cxn>
                      <a:cxn ang="0">
                        <a:pos x="T8" y="T9"/>
                      </a:cxn>
                    </a:cxnLst>
                    <a:rect l="0" t="0" r="r" b="b"/>
                    <a:pathLst>
                      <a:path w="15" h="185">
                        <a:moveTo>
                          <a:pt x="15" y="0"/>
                        </a:moveTo>
                        <a:cubicBezTo>
                          <a:pt x="10" y="1"/>
                          <a:pt x="5" y="1"/>
                          <a:pt x="0" y="1"/>
                        </a:cubicBezTo>
                        <a:cubicBezTo>
                          <a:pt x="0" y="185"/>
                          <a:pt x="0" y="185"/>
                          <a:pt x="0" y="185"/>
                        </a:cubicBezTo>
                        <a:cubicBezTo>
                          <a:pt x="5" y="184"/>
                          <a:pt x="10" y="184"/>
                          <a:pt x="15" y="183"/>
                        </a:cubicBezTo>
                        <a:lnTo>
                          <a:pt x="1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7" name="Freeform 45">
                    <a:extLst>
                      <a:ext uri="{FF2B5EF4-FFF2-40B4-BE49-F238E27FC236}">
                        <a16:creationId xmlns:a16="http://schemas.microsoft.com/office/drawing/2014/main" id="{D675CEF3-CCA1-4679-ACB6-1B3593340644}"/>
                      </a:ext>
                    </a:extLst>
                  </p:cNvPr>
                  <p:cNvSpPr>
                    <a:spLocks/>
                  </p:cNvSpPr>
                  <p:nvPr/>
                </p:nvSpPr>
                <p:spPr bwMode="auto">
                  <a:xfrm>
                    <a:off x="7954963" y="3652838"/>
                    <a:ext cx="58738" cy="785813"/>
                  </a:xfrm>
                  <a:custGeom>
                    <a:avLst/>
                    <a:gdLst>
                      <a:gd name="T0" fmla="*/ 14 w 14"/>
                      <a:gd name="T1" fmla="*/ 0 h 185"/>
                      <a:gd name="T2" fmla="*/ 0 w 14"/>
                      <a:gd name="T3" fmla="*/ 2 h 185"/>
                      <a:gd name="T4" fmla="*/ 0 w 14"/>
                      <a:gd name="T5" fmla="*/ 185 h 185"/>
                      <a:gd name="T6" fmla="*/ 14 w 14"/>
                      <a:gd name="T7" fmla="*/ 182 h 185"/>
                      <a:gd name="T8" fmla="*/ 14 w 14"/>
                      <a:gd name="T9" fmla="*/ 0 h 185"/>
                    </a:gdLst>
                    <a:ahLst/>
                    <a:cxnLst>
                      <a:cxn ang="0">
                        <a:pos x="T0" y="T1"/>
                      </a:cxn>
                      <a:cxn ang="0">
                        <a:pos x="T2" y="T3"/>
                      </a:cxn>
                      <a:cxn ang="0">
                        <a:pos x="T4" y="T5"/>
                      </a:cxn>
                      <a:cxn ang="0">
                        <a:pos x="T6" y="T7"/>
                      </a:cxn>
                      <a:cxn ang="0">
                        <a:pos x="T8" y="T9"/>
                      </a:cxn>
                    </a:cxnLst>
                    <a:rect l="0" t="0" r="r" b="b"/>
                    <a:pathLst>
                      <a:path w="14" h="185">
                        <a:moveTo>
                          <a:pt x="14" y="0"/>
                        </a:moveTo>
                        <a:cubicBezTo>
                          <a:pt x="10" y="1"/>
                          <a:pt x="5" y="2"/>
                          <a:pt x="0" y="2"/>
                        </a:cubicBezTo>
                        <a:cubicBezTo>
                          <a:pt x="0" y="185"/>
                          <a:pt x="0" y="185"/>
                          <a:pt x="0" y="185"/>
                        </a:cubicBezTo>
                        <a:cubicBezTo>
                          <a:pt x="5" y="184"/>
                          <a:pt x="10" y="183"/>
                          <a:pt x="14" y="182"/>
                        </a:cubicBezTo>
                        <a:lnTo>
                          <a:pt x="14"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8" name="Freeform 46">
                    <a:extLst>
                      <a:ext uri="{FF2B5EF4-FFF2-40B4-BE49-F238E27FC236}">
                        <a16:creationId xmlns:a16="http://schemas.microsoft.com/office/drawing/2014/main" id="{85EC753D-485D-49C0-AD2E-B7C2FD1A7239}"/>
                      </a:ext>
                    </a:extLst>
                  </p:cNvPr>
                  <p:cNvSpPr>
                    <a:spLocks/>
                  </p:cNvSpPr>
                  <p:nvPr/>
                </p:nvSpPr>
                <p:spPr bwMode="auto">
                  <a:xfrm>
                    <a:off x="4832351" y="3733800"/>
                    <a:ext cx="65088" cy="790575"/>
                  </a:xfrm>
                  <a:custGeom>
                    <a:avLst/>
                    <a:gdLst>
                      <a:gd name="T0" fmla="*/ 15 w 15"/>
                      <a:gd name="T1" fmla="*/ 1 h 186"/>
                      <a:gd name="T2" fmla="*/ 0 w 15"/>
                      <a:gd name="T3" fmla="*/ 0 h 186"/>
                      <a:gd name="T4" fmla="*/ 0 w 15"/>
                      <a:gd name="T5" fmla="*/ 185 h 186"/>
                      <a:gd name="T6" fmla="*/ 15 w 15"/>
                      <a:gd name="T7" fmla="*/ 186 h 186"/>
                      <a:gd name="T8" fmla="*/ 15 w 15"/>
                      <a:gd name="T9" fmla="*/ 1 h 186"/>
                    </a:gdLst>
                    <a:ahLst/>
                    <a:cxnLst>
                      <a:cxn ang="0">
                        <a:pos x="T0" y="T1"/>
                      </a:cxn>
                      <a:cxn ang="0">
                        <a:pos x="T2" y="T3"/>
                      </a:cxn>
                      <a:cxn ang="0">
                        <a:pos x="T4" y="T5"/>
                      </a:cxn>
                      <a:cxn ang="0">
                        <a:pos x="T6" y="T7"/>
                      </a:cxn>
                      <a:cxn ang="0">
                        <a:pos x="T8" y="T9"/>
                      </a:cxn>
                    </a:cxnLst>
                    <a:rect l="0" t="0" r="r" b="b"/>
                    <a:pathLst>
                      <a:path w="15" h="186">
                        <a:moveTo>
                          <a:pt x="15" y="1"/>
                        </a:moveTo>
                        <a:cubicBezTo>
                          <a:pt x="10" y="1"/>
                          <a:pt x="5" y="0"/>
                          <a:pt x="0" y="0"/>
                        </a:cubicBezTo>
                        <a:cubicBezTo>
                          <a:pt x="0" y="185"/>
                          <a:pt x="0" y="185"/>
                          <a:pt x="0" y="185"/>
                        </a:cubicBezTo>
                        <a:cubicBezTo>
                          <a:pt x="5" y="185"/>
                          <a:pt x="10" y="185"/>
                          <a:pt x="15" y="186"/>
                        </a:cubicBezTo>
                        <a:lnTo>
                          <a:pt x="1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9" name="Freeform 47">
                    <a:extLst>
                      <a:ext uri="{FF2B5EF4-FFF2-40B4-BE49-F238E27FC236}">
                        <a16:creationId xmlns:a16="http://schemas.microsoft.com/office/drawing/2014/main" id="{69924F49-B415-4847-8638-7C457C82897B}"/>
                      </a:ext>
                    </a:extLst>
                  </p:cNvPr>
                  <p:cNvSpPr>
                    <a:spLocks/>
                  </p:cNvSpPr>
                  <p:nvPr/>
                </p:nvSpPr>
                <p:spPr bwMode="auto">
                  <a:xfrm>
                    <a:off x="5181601" y="3759200"/>
                    <a:ext cx="63500" cy="790575"/>
                  </a:xfrm>
                  <a:custGeom>
                    <a:avLst/>
                    <a:gdLst>
                      <a:gd name="T0" fmla="*/ 15 w 15"/>
                      <a:gd name="T1" fmla="*/ 186 h 186"/>
                      <a:gd name="T2" fmla="*/ 15 w 15"/>
                      <a:gd name="T3" fmla="*/ 1 h 186"/>
                      <a:gd name="T4" fmla="*/ 0 w 15"/>
                      <a:gd name="T5" fmla="*/ 0 h 186"/>
                      <a:gd name="T6" fmla="*/ 0 w 15"/>
                      <a:gd name="T7" fmla="*/ 185 h 186"/>
                      <a:gd name="T8" fmla="*/ 13 w 15"/>
                      <a:gd name="T9" fmla="*/ 186 h 186"/>
                      <a:gd name="T10" fmla="*/ 15 w 15"/>
                      <a:gd name="T11" fmla="*/ 186 h 186"/>
                    </a:gdLst>
                    <a:ahLst/>
                    <a:cxnLst>
                      <a:cxn ang="0">
                        <a:pos x="T0" y="T1"/>
                      </a:cxn>
                      <a:cxn ang="0">
                        <a:pos x="T2" y="T3"/>
                      </a:cxn>
                      <a:cxn ang="0">
                        <a:pos x="T4" y="T5"/>
                      </a:cxn>
                      <a:cxn ang="0">
                        <a:pos x="T6" y="T7"/>
                      </a:cxn>
                      <a:cxn ang="0">
                        <a:pos x="T8" y="T9"/>
                      </a:cxn>
                      <a:cxn ang="0">
                        <a:pos x="T10" y="T11"/>
                      </a:cxn>
                    </a:cxnLst>
                    <a:rect l="0" t="0" r="r" b="b"/>
                    <a:pathLst>
                      <a:path w="15" h="186">
                        <a:moveTo>
                          <a:pt x="15" y="186"/>
                        </a:moveTo>
                        <a:cubicBezTo>
                          <a:pt x="15" y="1"/>
                          <a:pt x="15" y="1"/>
                          <a:pt x="15" y="1"/>
                        </a:cubicBezTo>
                        <a:cubicBezTo>
                          <a:pt x="10" y="1"/>
                          <a:pt x="5" y="0"/>
                          <a:pt x="0" y="0"/>
                        </a:cubicBezTo>
                        <a:cubicBezTo>
                          <a:pt x="0" y="185"/>
                          <a:pt x="0" y="185"/>
                          <a:pt x="0" y="185"/>
                        </a:cubicBezTo>
                        <a:cubicBezTo>
                          <a:pt x="5" y="185"/>
                          <a:pt x="9" y="185"/>
                          <a:pt x="13" y="186"/>
                        </a:cubicBezTo>
                        <a:cubicBezTo>
                          <a:pt x="14" y="186"/>
                          <a:pt x="14" y="186"/>
                          <a:pt x="15" y="18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0" name="Freeform 48">
                    <a:extLst>
                      <a:ext uri="{FF2B5EF4-FFF2-40B4-BE49-F238E27FC236}">
                        <a16:creationId xmlns:a16="http://schemas.microsoft.com/office/drawing/2014/main" id="{D5D09517-A246-4EB3-B65A-156E1BD4FD81}"/>
                      </a:ext>
                    </a:extLst>
                  </p:cNvPr>
                  <p:cNvSpPr>
                    <a:spLocks/>
                  </p:cNvSpPr>
                  <p:nvPr/>
                </p:nvSpPr>
                <p:spPr bwMode="auto">
                  <a:xfrm>
                    <a:off x="5876926" y="3784600"/>
                    <a:ext cx="58738" cy="785813"/>
                  </a:xfrm>
                  <a:custGeom>
                    <a:avLst/>
                    <a:gdLst>
                      <a:gd name="T0" fmla="*/ 14 w 14"/>
                      <a:gd name="T1" fmla="*/ 1 h 185"/>
                      <a:gd name="T2" fmla="*/ 0 w 14"/>
                      <a:gd name="T3" fmla="*/ 0 h 185"/>
                      <a:gd name="T4" fmla="*/ 0 w 14"/>
                      <a:gd name="T5" fmla="*/ 185 h 185"/>
                      <a:gd name="T6" fmla="*/ 14 w 14"/>
                      <a:gd name="T7" fmla="*/ 185 h 185"/>
                      <a:gd name="T8" fmla="*/ 14 w 14"/>
                      <a:gd name="T9" fmla="*/ 1 h 185"/>
                    </a:gdLst>
                    <a:ahLst/>
                    <a:cxnLst>
                      <a:cxn ang="0">
                        <a:pos x="T0" y="T1"/>
                      </a:cxn>
                      <a:cxn ang="0">
                        <a:pos x="T2" y="T3"/>
                      </a:cxn>
                      <a:cxn ang="0">
                        <a:pos x="T4" y="T5"/>
                      </a:cxn>
                      <a:cxn ang="0">
                        <a:pos x="T6" y="T7"/>
                      </a:cxn>
                      <a:cxn ang="0">
                        <a:pos x="T8" y="T9"/>
                      </a:cxn>
                    </a:cxnLst>
                    <a:rect l="0" t="0" r="r" b="b"/>
                    <a:pathLst>
                      <a:path w="14" h="185">
                        <a:moveTo>
                          <a:pt x="14" y="1"/>
                        </a:moveTo>
                        <a:cubicBezTo>
                          <a:pt x="9" y="1"/>
                          <a:pt x="4" y="0"/>
                          <a:pt x="0" y="0"/>
                        </a:cubicBezTo>
                        <a:cubicBezTo>
                          <a:pt x="0" y="185"/>
                          <a:pt x="0" y="185"/>
                          <a:pt x="0" y="185"/>
                        </a:cubicBezTo>
                        <a:cubicBezTo>
                          <a:pt x="4" y="185"/>
                          <a:pt x="9" y="185"/>
                          <a:pt x="14" y="185"/>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1" name="Freeform 49">
                    <a:extLst>
                      <a:ext uri="{FF2B5EF4-FFF2-40B4-BE49-F238E27FC236}">
                        <a16:creationId xmlns:a16="http://schemas.microsoft.com/office/drawing/2014/main" id="{2F7396FC-F975-4B74-AAA6-C6ABAD509D75}"/>
                      </a:ext>
                    </a:extLst>
                  </p:cNvPr>
                  <p:cNvSpPr>
                    <a:spLocks/>
                  </p:cNvSpPr>
                  <p:nvPr/>
                </p:nvSpPr>
                <p:spPr bwMode="auto">
                  <a:xfrm>
                    <a:off x="5529263" y="3775075"/>
                    <a:ext cx="58738" cy="787400"/>
                  </a:xfrm>
                  <a:custGeom>
                    <a:avLst/>
                    <a:gdLst>
                      <a:gd name="T0" fmla="*/ 0 w 14"/>
                      <a:gd name="T1" fmla="*/ 185 h 185"/>
                      <a:gd name="T2" fmla="*/ 14 w 14"/>
                      <a:gd name="T3" fmla="*/ 185 h 185"/>
                      <a:gd name="T4" fmla="*/ 14 w 14"/>
                      <a:gd name="T5" fmla="*/ 1 h 185"/>
                      <a:gd name="T6" fmla="*/ 0 w 14"/>
                      <a:gd name="T7" fmla="*/ 0 h 185"/>
                      <a:gd name="T8" fmla="*/ 0 w 14"/>
                      <a:gd name="T9" fmla="*/ 185 h 185"/>
                    </a:gdLst>
                    <a:ahLst/>
                    <a:cxnLst>
                      <a:cxn ang="0">
                        <a:pos x="T0" y="T1"/>
                      </a:cxn>
                      <a:cxn ang="0">
                        <a:pos x="T2" y="T3"/>
                      </a:cxn>
                      <a:cxn ang="0">
                        <a:pos x="T4" y="T5"/>
                      </a:cxn>
                      <a:cxn ang="0">
                        <a:pos x="T6" y="T7"/>
                      </a:cxn>
                      <a:cxn ang="0">
                        <a:pos x="T8" y="T9"/>
                      </a:cxn>
                    </a:cxnLst>
                    <a:rect l="0" t="0" r="r" b="b"/>
                    <a:pathLst>
                      <a:path w="14" h="185">
                        <a:moveTo>
                          <a:pt x="0" y="185"/>
                        </a:moveTo>
                        <a:cubicBezTo>
                          <a:pt x="5" y="185"/>
                          <a:pt x="9" y="185"/>
                          <a:pt x="14" y="185"/>
                        </a:cubicBezTo>
                        <a:cubicBezTo>
                          <a:pt x="14" y="1"/>
                          <a:pt x="14" y="1"/>
                          <a:pt x="14" y="1"/>
                        </a:cubicBezTo>
                        <a:cubicBezTo>
                          <a:pt x="9" y="1"/>
                          <a:pt x="5" y="0"/>
                          <a:pt x="0" y="0"/>
                        </a:cubicBezTo>
                        <a:lnTo>
                          <a:pt x="0" y="18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2" name="Freeform 50">
                    <a:extLst>
                      <a:ext uri="{FF2B5EF4-FFF2-40B4-BE49-F238E27FC236}">
                        <a16:creationId xmlns:a16="http://schemas.microsoft.com/office/drawing/2014/main" id="{3EC91BEF-E902-49A7-A0F8-B860C586ECC5}"/>
                      </a:ext>
                    </a:extLst>
                  </p:cNvPr>
                  <p:cNvSpPr>
                    <a:spLocks/>
                  </p:cNvSpPr>
                  <p:nvPr/>
                </p:nvSpPr>
                <p:spPr bwMode="auto">
                  <a:xfrm>
                    <a:off x="3794126" y="3592513"/>
                    <a:ext cx="63500" cy="795338"/>
                  </a:xfrm>
                  <a:custGeom>
                    <a:avLst/>
                    <a:gdLst>
                      <a:gd name="T0" fmla="*/ 15 w 15"/>
                      <a:gd name="T1" fmla="*/ 187 h 187"/>
                      <a:gd name="T2" fmla="*/ 15 w 15"/>
                      <a:gd name="T3" fmla="*/ 2 h 187"/>
                      <a:gd name="T4" fmla="*/ 4 w 15"/>
                      <a:gd name="T5" fmla="*/ 1 h 187"/>
                      <a:gd name="T6" fmla="*/ 0 w 15"/>
                      <a:gd name="T7" fmla="*/ 0 h 187"/>
                      <a:gd name="T8" fmla="*/ 0 w 15"/>
                      <a:gd name="T9" fmla="*/ 184 h 187"/>
                      <a:gd name="T10" fmla="*/ 12 w 15"/>
                      <a:gd name="T11" fmla="*/ 186 h 187"/>
                      <a:gd name="T12" fmla="*/ 15 w 15"/>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5" h="187">
                        <a:moveTo>
                          <a:pt x="15" y="187"/>
                        </a:moveTo>
                        <a:cubicBezTo>
                          <a:pt x="15" y="2"/>
                          <a:pt x="15" y="2"/>
                          <a:pt x="15" y="2"/>
                        </a:cubicBezTo>
                        <a:cubicBezTo>
                          <a:pt x="11" y="2"/>
                          <a:pt x="7" y="1"/>
                          <a:pt x="4" y="1"/>
                        </a:cubicBezTo>
                        <a:cubicBezTo>
                          <a:pt x="3" y="0"/>
                          <a:pt x="1" y="0"/>
                          <a:pt x="0" y="0"/>
                        </a:cubicBezTo>
                        <a:cubicBezTo>
                          <a:pt x="0" y="184"/>
                          <a:pt x="0" y="184"/>
                          <a:pt x="0" y="184"/>
                        </a:cubicBezTo>
                        <a:cubicBezTo>
                          <a:pt x="4" y="185"/>
                          <a:pt x="8" y="186"/>
                          <a:pt x="12" y="186"/>
                        </a:cubicBezTo>
                        <a:cubicBezTo>
                          <a:pt x="13" y="187"/>
                          <a:pt x="14" y="187"/>
                          <a:pt x="15" y="18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3" name="Freeform 51">
                    <a:extLst>
                      <a:ext uri="{FF2B5EF4-FFF2-40B4-BE49-F238E27FC236}">
                        <a16:creationId xmlns:a16="http://schemas.microsoft.com/office/drawing/2014/main" id="{A868AEE6-EA05-4057-A9B2-350E0FA7E3FF}"/>
                      </a:ext>
                    </a:extLst>
                  </p:cNvPr>
                  <p:cNvSpPr>
                    <a:spLocks/>
                  </p:cNvSpPr>
                  <p:nvPr/>
                </p:nvSpPr>
                <p:spPr bwMode="auto">
                  <a:xfrm>
                    <a:off x="3446463" y="3516313"/>
                    <a:ext cx="63500" cy="800100"/>
                  </a:xfrm>
                  <a:custGeom>
                    <a:avLst/>
                    <a:gdLst>
                      <a:gd name="T0" fmla="*/ 15 w 15"/>
                      <a:gd name="T1" fmla="*/ 4 h 188"/>
                      <a:gd name="T2" fmla="*/ 0 w 15"/>
                      <a:gd name="T3" fmla="*/ 0 h 188"/>
                      <a:gd name="T4" fmla="*/ 0 w 15"/>
                      <a:gd name="T5" fmla="*/ 184 h 188"/>
                      <a:gd name="T6" fmla="*/ 15 w 15"/>
                      <a:gd name="T7" fmla="*/ 188 h 188"/>
                      <a:gd name="T8" fmla="*/ 15 w 15"/>
                      <a:gd name="T9" fmla="*/ 4 h 188"/>
                    </a:gdLst>
                    <a:ahLst/>
                    <a:cxnLst>
                      <a:cxn ang="0">
                        <a:pos x="T0" y="T1"/>
                      </a:cxn>
                      <a:cxn ang="0">
                        <a:pos x="T2" y="T3"/>
                      </a:cxn>
                      <a:cxn ang="0">
                        <a:pos x="T4" y="T5"/>
                      </a:cxn>
                      <a:cxn ang="0">
                        <a:pos x="T6" y="T7"/>
                      </a:cxn>
                      <a:cxn ang="0">
                        <a:pos x="T8" y="T9"/>
                      </a:cxn>
                    </a:cxnLst>
                    <a:rect l="0" t="0" r="r" b="b"/>
                    <a:pathLst>
                      <a:path w="15" h="188">
                        <a:moveTo>
                          <a:pt x="15" y="4"/>
                        </a:moveTo>
                        <a:cubicBezTo>
                          <a:pt x="10" y="3"/>
                          <a:pt x="5" y="2"/>
                          <a:pt x="0" y="0"/>
                        </a:cubicBezTo>
                        <a:cubicBezTo>
                          <a:pt x="0" y="184"/>
                          <a:pt x="0" y="184"/>
                          <a:pt x="0" y="184"/>
                        </a:cubicBezTo>
                        <a:cubicBezTo>
                          <a:pt x="5" y="185"/>
                          <a:pt x="10" y="186"/>
                          <a:pt x="15" y="188"/>
                        </a:cubicBezTo>
                        <a:lnTo>
                          <a:pt x="1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4" name="Freeform 52">
                    <a:extLst>
                      <a:ext uri="{FF2B5EF4-FFF2-40B4-BE49-F238E27FC236}">
                        <a16:creationId xmlns:a16="http://schemas.microsoft.com/office/drawing/2014/main" id="{E65E1591-68CB-4269-8E47-D20E2FE328B6}"/>
                      </a:ext>
                    </a:extLst>
                  </p:cNvPr>
                  <p:cNvSpPr>
                    <a:spLocks/>
                  </p:cNvSpPr>
                  <p:nvPr/>
                </p:nvSpPr>
                <p:spPr bwMode="auto">
                  <a:xfrm>
                    <a:off x="2754313" y="3290888"/>
                    <a:ext cx="60325" cy="787400"/>
                  </a:xfrm>
                  <a:custGeom>
                    <a:avLst/>
                    <a:gdLst>
                      <a:gd name="T0" fmla="*/ 0 w 14"/>
                      <a:gd name="T1" fmla="*/ 177 h 185"/>
                      <a:gd name="T2" fmla="*/ 14 w 14"/>
                      <a:gd name="T3" fmla="*/ 185 h 185"/>
                      <a:gd name="T4" fmla="*/ 14 w 14"/>
                      <a:gd name="T5" fmla="*/ 6 h 185"/>
                      <a:gd name="T6" fmla="*/ 0 w 14"/>
                      <a:gd name="T7" fmla="*/ 0 h 185"/>
                      <a:gd name="T8" fmla="*/ 0 w 14"/>
                      <a:gd name="T9" fmla="*/ 177 h 185"/>
                    </a:gdLst>
                    <a:ahLst/>
                    <a:cxnLst>
                      <a:cxn ang="0">
                        <a:pos x="T0" y="T1"/>
                      </a:cxn>
                      <a:cxn ang="0">
                        <a:pos x="T2" y="T3"/>
                      </a:cxn>
                      <a:cxn ang="0">
                        <a:pos x="T4" y="T5"/>
                      </a:cxn>
                      <a:cxn ang="0">
                        <a:pos x="T6" y="T7"/>
                      </a:cxn>
                      <a:cxn ang="0">
                        <a:pos x="T8" y="T9"/>
                      </a:cxn>
                    </a:cxnLst>
                    <a:rect l="0" t="0" r="r" b="b"/>
                    <a:pathLst>
                      <a:path w="14" h="185">
                        <a:moveTo>
                          <a:pt x="0" y="177"/>
                        </a:moveTo>
                        <a:cubicBezTo>
                          <a:pt x="5" y="180"/>
                          <a:pt x="9" y="183"/>
                          <a:pt x="14" y="185"/>
                        </a:cubicBezTo>
                        <a:cubicBezTo>
                          <a:pt x="14" y="6"/>
                          <a:pt x="14" y="6"/>
                          <a:pt x="14" y="6"/>
                        </a:cubicBezTo>
                        <a:cubicBezTo>
                          <a:pt x="10" y="4"/>
                          <a:pt x="5" y="2"/>
                          <a:pt x="0" y="0"/>
                        </a:cubicBezTo>
                        <a:lnTo>
                          <a:pt x="0" y="17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5" name="Freeform 53">
                    <a:extLst>
                      <a:ext uri="{FF2B5EF4-FFF2-40B4-BE49-F238E27FC236}">
                        <a16:creationId xmlns:a16="http://schemas.microsoft.com/office/drawing/2014/main" id="{1920CB42-8EF6-4D4D-BD26-F37ADD0A1588}"/>
                      </a:ext>
                    </a:extLst>
                  </p:cNvPr>
                  <p:cNvSpPr>
                    <a:spLocks/>
                  </p:cNvSpPr>
                  <p:nvPr/>
                </p:nvSpPr>
                <p:spPr bwMode="auto">
                  <a:xfrm>
                    <a:off x="4489451" y="3698875"/>
                    <a:ext cx="58738" cy="792163"/>
                  </a:xfrm>
                  <a:custGeom>
                    <a:avLst/>
                    <a:gdLst>
                      <a:gd name="T0" fmla="*/ 14 w 14"/>
                      <a:gd name="T1" fmla="*/ 1 h 186"/>
                      <a:gd name="T2" fmla="*/ 0 w 14"/>
                      <a:gd name="T3" fmla="*/ 0 h 186"/>
                      <a:gd name="T4" fmla="*/ 0 w 14"/>
                      <a:gd name="T5" fmla="*/ 184 h 186"/>
                      <a:gd name="T6" fmla="*/ 14 w 14"/>
                      <a:gd name="T7" fmla="*/ 186 h 186"/>
                      <a:gd name="T8" fmla="*/ 14 w 14"/>
                      <a:gd name="T9" fmla="*/ 1 h 186"/>
                    </a:gdLst>
                    <a:ahLst/>
                    <a:cxnLst>
                      <a:cxn ang="0">
                        <a:pos x="T0" y="T1"/>
                      </a:cxn>
                      <a:cxn ang="0">
                        <a:pos x="T2" y="T3"/>
                      </a:cxn>
                      <a:cxn ang="0">
                        <a:pos x="T4" y="T5"/>
                      </a:cxn>
                      <a:cxn ang="0">
                        <a:pos x="T6" y="T7"/>
                      </a:cxn>
                      <a:cxn ang="0">
                        <a:pos x="T8" y="T9"/>
                      </a:cxn>
                    </a:cxnLst>
                    <a:rect l="0" t="0" r="r" b="b"/>
                    <a:pathLst>
                      <a:path w="14" h="186">
                        <a:moveTo>
                          <a:pt x="14" y="1"/>
                        </a:moveTo>
                        <a:cubicBezTo>
                          <a:pt x="9" y="1"/>
                          <a:pt x="4" y="0"/>
                          <a:pt x="0" y="0"/>
                        </a:cubicBezTo>
                        <a:cubicBezTo>
                          <a:pt x="0" y="184"/>
                          <a:pt x="0" y="184"/>
                          <a:pt x="0" y="184"/>
                        </a:cubicBezTo>
                        <a:cubicBezTo>
                          <a:pt x="4" y="185"/>
                          <a:pt x="9" y="185"/>
                          <a:pt x="14" y="186"/>
                        </a:cubicBezTo>
                        <a:lnTo>
                          <a:pt x="14"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6" name="Freeform 54">
                    <a:extLst>
                      <a:ext uri="{FF2B5EF4-FFF2-40B4-BE49-F238E27FC236}">
                        <a16:creationId xmlns:a16="http://schemas.microsoft.com/office/drawing/2014/main" id="{2DEF3991-ED8A-41A4-8B0C-2E50E30A55E1}"/>
                      </a:ext>
                    </a:extLst>
                  </p:cNvPr>
                  <p:cNvSpPr>
                    <a:spLocks/>
                  </p:cNvSpPr>
                  <p:nvPr/>
                </p:nvSpPr>
                <p:spPr bwMode="auto">
                  <a:xfrm>
                    <a:off x="4141788" y="3652838"/>
                    <a:ext cx="58738" cy="790575"/>
                  </a:xfrm>
                  <a:custGeom>
                    <a:avLst/>
                    <a:gdLst>
                      <a:gd name="T0" fmla="*/ 14 w 14"/>
                      <a:gd name="T1" fmla="*/ 2 h 186"/>
                      <a:gd name="T2" fmla="*/ 0 w 14"/>
                      <a:gd name="T3" fmla="*/ 0 h 186"/>
                      <a:gd name="T4" fmla="*/ 0 w 14"/>
                      <a:gd name="T5" fmla="*/ 184 h 186"/>
                      <a:gd name="T6" fmla="*/ 14 w 14"/>
                      <a:gd name="T7" fmla="*/ 186 h 186"/>
                      <a:gd name="T8" fmla="*/ 14 w 14"/>
                      <a:gd name="T9" fmla="*/ 2 h 186"/>
                    </a:gdLst>
                    <a:ahLst/>
                    <a:cxnLst>
                      <a:cxn ang="0">
                        <a:pos x="T0" y="T1"/>
                      </a:cxn>
                      <a:cxn ang="0">
                        <a:pos x="T2" y="T3"/>
                      </a:cxn>
                      <a:cxn ang="0">
                        <a:pos x="T4" y="T5"/>
                      </a:cxn>
                      <a:cxn ang="0">
                        <a:pos x="T6" y="T7"/>
                      </a:cxn>
                      <a:cxn ang="0">
                        <a:pos x="T8" y="T9"/>
                      </a:cxn>
                    </a:cxnLst>
                    <a:rect l="0" t="0" r="r" b="b"/>
                    <a:pathLst>
                      <a:path w="14" h="186">
                        <a:moveTo>
                          <a:pt x="14" y="2"/>
                        </a:moveTo>
                        <a:cubicBezTo>
                          <a:pt x="10" y="1"/>
                          <a:pt x="5" y="0"/>
                          <a:pt x="0" y="0"/>
                        </a:cubicBezTo>
                        <a:cubicBezTo>
                          <a:pt x="0" y="184"/>
                          <a:pt x="0" y="184"/>
                          <a:pt x="0" y="184"/>
                        </a:cubicBezTo>
                        <a:cubicBezTo>
                          <a:pt x="5" y="185"/>
                          <a:pt x="10" y="186"/>
                          <a:pt x="14" y="186"/>
                        </a:cubicBezTo>
                        <a:lnTo>
                          <a:pt x="14"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7" name="Freeform 55">
                    <a:extLst>
                      <a:ext uri="{FF2B5EF4-FFF2-40B4-BE49-F238E27FC236}">
                        <a16:creationId xmlns:a16="http://schemas.microsoft.com/office/drawing/2014/main" id="{843869AC-CFAE-46B7-B9EA-CBE3532AADD4}"/>
                      </a:ext>
                    </a:extLst>
                  </p:cNvPr>
                  <p:cNvSpPr>
                    <a:spLocks/>
                  </p:cNvSpPr>
                  <p:nvPr/>
                </p:nvSpPr>
                <p:spPr bwMode="auto">
                  <a:xfrm>
                    <a:off x="5519738" y="2112963"/>
                    <a:ext cx="2841625" cy="412750"/>
                  </a:xfrm>
                  <a:custGeom>
                    <a:avLst/>
                    <a:gdLst>
                      <a:gd name="T0" fmla="*/ 42 w 670"/>
                      <a:gd name="T1" fmla="*/ 39 h 97"/>
                      <a:gd name="T2" fmla="*/ 229 w 670"/>
                      <a:gd name="T3" fmla="*/ 44 h 97"/>
                      <a:gd name="T4" fmla="*/ 529 w 670"/>
                      <a:gd name="T5" fmla="*/ 79 h 97"/>
                      <a:gd name="T6" fmla="*/ 611 w 670"/>
                      <a:gd name="T7" fmla="*/ 97 h 97"/>
                      <a:gd name="T8" fmla="*/ 670 w 670"/>
                      <a:gd name="T9" fmla="*/ 65 h 97"/>
                      <a:gd name="T10" fmla="*/ 577 w 670"/>
                      <a:gd name="T11" fmla="*/ 45 h 97"/>
                      <a:gd name="T12" fmla="*/ 245 w 670"/>
                      <a:gd name="T13" fmla="*/ 6 h 97"/>
                      <a:gd name="T14" fmla="*/ 72 w 670"/>
                      <a:gd name="T15" fmla="*/ 0 h 97"/>
                      <a:gd name="T16" fmla="*/ 0 w 670"/>
                      <a:gd name="T17" fmla="*/ 39 h 97"/>
                      <a:gd name="T18" fmla="*/ 42 w 670"/>
                      <a:gd name="T19" fmla="*/ 3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97">
                        <a:moveTo>
                          <a:pt x="42" y="39"/>
                        </a:moveTo>
                        <a:cubicBezTo>
                          <a:pt x="104" y="39"/>
                          <a:pt x="167" y="40"/>
                          <a:pt x="229" y="44"/>
                        </a:cubicBezTo>
                        <a:cubicBezTo>
                          <a:pt x="339" y="51"/>
                          <a:pt x="440" y="62"/>
                          <a:pt x="529" y="79"/>
                        </a:cubicBezTo>
                        <a:cubicBezTo>
                          <a:pt x="558" y="85"/>
                          <a:pt x="586" y="91"/>
                          <a:pt x="611" y="97"/>
                        </a:cubicBezTo>
                        <a:cubicBezTo>
                          <a:pt x="670" y="65"/>
                          <a:pt x="670" y="65"/>
                          <a:pt x="670" y="65"/>
                        </a:cubicBezTo>
                        <a:cubicBezTo>
                          <a:pt x="641" y="58"/>
                          <a:pt x="610" y="51"/>
                          <a:pt x="577" y="45"/>
                        </a:cubicBezTo>
                        <a:cubicBezTo>
                          <a:pt x="481" y="27"/>
                          <a:pt x="369" y="14"/>
                          <a:pt x="245" y="6"/>
                        </a:cubicBezTo>
                        <a:cubicBezTo>
                          <a:pt x="187" y="3"/>
                          <a:pt x="129" y="1"/>
                          <a:pt x="72" y="0"/>
                        </a:cubicBezTo>
                        <a:cubicBezTo>
                          <a:pt x="0" y="39"/>
                          <a:pt x="0" y="39"/>
                          <a:pt x="0" y="39"/>
                        </a:cubicBezTo>
                        <a:cubicBezTo>
                          <a:pt x="14" y="39"/>
                          <a:pt x="28" y="39"/>
                          <a:pt x="42" y="3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8" name="Freeform 56">
                    <a:extLst>
                      <a:ext uri="{FF2B5EF4-FFF2-40B4-BE49-F238E27FC236}">
                        <a16:creationId xmlns:a16="http://schemas.microsoft.com/office/drawing/2014/main" id="{23122CFE-B0C5-42ED-9012-B0E3724C69E0}"/>
                      </a:ext>
                    </a:extLst>
                  </p:cNvPr>
                  <p:cNvSpPr>
                    <a:spLocks/>
                  </p:cNvSpPr>
                  <p:nvPr/>
                </p:nvSpPr>
                <p:spPr bwMode="auto">
                  <a:xfrm>
                    <a:off x="3370263" y="3303588"/>
                    <a:ext cx="2803525" cy="425450"/>
                  </a:xfrm>
                  <a:custGeom>
                    <a:avLst/>
                    <a:gdLst>
                      <a:gd name="T0" fmla="*/ 647 w 661"/>
                      <a:gd name="T1" fmla="*/ 63 h 100"/>
                      <a:gd name="T2" fmla="*/ 460 w 661"/>
                      <a:gd name="T3" fmla="*/ 57 h 100"/>
                      <a:gd name="T4" fmla="*/ 160 w 661"/>
                      <a:gd name="T5" fmla="*/ 22 h 100"/>
                      <a:gd name="T6" fmla="*/ 59 w 661"/>
                      <a:gd name="T7" fmla="*/ 0 h 100"/>
                      <a:gd name="T8" fmla="*/ 0 w 661"/>
                      <a:gd name="T9" fmla="*/ 31 h 100"/>
                      <a:gd name="T10" fmla="*/ 112 w 661"/>
                      <a:gd name="T11" fmla="*/ 56 h 100"/>
                      <a:gd name="T12" fmla="*/ 445 w 661"/>
                      <a:gd name="T13" fmla="*/ 95 h 100"/>
                      <a:gd name="T14" fmla="*/ 590 w 661"/>
                      <a:gd name="T15" fmla="*/ 100 h 100"/>
                      <a:gd name="T16" fmla="*/ 661 w 661"/>
                      <a:gd name="T17" fmla="*/ 62 h 100"/>
                      <a:gd name="T18" fmla="*/ 647 w 661"/>
                      <a:gd name="T19" fmla="*/ 6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1" h="100">
                        <a:moveTo>
                          <a:pt x="647" y="63"/>
                        </a:moveTo>
                        <a:cubicBezTo>
                          <a:pt x="585" y="63"/>
                          <a:pt x="522" y="61"/>
                          <a:pt x="460" y="57"/>
                        </a:cubicBezTo>
                        <a:cubicBezTo>
                          <a:pt x="350" y="50"/>
                          <a:pt x="250" y="39"/>
                          <a:pt x="160" y="22"/>
                        </a:cubicBezTo>
                        <a:cubicBezTo>
                          <a:pt x="124" y="15"/>
                          <a:pt x="90" y="8"/>
                          <a:pt x="59" y="0"/>
                        </a:cubicBezTo>
                        <a:cubicBezTo>
                          <a:pt x="0" y="31"/>
                          <a:pt x="0" y="31"/>
                          <a:pt x="0" y="31"/>
                        </a:cubicBezTo>
                        <a:cubicBezTo>
                          <a:pt x="34" y="40"/>
                          <a:pt x="71" y="48"/>
                          <a:pt x="112" y="56"/>
                        </a:cubicBezTo>
                        <a:cubicBezTo>
                          <a:pt x="207" y="74"/>
                          <a:pt x="320" y="87"/>
                          <a:pt x="445" y="95"/>
                        </a:cubicBezTo>
                        <a:cubicBezTo>
                          <a:pt x="494" y="98"/>
                          <a:pt x="542" y="100"/>
                          <a:pt x="590" y="100"/>
                        </a:cubicBezTo>
                        <a:cubicBezTo>
                          <a:pt x="661" y="62"/>
                          <a:pt x="661" y="62"/>
                          <a:pt x="661" y="62"/>
                        </a:cubicBezTo>
                        <a:cubicBezTo>
                          <a:pt x="656" y="62"/>
                          <a:pt x="651" y="63"/>
                          <a:pt x="647" y="6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9" name="Freeform 57">
                    <a:extLst>
                      <a:ext uri="{FF2B5EF4-FFF2-40B4-BE49-F238E27FC236}">
                        <a16:creationId xmlns:a16="http://schemas.microsoft.com/office/drawing/2014/main" id="{E0E0227B-2220-4438-95DA-38DE9ADE3860}"/>
                      </a:ext>
                    </a:extLst>
                  </p:cNvPr>
                  <p:cNvSpPr>
                    <a:spLocks noEditPoints="1"/>
                  </p:cNvSpPr>
                  <p:nvPr/>
                </p:nvSpPr>
                <p:spPr bwMode="auto">
                  <a:xfrm>
                    <a:off x="4341813" y="2503488"/>
                    <a:ext cx="2908300" cy="923925"/>
                  </a:xfrm>
                  <a:custGeom>
                    <a:avLst/>
                    <a:gdLst>
                      <a:gd name="T0" fmla="*/ 586 w 686"/>
                      <a:gd name="T1" fmla="*/ 43 h 217"/>
                      <a:gd name="T2" fmla="*/ 631 w 686"/>
                      <a:gd name="T3" fmla="*/ 0 h 217"/>
                      <a:gd name="T4" fmla="*/ 541 w 686"/>
                      <a:gd name="T5" fmla="*/ 76 h 217"/>
                      <a:gd name="T6" fmla="*/ 536 w 686"/>
                      <a:gd name="T7" fmla="*/ 51 h 217"/>
                      <a:gd name="T8" fmla="*/ 372 w 686"/>
                      <a:gd name="T9" fmla="*/ 26 h 217"/>
                      <a:gd name="T10" fmla="*/ 322 w 686"/>
                      <a:gd name="T11" fmla="*/ 39 h 217"/>
                      <a:gd name="T12" fmla="*/ 330 w 686"/>
                      <a:gd name="T13" fmla="*/ 57 h 217"/>
                      <a:gd name="T14" fmla="*/ 470 w 686"/>
                      <a:gd name="T15" fmla="*/ 59 h 217"/>
                      <a:gd name="T16" fmla="*/ 529 w 686"/>
                      <a:gd name="T17" fmla="*/ 74 h 217"/>
                      <a:gd name="T18" fmla="*/ 655 w 686"/>
                      <a:gd name="T19" fmla="*/ 117 h 217"/>
                      <a:gd name="T20" fmla="*/ 541 w 686"/>
                      <a:gd name="T21" fmla="*/ 76 h 217"/>
                      <a:gd name="T22" fmla="*/ 655 w 686"/>
                      <a:gd name="T23" fmla="*/ 117 h 217"/>
                      <a:gd name="T24" fmla="*/ 686 w 686"/>
                      <a:gd name="T25" fmla="*/ 65 h 217"/>
                      <a:gd name="T26" fmla="*/ 159 w 686"/>
                      <a:gd name="T27" fmla="*/ 116 h 217"/>
                      <a:gd name="T28" fmla="*/ 143 w 686"/>
                      <a:gd name="T29" fmla="*/ 111 h 217"/>
                      <a:gd name="T30" fmla="*/ 159 w 686"/>
                      <a:gd name="T31" fmla="*/ 116 h 217"/>
                      <a:gd name="T32" fmla="*/ 291 w 686"/>
                      <a:gd name="T33" fmla="*/ 117 h 217"/>
                      <a:gd name="T34" fmla="*/ 402 w 686"/>
                      <a:gd name="T35" fmla="*/ 153 h 217"/>
                      <a:gd name="T36" fmla="*/ 403 w 686"/>
                      <a:gd name="T37" fmla="*/ 131 h 217"/>
                      <a:gd name="T38" fmla="*/ 374 w 686"/>
                      <a:gd name="T39" fmla="*/ 115 h 217"/>
                      <a:gd name="T40" fmla="*/ 188 w 686"/>
                      <a:gd name="T41" fmla="*/ 56 h 217"/>
                      <a:gd name="T42" fmla="*/ 179 w 686"/>
                      <a:gd name="T43" fmla="*/ 65 h 217"/>
                      <a:gd name="T44" fmla="*/ 86 w 686"/>
                      <a:gd name="T45" fmla="*/ 154 h 217"/>
                      <a:gd name="T46" fmla="*/ 0 w 686"/>
                      <a:gd name="T47" fmla="*/ 108 h 217"/>
                      <a:gd name="T48" fmla="*/ 11 w 686"/>
                      <a:gd name="T49" fmla="*/ 151 h 217"/>
                      <a:gd name="T50" fmla="*/ 86 w 686"/>
                      <a:gd name="T51" fmla="*/ 154 h 217"/>
                      <a:gd name="T52" fmla="*/ 428 w 686"/>
                      <a:gd name="T53" fmla="*/ 180 h 217"/>
                      <a:gd name="T54" fmla="*/ 206 w 686"/>
                      <a:gd name="T55" fmla="*/ 175 h 217"/>
                      <a:gd name="T56" fmla="*/ 41 w 686"/>
                      <a:gd name="T57" fmla="*/ 173 h 217"/>
                      <a:gd name="T58" fmla="*/ 164 w 686"/>
                      <a:gd name="T59" fmla="*/ 217 h 217"/>
                      <a:gd name="T60" fmla="*/ 304 w 686"/>
                      <a:gd name="T61" fmla="*/ 208 h 217"/>
                      <a:gd name="T62" fmla="*/ 516 w 686"/>
                      <a:gd name="T63" fmla="*/ 184 h 217"/>
                      <a:gd name="T64" fmla="*/ 551 w 686"/>
                      <a:gd name="T65" fmla="*/ 13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6" h="217">
                        <a:moveTo>
                          <a:pt x="631" y="24"/>
                        </a:moveTo>
                        <a:cubicBezTo>
                          <a:pt x="586" y="43"/>
                          <a:pt x="586" y="43"/>
                          <a:pt x="586" y="43"/>
                        </a:cubicBezTo>
                        <a:cubicBezTo>
                          <a:pt x="586" y="18"/>
                          <a:pt x="586" y="18"/>
                          <a:pt x="586" y="18"/>
                        </a:cubicBezTo>
                        <a:cubicBezTo>
                          <a:pt x="631" y="0"/>
                          <a:pt x="631" y="0"/>
                          <a:pt x="631" y="0"/>
                        </a:cubicBezTo>
                        <a:lnTo>
                          <a:pt x="631" y="24"/>
                        </a:lnTo>
                        <a:close/>
                        <a:moveTo>
                          <a:pt x="541" y="76"/>
                        </a:moveTo>
                        <a:cubicBezTo>
                          <a:pt x="541" y="60"/>
                          <a:pt x="541" y="60"/>
                          <a:pt x="541" y="60"/>
                        </a:cubicBezTo>
                        <a:cubicBezTo>
                          <a:pt x="541" y="57"/>
                          <a:pt x="539" y="54"/>
                          <a:pt x="536" y="51"/>
                        </a:cubicBezTo>
                        <a:cubicBezTo>
                          <a:pt x="527" y="45"/>
                          <a:pt x="505" y="39"/>
                          <a:pt x="470" y="34"/>
                        </a:cubicBezTo>
                        <a:cubicBezTo>
                          <a:pt x="434" y="28"/>
                          <a:pt x="402" y="26"/>
                          <a:pt x="372" y="26"/>
                        </a:cubicBezTo>
                        <a:cubicBezTo>
                          <a:pt x="354" y="26"/>
                          <a:pt x="339" y="29"/>
                          <a:pt x="330" y="32"/>
                        </a:cubicBezTo>
                        <a:cubicBezTo>
                          <a:pt x="325" y="35"/>
                          <a:pt x="322" y="37"/>
                          <a:pt x="322" y="39"/>
                        </a:cubicBezTo>
                        <a:cubicBezTo>
                          <a:pt x="322" y="64"/>
                          <a:pt x="322" y="64"/>
                          <a:pt x="322" y="64"/>
                        </a:cubicBezTo>
                        <a:cubicBezTo>
                          <a:pt x="322" y="62"/>
                          <a:pt x="325" y="59"/>
                          <a:pt x="330" y="57"/>
                        </a:cubicBezTo>
                        <a:cubicBezTo>
                          <a:pt x="339" y="53"/>
                          <a:pt x="354" y="51"/>
                          <a:pt x="372" y="51"/>
                        </a:cubicBezTo>
                        <a:cubicBezTo>
                          <a:pt x="402" y="50"/>
                          <a:pt x="434" y="53"/>
                          <a:pt x="470" y="59"/>
                        </a:cubicBezTo>
                        <a:cubicBezTo>
                          <a:pt x="502" y="64"/>
                          <a:pt x="523" y="69"/>
                          <a:pt x="533" y="74"/>
                        </a:cubicBezTo>
                        <a:cubicBezTo>
                          <a:pt x="529" y="74"/>
                          <a:pt x="529" y="74"/>
                          <a:pt x="529" y="74"/>
                        </a:cubicBezTo>
                        <a:cubicBezTo>
                          <a:pt x="529" y="98"/>
                          <a:pt x="529" y="98"/>
                          <a:pt x="529" y="98"/>
                        </a:cubicBezTo>
                        <a:cubicBezTo>
                          <a:pt x="655" y="117"/>
                          <a:pt x="655" y="117"/>
                          <a:pt x="655" y="117"/>
                        </a:cubicBezTo>
                        <a:cubicBezTo>
                          <a:pt x="656" y="92"/>
                          <a:pt x="656" y="92"/>
                          <a:pt x="656" y="92"/>
                        </a:cubicBezTo>
                        <a:lnTo>
                          <a:pt x="541" y="76"/>
                        </a:lnTo>
                        <a:close/>
                        <a:moveTo>
                          <a:pt x="656" y="92"/>
                        </a:moveTo>
                        <a:cubicBezTo>
                          <a:pt x="655" y="117"/>
                          <a:pt x="655" y="117"/>
                          <a:pt x="655" y="117"/>
                        </a:cubicBezTo>
                        <a:cubicBezTo>
                          <a:pt x="676" y="108"/>
                          <a:pt x="686" y="98"/>
                          <a:pt x="686" y="89"/>
                        </a:cubicBezTo>
                        <a:cubicBezTo>
                          <a:pt x="686" y="65"/>
                          <a:pt x="686" y="65"/>
                          <a:pt x="686" y="65"/>
                        </a:cubicBezTo>
                        <a:cubicBezTo>
                          <a:pt x="686" y="74"/>
                          <a:pt x="676" y="83"/>
                          <a:pt x="656" y="92"/>
                        </a:cubicBezTo>
                        <a:close/>
                        <a:moveTo>
                          <a:pt x="159" y="116"/>
                        </a:moveTo>
                        <a:cubicBezTo>
                          <a:pt x="159" y="92"/>
                          <a:pt x="159" y="92"/>
                          <a:pt x="159" y="92"/>
                        </a:cubicBezTo>
                        <a:cubicBezTo>
                          <a:pt x="148" y="99"/>
                          <a:pt x="143" y="105"/>
                          <a:pt x="143" y="111"/>
                        </a:cubicBezTo>
                        <a:cubicBezTo>
                          <a:pt x="143" y="135"/>
                          <a:pt x="143" y="135"/>
                          <a:pt x="143" y="135"/>
                        </a:cubicBezTo>
                        <a:cubicBezTo>
                          <a:pt x="143" y="129"/>
                          <a:pt x="148" y="123"/>
                          <a:pt x="159" y="116"/>
                        </a:cubicBezTo>
                        <a:close/>
                        <a:moveTo>
                          <a:pt x="188" y="80"/>
                        </a:moveTo>
                        <a:cubicBezTo>
                          <a:pt x="201" y="90"/>
                          <a:pt x="235" y="103"/>
                          <a:pt x="291" y="117"/>
                        </a:cubicBezTo>
                        <a:cubicBezTo>
                          <a:pt x="335" y="129"/>
                          <a:pt x="362" y="136"/>
                          <a:pt x="374" y="140"/>
                        </a:cubicBezTo>
                        <a:cubicBezTo>
                          <a:pt x="390" y="145"/>
                          <a:pt x="400" y="150"/>
                          <a:pt x="402" y="153"/>
                        </a:cubicBezTo>
                        <a:cubicBezTo>
                          <a:pt x="403" y="154"/>
                          <a:pt x="403" y="155"/>
                          <a:pt x="403" y="156"/>
                        </a:cubicBezTo>
                        <a:cubicBezTo>
                          <a:pt x="403" y="131"/>
                          <a:pt x="403" y="131"/>
                          <a:pt x="403" y="131"/>
                        </a:cubicBezTo>
                        <a:cubicBezTo>
                          <a:pt x="403" y="130"/>
                          <a:pt x="403" y="130"/>
                          <a:pt x="402" y="129"/>
                        </a:cubicBezTo>
                        <a:cubicBezTo>
                          <a:pt x="400" y="125"/>
                          <a:pt x="391" y="120"/>
                          <a:pt x="374" y="115"/>
                        </a:cubicBezTo>
                        <a:cubicBezTo>
                          <a:pt x="362" y="112"/>
                          <a:pt x="335" y="104"/>
                          <a:pt x="291" y="93"/>
                        </a:cubicBezTo>
                        <a:cubicBezTo>
                          <a:pt x="235" y="78"/>
                          <a:pt x="201" y="66"/>
                          <a:pt x="188" y="56"/>
                        </a:cubicBezTo>
                        <a:cubicBezTo>
                          <a:pt x="182" y="50"/>
                          <a:pt x="179" y="45"/>
                          <a:pt x="179" y="40"/>
                        </a:cubicBezTo>
                        <a:cubicBezTo>
                          <a:pt x="179" y="65"/>
                          <a:pt x="179" y="65"/>
                          <a:pt x="179" y="65"/>
                        </a:cubicBezTo>
                        <a:cubicBezTo>
                          <a:pt x="179" y="70"/>
                          <a:pt x="182" y="75"/>
                          <a:pt x="188" y="80"/>
                        </a:cubicBezTo>
                        <a:close/>
                        <a:moveTo>
                          <a:pt x="86" y="154"/>
                        </a:moveTo>
                        <a:cubicBezTo>
                          <a:pt x="49" y="146"/>
                          <a:pt x="24" y="136"/>
                          <a:pt x="11" y="126"/>
                        </a:cubicBezTo>
                        <a:cubicBezTo>
                          <a:pt x="4" y="121"/>
                          <a:pt x="0" y="115"/>
                          <a:pt x="0" y="108"/>
                        </a:cubicBezTo>
                        <a:cubicBezTo>
                          <a:pt x="0" y="133"/>
                          <a:pt x="0" y="133"/>
                          <a:pt x="0" y="133"/>
                        </a:cubicBezTo>
                        <a:cubicBezTo>
                          <a:pt x="0" y="139"/>
                          <a:pt x="4" y="145"/>
                          <a:pt x="11" y="151"/>
                        </a:cubicBezTo>
                        <a:cubicBezTo>
                          <a:pt x="24" y="161"/>
                          <a:pt x="49" y="170"/>
                          <a:pt x="86" y="179"/>
                        </a:cubicBezTo>
                        <a:lnTo>
                          <a:pt x="86" y="154"/>
                        </a:lnTo>
                        <a:close/>
                        <a:moveTo>
                          <a:pt x="517" y="160"/>
                        </a:moveTo>
                        <a:cubicBezTo>
                          <a:pt x="495" y="168"/>
                          <a:pt x="466" y="175"/>
                          <a:pt x="428" y="180"/>
                        </a:cubicBezTo>
                        <a:cubicBezTo>
                          <a:pt x="390" y="184"/>
                          <a:pt x="348" y="185"/>
                          <a:pt x="304" y="184"/>
                        </a:cubicBezTo>
                        <a:cubicBezTo>
                          <a:pt x="273" y="182"/>
                          <a:pt x="241" y="179"/>
                          <a:pt x="206" y="175"/>
                        </a:cubicBezTo>
                        <a:cubicBezTo>
                          <a:pt x="164" y="192"/>
                          <a:pt x="164" y="192"/>
                          <a:pt x="164" y="192"/>
                        </a:cubicBezTo>
                        <a:cubicBezTo>
                          <a:pt x="41" y="173"/>
                          <a:pt x="41" y="173"/>
                          <a:pt x="41" y="173"/>
                        </a:cubicBezTo>
                        <a:cubicBezTo>
                          <a:pt x="41" y="198"/>
                          <a:pt x="41" y="198"/>
                          <a:pt x="41" y="198"/>
                        </a:cubicBezTo>
                        <a:cubicBezTo>
                          <a:pt x="164" y="217"/>
                          <a:pt x="164" y="217"/>
                          <a:pt x="164" y="217"/>
                        </a:cubicBezTo>
                        <a:cubicBezTo>
                          <a:pt x="206" y="200"/>
                          <a:pt x="206" y="200"/>
                          <a:pt x="206" y="200"/>
                        </a:cubicBezTo>
                        <a:cubicBezTo>
                          <a:pt x="240" y="204"/>
                          <a:pt x="273" y="207"/>
                          <a:pt x="304" y="208"/>
                        </a:cubicBezTo>
                        <a:cubicBezTo>
                          <a:pt x="348" y="210"/>
                          <a:pt x="389" y="209"/>
                          <a:pt x="427" y="204"/>
                        </a:cubicBezTo>
                        <a:cubicBezTo>
                          <a:pt x="465" y="200"/>
                          <a:pt x="495" y="193"/>
                          <a:pt x="516" y="184"/>
                        </a:cubicBezTo>
                        <a:cubicBezTo>
                          <a:pt x="539" y="175"/>
                          <a:pt x="551" y="165"/>
                          <a:pt x="551" y="156"/>
                        </a:cubicBezTo>
                        <a:cubicBezTo>
                          <a:pt x="551" y="132"/>
                          <a:pt x="551" y="132"/>
                          <a:pt x="551" y="132"/>
                        </a:cubicBezTo>
                        <a:cubicBezTo>
                          <a:pt x="551" y="141"/>
                          <a:pt x="540" y="150"/>
                          <a:pt x="517" y="160"/>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0" name="Freeform 58">
                    <a:extLst>
                      <a:ext uri="{FF2B5EF4-FFF2-40B4-BE49-F238E27FC236}">
                        <a16:creationId xmlns:a16="http://schemas.microsoft.com/office/drawing/2014/main" id="{D91147A7-A638-4791-A455-4C2814C5A12E}"/>
                      </a:ext>
                    </a:extLst>
                  </p:cNvPr>
                  <p:cNvSpPr>
                    <a:spLocks/>
                  </p:cNvSpPr>
                  <p:nvPr/>
                </p:nvSpPr>
                <p:spPr bwMode="auto">
                  <a:xfrm>
                    <a:off x="4306888" y="2419350"/>
                    <a:ext cx="2981325" cy="901700"/>
                  </a:xfrm>
                  <a:custGeom>
                    <a:avLst/>
                    <a:gdLst>
                      <a:gd name="T0" fmla="*/ 639 w 703"/>
                      <a:gd name="T1" fmla="*/ 20 h 212"/>
                      <a:gd name="T2" fmla="*/ 594 w 703"/>
                      <a:gd name="T3" fmla="*/ 38 h 212"/>
                      <a:gd name="T4" fmla="*/ 684 w 703"/>
                      <a:gd name="T5" fmla="*/ 69 h 212"/>
                      <a:gd name="T6" fmla="*/ 664 w 703"/>
                      <a:gd name="T7" fmla="*/ 112 h 212"/>
                      <a:gd name="T8" fmla="*/ 537 w 703"/>
                      <a:gd name="T9" fmla="*/ 94 h 212"/>
                      <a:gd name="T10" fmla="*/ 544 w 703"/>
                      <a:gd name="T11" fmla="*/ 71 h 212"/>
                      <a:gd name="T12" fmla="*/ 478 w 703"/>
                      <a:gd name="T13" fmla="*/ 54 h 212"/>
                      <a:gd name="T14" fmla="*/ 380 w 703"/>
                      <a:gd name="T15" fmla="*/ 46 h 212"/>
                      <a:gd name="T16" fmla="*/ 338 w 703"/>
                      <a:gd name="T17" fmla="*/ 52 h 212"/>
                      <a:gd name="T18" fmla="*/ 334 w 703"/>
                      <a:gd name="T19" fmla="*/ 65 h 212"/>
                      <a:gd name="T20" fmla="*/ 423 w 703"/>
                      <a:gd name="T21" fmla="*/ 93 h 212"/>
                      <a:gd name="T22" fmla="*/ 529 w 703"/>
                      <a:gd name="T23" fmla="*/ 125 h 212"/>
                      <a:gd name="T24" fmla="*/ 559 w 703"/>
                      <a:gd name="T25" fmla="*/ 151 h 212"/>
                      <a:gd name="T26" fmla="*/ 525 w 703"/>
                      <a:gd name="T27" fmla="*/ 180 h 212"/>
                      <a:gd name="T28" fmla="*/ 436 w 703"/>
                      <a:gd name="T29" fmla="*/ 200 h 212"/>
                      <a:gd name="T30" fmla="*/ 312 w 703"/>
                      <a:gd name="T31" fmla="*/ 204 h 212"/>
                      <a:gd name="T32" fmla="*/ 214 w 703"/>
                      <a:gd name="T33" fmla="*/ 195 h 212"/>
                      <a:gd name="T34" fmla="*/ 172 w 703"/>
                      <a:gd name="T35" fmla="*/ 212 h 212"/>
                      <a:gd name="T36" fmla="*/ 49 w 703"/>
                      <a:gd name="T37" fmla="*/ 193 h 212"/>
                      <a:gd name="T38" fmla="*/ 94 w 703"/>
                      <a:gd name="T39" fmla="*/ 174 h 212"/>
                      <a:gd name="T40" fmla="*/ 19 w 703"/>
                      <a:gd name="T41" fmla="*/ 146 h 212"/>
                      <a:gd name="T42" fmla="*/ 40 w 703"/>
                      <a:gd name="T43" fmla="*/ 96 h 212"/>
                      <a:gd name="T44" fmla="*/ 167 w 703"/>
                      <a:gd name="T45" fmla="*/ 112 h 212"/>
                      <a:gd name="T46" fmla="*/ 157 w 703"/>
                      <a:gd name="T47" fmla="*/ 141 h 212"/>
                      <a:gd name="T48" fmla="*/ 229 w 703"/>
                      <a:gd name="T49" fmla="*/ 162 h 212"/>
                      <a:gd name="T50" fmla="*/ 335 w 703"/>
                      <a:gd name="T51" fmla="*/ 170 h 212"/>
                      <a:gd name="T52" fmla="*/ 401 w 703"/>
                      <a:gd name="T53" fmla="*/ 160 h 212"/>
                      <a:gd name="T54" fmla="*/ 410 w 703"/>
                      <a:gd name="T55" fmla="*/ 149 h 212"/>
                      <a:gd name="T56" fmla="*/ 382 w 703"/>
                      <a:gd name="T57" fmla="*/ 135 h 212"/>
                      <a:gd name="T58" fmla="*/ 299 w 703"/>
                      <a:gd name="T59" fmla="*/ 113 h 212"/>
                      <a:gd name="T60" fmla="*/ 196 w 703"/>
                      <a:gd name="T61" fmla="*/ 76 h 212"/>
                      <a:gd name="T62" fmla="*/ 215 w 703"/>
                      <a:gd name="T63" fmla="*/ 36 h 212"/>
                      <a:gd name="T64" fmla="*/ 294 w 703"/>
                      <a:gd name="T65" fmla="*/ 18 h 212"/>
                      <a:gd name="T66" fmla="*/ 408 w 703"/>
                      <a:gd name="T67" fmla="*/ 15 h 212"/>
                      <a:gd name="T68" fmla="*/ 470 w 703"/>
                      <a:gd name="T69" fmla="*/ 19 h 212"/>
                      <a:gd name="T70" fmla="*/ 516 w 703"/>
                      <a:gd name="T71" fmla="*/ 0 h 212"/>
                      <a:gd name="T72" fmla="*/ 639 w 703"/>
                      <a:gd name="T73"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3" h="212">
                        <a:moveTo>
                          <a:pt x="639" y="20"/>
                        </a:moveTo>
                        <a:cubicBezTo>
                          <a:pt x="594" y="38"/>
                          <a:pt x="594" y="38"/>
                          <a:pt x="594" y="38"/>
                        </a:cubicBezTo>
                        <a:cubicBezTo>
                          <a:pt x="640" y="48"/>
                          <a:pt x="670" y="58"/>
                          <a:pt x="684" y="69"/>
                        </a:cubicBezTo>
                        <a:cubicBezTo>
                          <a:pt x="703" y="83"/>
                          <a:pt x="696" y="98"/>
                          <a:pt x="664" y="112"/>
                        </a:cubicBezTo>
                        <a:cubicBezTo>
                          <a:pt x="537" y="94"/>
                          <a:pt x="537" y="94"/>
                          <a:pt x="537" y="94"/>
                        </a:cubicBezTo>
                        <a:cubicBezTo>
                          <a:pt x="551" y="85"/>
                          <a:pt x="553" y="78"/>
                          <a:pt x="544" y="71"/>
                        </a:cubicBezTo>
                        <a:cubicBezTo>
                          <a:pt x="535" y="65"/>
                          <a:pt x="513" y="59"/>
                          <a:pt x="478" y="54"/>
                        </a:cubicBezTo>
                        <a:cubicBezTo>
                          <a:pt x="442" y="48"/>
                          <a:pt x="410" y="46"/>
                          <a:pt x="380" y="46"/>
                        </a:cubicBezTo>
                        <a:cubicBezTo>
                          <a:pt x="362" y="46"/>
                          <a:pt x="347" y="49"/>
                          <a:pt x="338" y="52"/>
                        </a:cubicBezTo>
                        <a:cubicBezTo>
                          <a:pt x="329" y="56"/>
                          <a:pt x="328" y="60"/>
                          <a:pt x="334" y="65"/>
                        </a:cubicBezTo>
                        <a:cubicBezTo>
                          <a:pt x="341" y="70"/>
                          <a:pt x="371" y="80"/>
                          <a:pt x="423" y="93"/>
                        </a:cubicBezTo>
                        <a:cubicBezTo>
                          <a:pt x="474" y="106"/>
                          <a:pt x="509" y="117"/>
                          <a:pt x="529" y="125"/>
                        </a:cubicBezTo>
                        <a:cubicBezTo>
                          <a:pt x="549" y="133"/>
                          <a:pt x="559" y="142"/>
                          <a:pt x="559" y="151"/>
                        </a:cubicBezTo>
                        <a:cubicBezTo>
                          <a:pt x="559" y="160"/>
                          <a:pt x="548" y="170"/>
                          <a:pt x="525" y="180"/>
                        </a:cubicBezTo>
                        <a:cubicBezTo>
                          <a:pt x="503" y="188"/>
                          <a:pt x="474" y="195"/>
                          <a:pt x="436" y="200"/>
                        </a:cubicBezTo>
                        <a:cubicBezTo>
                          <a:pt x="398" y="204"/>
                          <a:pt x="356" y="205"/>
                          <a:pt x="312" y="204"/>
                        </a:cubicBezTo>
                        <a:cubicBezTo>
                          <a:pt x="281" y="202"/>
                          <a:pt x="249" y="199"/>
                          <a:pt x="214" y="195"/>
                        </a:cubicBezTo>
                        <a:cubicBezTo>
                          <a:pt x="172" y="212"/>
                          <a:pt x="172" y="212"/>
                          <a:pt x="172" y="212"/>
                        </a:cubicBezTo>
                        <a:cubicBezTo>
                          <a:pt x="49" y="193"/>
                          <a:pt x="49" y="193"/>
                          <a:pt x="49" y="193"/>
                        </a:cubicBezTo>
                        <a:cubicBezTo>
                          <a:pt x="94" y="174"/>
                          <a:pt x="94" y="174"/>
                          <a:pt x="94" y="174"/>
                        </a:cubicBezTo>
                        <a:cubicBezTo>
                          <a:pt x="57" y="166"/>
                          <a:pt x="32" y="156"/>
                          <a:pt x="19" y="146"/>
                        </a:cubicBezTo>
                        <a:cubicBezTo>
                          <a:pt x="0" y="131"/>
                          <a:pt x="6" y="114"/>
                          <a:pt x="40" y="96"/>
                        </a:cubicBezTo>
                        <a:cubicBezTo>
                          <a:pt x="167" y="112"/>
                          <a:pt x="167" y="112"/>
                          <a:pt x="167" y="112"/>
                        </a:cubicBezTo>
                        <a:cubicBezTo>
                          <a:pt x="150" y="123"/>
                          <a:pt x="146" y="133"/>
                          <a:pt x="157" y="141"/>
                        </a:cubicBezTo>
                        <a:cubicBezTo>
                          <a:pt x="168" y="149"/>
                          <a:pt x="192" y="156"/>
                          <a:pt x="229" y="162"/>
                        </a:cubicBezTo>
                        <a:cubicBezTo>
                          <a:pt x="269" y="168"/>
                          <a:pt x="304" y="171"/>
                          <a:pt x="335" y="170"/>
                        </a:cubicBezTo>
                        <a:cubicBezTo>
                          <a:pt x="365" y="169"/>
                          <a:pt x="387" y="166"/>
                          <a:pt x="401" y="160"/>
                        </a:cubicBezTo>
                        <a:cubicBezTo>
                          <a:pt x="409" y="156"/>
                          <a:pt x="413" y="153"/>
                          <a:pt x="410" y="149"/>
                        </a:cubicBezTo>
                        <a:cubicBezTo>
                          <a:pt x="408" y="145"/>
                          <a:pt x="399" y="140"/>
                          <a:pt x="382" y="135"/>
                        </a:cubicBezTo>
                        <a:cubicBezTo>
                          <a:pt x="370" y="132"/>
                          <a:pt x="343" y="124"/>
                          <a:pt x="299" y="113"/>
                        </a:cubicBezTo>
                        <a:cubicBezTo>
                          <a:pt x="243" y="98"/>
                          <a:pt x="209" y="86"/>
                          <a:pt x="196" y="76"/>
                        </a:cubicBezTo>
                        <a:cubicBezTo>
                          <a:pt x="179" y="61"/>
                          <a:pt x="185" y="48"/>
                          <a:pt x="215" y="36"/>
                        </a:cubicBezTo>
                        <a:cubicBezTo>
                          <a:pt x="234" y="28"/>
                          <a:pt x="260" y="22"/>
                          <a:pt x="294" y="18"/>
                        </a:cubicBezTo>
                        <a:cubicBezTo>
                          <a:pt x="328" y="14"/>
                          <a:pt x="366" y="13"/>
                          <a:pt x="408" y="15"/>
                        </a:cubicBezTo>
                        <a:cubicBezTo>
                          <a:pt x="428" y="16"/>
                          <a:pt x="448" y="17"/>
                          <a:pt x="470" y="19"/>
                        </a:cubicBezTo>
                        <a:cubicBezTo>
                          <a:pt x="516" y="0"/>
                          <a:pt x="516" y="0"/>
                          <a:pt x="516" y="0"/>
                        </a:cubicBezTo>
                        <a:lnTo>
                          <a:pt x="639" y="2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nvGrpSpPr>
              <p:cNvPr id="57" name="Group 1143">
                <a:extLst>
                  <a:ext uri="{FF2B5EF4-FFF2-40B4-BE49-F238E27FC236}">
                    <a16:creationId xmlns:a16="http://schemas.microsoft.com/office/drawing/2014/main" id="{1AD71D94-54E5-4F0F-85C9-611D80CAB6AB}"/>
                  </a:ext>
                </a:extLst>
              </p:cNvPr>
              <p:cNvGrpSpPr/>
              <p:nvPr/>
            </p:nvGrpSpPr>
            <p:grpSpPr>
              <a:xfrm>
                <a:off x="3490329" y="3466427"/>
                <a:ext cx="1080748" cy="1356591"/>
                <a:chOff x="2387744" y="1721827"/>
                <a:chExt cx="1148632" cy="1441802"/>
              </a:xfrm>
            </p:grpSpPr>
            <p:grpSp>
              <p:nvGrpSpPr>
                <p:cNvPr id="430" name="Group 703">
                  <a:extLst>
                    <a:ext uri="{FF2B5EF4-FFF2-40B4-BE49-F238E27FC236}">
                      <a16:creationId xmlns:a16="http://schemas.microsoft.com/office/drawing/2014/main" id="{E1CBC5CC-1879-40F3-9442-5F7A07C9511C}"/>
                    </a:ext>
                  </a:extLst>
                </p:cNvPr>
                <p:cNvGrpSpPr/>
                <p:nvPr/>
              </p:nvGrpSpPr>
              <p:grpSpPr>
                <a:xfrm>
                  <a:off x="2512255" y="2803234"/>
                  <a:ext cx="986596" cy="360395"/>
                  <a:chOff x="419100" y="1277938"/>
                  <a:chExt cx="11160125" cy="4076700"/>
                </a:xfrm>
              </p:grpSpPr>
              <p:sp>
                <p:nvSpPr>
                  <p:cNvPr id="816" name="Freeform 66">
                    <a:extLst>
                      <a:ext uri="{FF2B5EF4-FFF2-40B4-BE49-F238E27FC236}">
                        <a16:creationId xmlns:a16="http://schemas.microsoft.com/office/drawing/2014/main" id="{BD3925EA-D4E0-40AA-9629-F1D1D013BF04}"/>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7" name="Freeform 67">
                    <a:extLst>
                      <a:ext uri="{FF2B5EF4-FFF2-40B4-BE49-F238E27FC236}">
                        <a16:creationId xmlns:a16="http://schemas.microsoft.com/office/drawing/2014/main" id="{9E2E7BDF-CA1B-42EB-84C5-212EB95259B2}"/>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8" name="Freeform 68">
                    <a:extLst>
                      <a:ext uri="{FF2B5EF4-FFF2-40B4-BE49-F238E27FC236}">
                        <a16:creationId xmlns:a16="http://schemas.microsoft.com/office/drawing/2014/main" id="{93392156-A05B-4227-B000-D4B9567A4FF3}"/>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9" name="Freeform 69">
                    <a:extLst>
                      <a:ext uri="{FF2B5EF4-FFF2-40B4-BE49-F238E27FC236}">
                        <a16:creationId xmlns:a16="http://schemas.microsoft.com/office/drawing/2014/main" id="{B1FC1848-9787-409F-ABBB-3037F8849660}"/>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0" name="Freeform 70">
                    <a:extLst>
                      <a:ext uri="{FF2B5EF4-FFF2-40B4-BE49-F238E27FC236}">
                        <a16:creationId xmlns:a16="http://schemas.microsoft.com/office/drawing/2014/main" id="{E2BB548D-DEAA-4334-8389-AB2710034D7F}"/>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1" name="Freeform 71">
                    <a:extLst>
                      <a:ext uri="{FF2B5EF4-FFF2-40B4-BE49-F238E27FC236}">
                        <a16:creationId xmlns:a16="http://schemas.microsoft.com/office/drawing/2014/main" id="{3FB91AB1-587D-4194-B0DE-54973F34ADB6}"/>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2" name="Freeform 72">
                    <a:extLst>
                      <a:ext uri="{FF2B5EF4-FFF2-40B4-BE49-F238E27FC236}">
                        <a16:creationId xmlns:a16="http://schemas.microsoft.com/office/drawing/2014/main" id="{7DCEBA81-423D-449B-B333-6DA6CF5B2407}"/>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3" name="Freeform 73">
                    <a:extLst>
                      <a:ext uri="{FF2B5EF4-FFF2-40B4-BE49-F238E27FC236}">
                        <a16:creationId xmlns:a16="http://schemas.microsoft.com/office/drawing/2014/main" id="{6A212BF3-8426-4432-A0B0-40BE1CB6448A}"/>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4" name="Freeform 74">
                    <a:extLst>
                      <a:ext uri="{FF2B5EF4-FFF2-40B4-BE49-F238E27FC236}">
                        <a16:creationId xmlns:a16="http://schemas.microsoft.com/office/drawing/2014/main" id="{7E021006-93B4-4AD5-B89C-9D33D11FB792}"/>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5" name="Freeform 75">
                    <a:extLst>
                      <a:ext uri="{FF2B5EF4-FFF2-40B4-BE49-F238E27FC236}">
                        <a16:creationId xmlns:a16="http://schemas.microsoft.com/office/drawing/2014/main" id="{68561397-42D9-43BE-980B-469E026D91B6}"/>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6" name="Freeform 76">
                    <a:extLst>
                      <a:ext uri="{FF2B5EF4-FFF2-40B4-BE49-F238E27FC236}">
                        <a16:creationId xmlns:a16="http://schemas.microsoft.com/office/drawing/2014/main" id="{C63A8C7B-2562-458D-B26A-6202B48CEE27}"/>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7" name="Freeform 77">
                    <a:extLst>
                      <a:ext uri="{FF2B5EF4-FFF2-40B4-BE49-F238E27FC236}">
                        <a16:creationId xmlns:a16="http://schemas.microsoft.com/office/drawing/2014/main" id="{AAB27B24-7F65-4674-B1B3-D74AB0BACE87}"/>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8" name="Freeform 78">
                    <a:extLst>
                      <a:ext uri="{FF2B5EF4-FFF2-40B4-BE49-F238E27FC236}">
                        <a16:creationId xmlns:a16="http://schemas.microsoft.com/office/drawing/2014/main" id="{E3130F61-EB1E-4EA9-B0FC-33FA17CBD22C}"/>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9" name="Freeform 79">
                    <a:extLst>
                      <a:ext uri="{FF2B5EF4-FFF2-40B4-BE49-F238E27FC236}">
                        <a16:creationId xmlns:a16="http://schemas.microsoft.com/office/drawing/2014/main" id="{17FBC3D8-67C0-4835-9D01-3A02A7A88663}"/>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0" name="Freeform 80">
                    <a:extLst>
                      <a:ext uri="{FF2B5EF4-FFF2-40B4-BE49-F238E27FC236}">
                        <a16:creationId xmlns:a16="http://schemas.microsoft.com/office/drawing/2014/main" id="{C15A2C10-60D3-4563-8E43-0367E98EC4CF}"/>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1" name="Freeform 81">
                    <a:extLst>
                      <a:ext uri="{FF2B5EF4-FFF2-40B4-BE49-F238E27FC236}">
                        <a16:creationId xmlns:a16="http://schemas.microsoft.com/office/drawing/2014/main" id="{AA039AE1-14CF-48FB-9E80-EC66ACA75230}"/>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2" name="Freeform 82">
                    <a:extLst>
                      <a:ext uri="{FF2B5EF4-FFF2-40B4-BE49-F238E27FC236}">
                        <a16:creationId xmlns:a16="http://schemas.microsoft.com/office/drawing/2014/main" id="{A758DA3B-299B-4A3D-8202-E1C814F34945}"/>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3" name="Freeform 83">
                    <a:extLst>
                      <a:ext uri="{FF2B5EF4-FFF2-40B4-BE49-F238E27FC236}">
                        <a16:creationId xmlns:a16="http://schemas.microsoft.com/office/drawing/2014/main" id="{D196AA7B-B959-4A4E-AD0C-4229A1F3766E}"/>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4" name="Freeform 84">
                    <a:extLst>
                      <a:ext uri="{FF2B5EF4-FFF2-40B4-BE49-F238E27FC236}">
                        <a16:creationId xmlns:a16="http://schemas.microsoft.com/office/drawing/2014/main" id="{3E0A9D41-C68F-4F51-9A39-67C8B044DEF1}"/>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5" name="Freeform 85">
                    <a:extLst>
                      <a:ext uri="{FF2B5EF4-FFF2-40B4-BE49-F238E27FC236}">
                        <a16:creationId xmlns:a16="http://schemas.microsoft.com/office/drawing/2014/main" id="{E64A2542-F8CB-4C5B-A0DE-1CA196DDE92F}"/>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6" name="Freeform 86">
                    <a:extLst>
                      <a:ext uri="{FF2B5EF4-FFF2-40B4-BE49-F238E27FC236}">
                        <a16:creationId xmlns:a16="http://schemas.microsoft.com/office/drawing/2014/main" id="{0A3B2EF3-29BA-4E64-B15D-71997B626ED7}"/>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7" name="Freeform 87">
                    <a:extLst>
                      <a:ext uri="{FF2B5EF4-FFF2-40B4-BE49-F238E27FC236}">
                        <a16:creationId xmlns:a16="http://schemas.microsoft.com/office/drawing/2014/main" id="{5F03CC35-FF22-474E-B7F9-64F54579025D}"/>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8" name="Freeform 88">
                    <a:extLst>
                      <a:ext uri="{FF2B5EF4-FFF2-40B4-BE49-F238E27FC236}">
                        <a16:creationId xmlns:a16="http://schemas.microsoft.com/office/drawing/2014/main" id="{CF114713-3ED8-4E7A-A331-08BCD1B354B4}"/>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9" name="Freeform 89">
                    <a:extLst>
                      <a:ext uri="{FF2B5EF4-FFF2-40B4-BE49-F238E27FC236}">
                        <a16:creationId xmlns:a16="http://schemas.microsoft.com/office/drawing/2014/main" id="{711D4246-DD85-46D1-AFD6-9E30B99783FE}"/>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0" name="Freeform 90">
                    <a:extLst>
                      <a:ext uri="{FF2B5EF4-FFF2-40B4-BE49-F238E27FC236}">
                        <a16:creationId xmlns:a16="http://schemas.microsoft.com/office/drawing/2014/main" id="{36662FFB-9D95-41A4-A206-97718C247A97}"/>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1" name="Freeform 91">
                    <a:extLst>
                      <a:ext uri="{FF2B5EF4-FFF2-40B4-BE49-F238E27FC236}">
                        <a16:creationId xmlns:a16="http://schemas.microsoft.com/office/drawing/2014/main" id="{AD0B07D3-AF6F-4EF6-A162-742E0DF78BD2}"/>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2" name="Freeform 92">
                    <a:extLst>
                      <a:ext uri="{FF2B5EF4-FFF2-40B4-BE49-F238E27FC236}">
                        <a16:creationId xmlns:a16="http://schemas.microsoft.com/office/drawing/2014/main" id="{5207D07C-51B7-40FF-AF74-FEC16D07EA33}"/>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3" name="Freeform 93">
                    <a:extLst>
                      <a:ext uri="{FF2B5EF4-FFF2-40B4-BE49-F238E27FC236}">
                        <a16:creationId xmlns:a16="http://schemas.microsoft.com/office/drawing/2014/main" id="{A16719DE-E5DC-4631-ADD5-60DEA89CB169}"/>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4" name="Freeform 94">
                    <a:extLst>
                      <a:ext uri="{FF2B5EF4-FFF2-40B4-BE49-F238E27FC236}">
                        <a16:creationId xmlns:a16="http://schemas.microsoft.com/office/drawing/2014/main" id="{B5011A1B-4F83-44C1-9AD9-C51DF1C1C235}"/>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5" name="Freeform 95">
                    <a:extLst>
                      <a:ext uri="{FF2B5EF4-FFF2-40B4-BE49-F238E27FC236}">
                        <a16:creationId xmlns:a16="http://schemas.microsoft.com/office/drawing/2014/main" id="{739D8725-834B-405E-9E9A-358E3BEDC927}"/>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6" name="Freeform 96">
                    <a:extLst>
                      <a:ext uri="{FF2B5EF4-FFF2-40B4-BE49-F238E27FC236}">
                        <a16:creationId xmlns:a16="http://schemas.microsoft.com/office/drawing/2014/main" id="{48E560A6-40C5-45A5-BCFC-3F3125E66C51}"/>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7" name="Freeform 97">
                    <a:extLst>
                      <a:ext uri="{FF2B5EF4-FFF2-40B4-BE49-F238E27FC236}">
                        <a16:creationId xmlns:a16="http://schemas.microsoft.com/office/drawing/2014/main" id="{F230D651-3343-4909-B962-1F1D7E5FE4D6}"/>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8" name="Freeform 98">
                    <a:extLst>
                      <a:ext uri="{FF2B5EF4-FFF2-40B4-BE49-F238E27FC236}">
                        <a16:creationId xmlns:a16="http://schemas.microsoft.com/office/drawing/2014/main" id="{4585AC85-A225-4622-99C3-F121FA5672F5}"/>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9" name="Freeform 99">
                    <a:extLst>
                      <a:ext uri="{FF2B5EF4-FFF2-40B4-BE49-F238E27FC236}">
                        <a16:creationId xmlns:a16="http://schemas.microsoft.com/office/drawing/2014/main" id="{643A8C3B-03E6-4803-BA47-F8DA368DE916}"/>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0" name="Freeform 100">
                    <a:extLst>
                      <a:ext uri="{FF2B5EF4-FFF2-40B4-BE49-F238E27FC236}">
                        <a16:creationId xmlns:a16="http://schemas.microsoft.com/office/drawing/2014/main" id="{71194FD1-97E0-4530-BE3F-1115E4803157}"/>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1" name="Freeform 101">
                    <a:extLst>
                      <a:ext uri="{FF2B5EF4-FFF2-40B4-BE49-F238E27FC236}">
                        <a16:creationId xmlns:a16="http://schemas.microsoft.com/office/drawing/2014/main" id="{68F01319-DA3D-4A90-9F60-673C467FE550}"/>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2" name="Freeform 102">
                    <a:extLst>
                      <a:ext uri="{FF2B5EF4-FFF2-40B4-BE49-F238E27FC236}">
                        <a16:creationId xmlns:a16="http://schemas.microsoft.com/office/drawing/2014/main" id="{FD3E4A22-BBBB-4AE7-BEFE-A4C0093B3A2B}"/>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3" name="Freeform 103">
                    <a:extLst>
                      <a:ext uri="{FF2B5EF4-FFF2-40B4-BE49-F238E27FC236}">
                        <a16:creationId xmlns:a16="http://schemas.microsoft.com/office/drawing/2014/main" id="{63E33F4E-BA9B-4909-B139-35372AF3CB54}"/>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4" name="Freeform 104">
                    <a:extLst>
                      <a:ext uri="{FF2B5EF4-FFF2-40B4-BE49-F238E27FC236}">
                        <a16:creationId xmlns:a16="http://schemas.microsoft.com/office/drawing/2014/main" id="{58324966-7E34-45E9-B04D-AA6F0065729D}"/>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5" name="Freeform 105">
                    <a:extLst>
                      <a:ext uri="{FF2B5EF4-FFF2-40B4-BE49-F238E27FC236}">
                        <a16:creationId xmlns:a16="http://schemas.microsoft.com/office/drawing/2014/main" id="{C4AB4B19-9DDE-452F-A33A-07AB8DBE2E0E}"/>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6" name="Freeform 106">
                    <a:extLst>
                      <a:ext uri="{FF2B5EF4-FFF2-40B4-BE49-F238E27FC236}">
                        <a16:creationId xmlns:a16="http://schemas.microsoft.com/office/drawing/2014/main" id="{7685D0B0-9185-4862-A75E-7D8BC9E02514}"/>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7" name="Freeform 107">
                    <a:extLst>
                      <a:ext uri="{FF2B5EF4-FFF2-40B4-BE49-F238E27FC236}">
                        <a16:creationId xmlns:a16="http://schemas.microsoft.com/office/drawing/2014/main" id="{3E360B03-E253-4A2E-934D-0BE3AA48CA20}"/>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8" name="Freeform 108">
                    <a:extLst>
                      <a:ext uri="{FF2B5EF4-FFF2-40B4-BE49-F238E27FC236}">
                        <a16:creationId xmlns:a16="http://schemas.microsoft.com/office/drawing/2014/main" id="{F3178301-3B7C-4FF0-919B-273EBDF744C3}"/>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9" name="Freeform 109">
                    <a:extLst>
                      <a:ext uri="{FF2B5EF4-FFF2-40B4-BE49-F238E27FC236}">
                        <a16:creationId xmlns:a16="http://schemas.microsoft.com/office/drawing/2014/main" id="{86AB64A0-7C21-4CE0-879B-6005A53F8D3F}"/>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0" name="Freeform 110">
                    <a:extLst>
                      <a:ext uri="{FF2B5EF4-FFF2-40B4-BE49-F238E27FC236}">
                        <a16:creationId xmlns:a16="http://schemas.microsoft.com/office/drawing/2014/main" id="{88905C4A-CFA0-4406-B03A-D1A099B450E7}"/>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1" name="Freeform 111">
                    <a:extLst>
                      <a:ext uri="{FF2B5EF4-FFF2-40B4-BE49-F238E27FC236}">
                        <a16:creationId xmlns:a16="http://schemas.microsoft.com/office/drawing/2014/main" id="{1F82A22A-9608-4780-A57E-B5D5FD863F10}"/>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2" name="Freeform 112">
                    <a:extLst>
                      <a:ext uri="{FF2B5EF4-FFF2-40B4-BE49-F238E27FC236}">
                        <a16:creationId xmlns:a16="http://schemas.microsoft.com/office/drawing/2014/main" id="{F5A508AA-14A9-43CA-AB05-DDBE2EAFF3CF}"/>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3" name="Freeform 113">
                    <a:extLst>
                      <a:ext uri="{FF2B5EF4-FFF2-40B4-BE49-F238E27FC236}">
                        <a16:creationId xmlns:a16="http://schemas.microsoft.com/office/drawing/2014/main" id="{855E9D93-A71F-4A26-A3A3-23C3D3A1F34B}"/>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4" name="Freeform 114">
                    <a:extLst>
                      <a:ext uri="{FF2B5EF4-FFF2-40B4-BE49-F238E27FC236}">
                        <a16:creationId xmlns:a16="http://schemas.microsoft.com/office/drawing/2014/main" id="{096E65FF-1462-4DEA-96C6-F685783D0CAA}"/>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5" name="Freeform 115">
                    <a:extLst>
                      <a:ext uri="{FF2B5EF4-FFF2-40B4-BE49-F238E27FC236}">
                        <a16:creationId xmlns:a16="http://schemas.microsoft.com/office/drawing/2014/main" id="{55876DE3-5A16-4ADF-9413-6C8225988904}"/>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6" name="Freeform 116">
                    <a:extLst>
                      <a:ext uri="{FF2B5EF4-FFF2-40B4-BE49-F238E27FC236}">
                        <a16:creationId xmlns:a16="http://schemas.microsoft.com/office/drawing/2014/main" id="{A6D0DAAB-49F9-4CFE-B760-03BE17D94E08}"/>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7" name="Freeform 117">
                    <a:extLst>
                      <a:ext uri="{FF2B5EF4-FFF2-40B4-BE49-F238E27FC236}">
                        <a16:creationId xmlns:a16="http://schemas.microsoft.com/office/drawing/2014/main" id="{DB6B0C46-0DAA-4CA4-AE68-50B23D232531}"/>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8" name="Freeform 118">
                    <a:extLst>
                      <a:ext uri="{FF2B5EF4-FFF2-40B4-BE49-F238E27FC236}">
                        <a16:creationId xmlns:a16="http://schemas.microsoft.com/office/drawing/2014/main" id="{A03088AE-7CF3-46C9-AC58-C35E8858560C}"/>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9" name="Freeform 119">
                    <a:extLst>
                      <a:ext uri="{FF2B5EF4-FFF2-40B4-BE49-F238E27FC236}">
                        <a16:creationId xmlns:a16="http://schemas.microsoft.com/office/drawing/2014/main" id="{71697F33-5B40-4913-B994-2197C9B096F6}"/>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1" name="Group 758">
                  <a:extLst>
                    <a:ext uri="{FF2B5EF4-FFF2-40B4-BE49-F238E27FC236}">
                      <a16:creationId xmlns:a16="http://schemas.microsoft.com/office/drawing/2014/main" id="{492C33F0-0F27-467D-9778-4DCEC8230C3F}"/>
                    </a:ext>
                  </a:extLst>
                </p:cNvPr>
                <p:cNvGrpSpPr/>
                <p:nvPr/>
              </p:nvGrpSpPr>
              <p:grpSpPr>
                <a:xfrm>
                  <a:off x="2402303" y="2608581"/>
                  <a:ext cx="986596" cy="360395"/>
                  <a:chOff x="419100" y="1277938"/>
                  <a:chExt cx="11160125" cy="4076700"/>
                </a:xfrm>
              </p:grpSpPr>
              <p:sp>
                <p:nvSpPr>
                  <p:cNvPr id="762" name="Freeform 66">
                    <a:extLst>
                      <a:ext uri="{FF2B5EF4-FFF2-40B4-BE49-F238E27FC236}">
                        <a16:creationId xmlns:a16="http://schemas.microsoft.com/office/drawing/2014/main" id="{7D377669-F7C4-4745-AF90-7CF862BA08B2}"/>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3" name="Freeform 67">
                    <a:extLst>
                      <a:ext uri="{FF2B5EF4-FFF2-40B4-BE49-F238E27FC236}">
                        <a16:creationId xmlns:a16="http://schemas.microsoft.com/office/drawing/2014/main" id="{B61813BB-2A2D-401C-9D27-DEB2D334FC48}"/>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4" name="Freeform 68">
                    <a:extLst>
                      <a:ext uri="{FF2B5EF4-FFF2-40B4-BE49-F238E27FC236}">
                        <a16:creationId xmlns:a16="http://schemas.microsoft.com/office/drawing/2014/main" id="{6C9EAC13-0BEC-4C06-88C2-F65F545A3FF0}"/>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5" name="Freeform 69">
                    <a:extLst>
                      <a:ext uri="{FF2B5EF4-FFF2-40B4-BE49-F238E27FC236}">
                        <a16:creationId xmlns:a16="http://schemas.microsoft.com/office/drawing/2014/main" id="{A1F27ABA-5B73-4048-A889-83813E259CB7}"/>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6" name="Freeform 70">
                    <a:extLst>
                      <a:ext uri="{FF2B5EF4-FFF2-40B4-BE49-F238E27FC236}">
                        <a16:creationId xmlns:a16="http://schemas.microsoft.com/office/drawing/2014/main" id="{5E14CD36-148B-4911-B0F5-6C447C4768A1}"/>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7" name="Freeform 71">
                    <a:extLst>
                      <a:ext uri="{FF2B5EF4-FFF2-40B4-BE49-F238E27FC236}">
                        <a16:creationId xmlns:a16="http://schemas.microsoft.com/office/drawing/2014/main" id="{52DAF95C-0BA2-4739-9AA5-0D1FD689290E}"/>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8" name="Freeform 72">
                    <a:extLst>
                      <a:ext uri="{FF2B5EF4-FFF2-40B4-BE49-F238E27FC236}">
                        <a16:creationId xmlns:a16="http://schemas.microsoft.com/office/drawing/2014/main" id="{69248508-B123-402A-8DD7-C52FCADF4071}"/>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9" name="Freeform 73">
                    <a:extLst>
                      <a:ext uri="{FF2B5EF4-FFF2-40B4-BE49-F238E27FC236}">
                        <a16:creationId xmlns:a16="http://schemas.microsoft.com/office/drawing/2014/main" id="{C768366F-33E3-4D07-836D-F32C1765B827}"/>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0" name="Freeform 74">
                    <a:extLst>
                      <a:ext uri="{FF2B5EF4-FFF2-40B4-BE49-F238E27FC236}">
                        <a16:creationId xmlns:a16="http://schemas.microsoft.com/office/drawing/2014/main" id="{6C68D8D8-4C30-4B7E-A886-FEAD90A36677}"/>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1" name="Freeform 75">
                    <a:extLst>
                      <a:ext uri="{FF2B5EF4-FFF2-40B4-BE49-F238E27FC236}">
                        <a16:creationId xmlns:a16="http://schemas.microsoft.com/office/drawing/2014/main" id="{80EF4CA0-0569-41B3-8828-150A9D54384E}"/>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2" name="Freeform 76">
                    <a:extLst>
                      <a:ext uri="{FF2B5EF4-FFF2-40B4-BE49-F238E27FC236}">
                        <a16:creationId xmlns:a16="http://schemas.microsoft.com/office/drawing/2014/main" id="{7A1F6B35-70E1-41C5-98A9-F14E510B775C}"/>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3" name="Freeform 77">
                    <a:extLst>
                      <a:ext uri="{FF2B5EF4-FFF2-40B4-BE49-F238E27FC236}">
                        <a16:creationId xmlns:a16="http://schemas.microsoft.com/office/drawing/2014/main" id="{EDAD11AC-CF5C-40DD-BBDB-20BBD2C03969}"/>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4" name="Freeform 78">
                    <a:extLst>
                      <a:ext uri="{FF2B5EF4-FFF2-40B4-BE49-F238E27FC236}">
                        <a16:creationId xmlns:a16="http://schemas.microsoft.com/office/drawing/2014/main" id="{E1A79CFD-5040-46E5-A9F6-65BADBC91470}"/>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5" name="Freeform 79">
                    <a:extLst>
                      <a:ext uri="{FF2B5EF4-FFF2-40B4-BE49-F238E27FC236}">
                        <a16:creationId xmlns:a16="http://schemas.microsoft.com/office/drawing/2014/main" id="{A4B3C862-05E7-4F4D-A995-8EBC1B0DC2FC}"/>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6" name="Freeform 80">
                    <a:extLst>
                      <a:ext uri="{FF2B5EF4-FFF2-40B4-BE49-F238E27FC236}">
                        <a16:creationId xmlns:a16="http://schemas.microsoft.com/office/drawing/2014/main" id="{514668CE-26C4-488F-8F48-58DAEE8D3702}"/>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7" name="Freeform 81">
                    <a:extLst>
                      <a:ext uri="{FF2B5EF4-FFF2-40B4-BE49-F238E27FC236}">
                        <a16:creationId xmlns:a16="http://schemas.microsoft.com/office/drawing/2014/main" id="{8C3B2627-2868-411C-B4B1-718494D9034C}"/>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8" name="Freeform 82">
                    <a:extLst>
                      <a:ext uri="{FF2B5EF4-FFF2-40B4-BE49-F238E27FC236}">
                        <a16:creationId xmlns:a16="http://schemas.microsoft.com/office/drawing/2014/main" id="{9A674782-E001-483F-88E6-49939FDD49C9}"/>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9" name="Freeform 83">
                    <a:extLst>
                      <a:ext uri="{FF2B5EF4-FFF2-40B4-BE49-F238E27FC236}">
                        <a16:creationId xmlns:a16="http://schemas.microsoft.com/office/drawing/2014/main" id="{F948269D-A715-494A-914E-0561DC595A73}"/>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0" name="Freeform 84">
                    <a:extLst>
                      <a:ext uri="{FF2B5EF4-FFF2-40B4-BE49-F238E27FC236}">
                        <a16:creationId xmlns:a16="http://schemas.microsoft.com/office/drawing/2014/main" id="{FA8C88E8-3B4A-43DE-989D-BEAAB54AA8E8}"/>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1" name="Freeform 85">
                    <a:extLst>
                      <a:ext uri="{FF2B5EF4-FFF2-40B4-BE49-F238E27FC236}">
                        <a16:creationId xmlns:a16="http://schemas.microsoft.com/office/drawing/2014/main" id="{5B2EF589-EC40-4731-862F-28AFA34F322D}"/>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2" name="Freeform 86">
                    <a:extLst>
                      <a:ext uri="{FF2B5EF4-FFF2-40B4-BE49-F238E27FC236}">
                        <a16:creationId xmlns:a16="http://schemas.microsoft.com/office/drawing/2014/main" id="{6A531B15-42A7-4655-A509-0274CAC672E7}"/>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3" name="Freeform 87">
                    <a:extLst>
                      <a:ext uri="{FF2B5EF4-FFF2-40B4-BE49-F238E27FC236}">
                        <a16:creationId xmlns:a16="http://schemas.microsoft.com/office/drawing/2014/main" id="{FA16F1C0-C234-4539-90D7-5B87810BB5F1}"/>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4" name="Freeform 88">
                    <a:extLst>
                      <a:ext uri="{FF2B5EF4-FFF2-40B4-BE49-F238E27FC236}">
                        <a16:creationId xmlns:a16="http://schemas.microsoft.com/office/drawing/2014/main" id="{37784210-B54A-4ED0-B2A7-498F06DB6B5F}"/>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5" name="Freeform 89">
                    <a:extLst>
                      <a:ext uri="{FF2B5EF4-FFF2-40B4-BE49-F238E27FC236}">
                        <a16:creationId xmlns:a16="http://schemas.microsoft.com/office/drawing/2014/main" id="{C4F48D4A-4DB8-4487-AFBE-76E4F8EF43D5}"/>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6" name="Freeform 90">
                    <a:extLst>
                      <a:ext uri="{FF2B5EF4-FFF2-40B4-BE49-F238E27FC236}">
                        <a16:creationId xmlns:a16="http://schemas.microsoft.com/office/drawing/2014/main" id="{23F7CDCB-CDEC-4C2A-AA80-57F40E82D594}"/>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7" name="Freeform 91">
                    <a:extLst>
                      <a:ext uri="{FF2B5EF4-FFF2-40B4-BE49-F238E27FC236}">
                        <a16:creationId xmlns:a16="http://schemas.microsoft.com/office/drawing/2014/main" id="{759D391B-B8A5-47A4-8B91-4C7043C8F037}"/>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8" name="Freeform 92">
                    <a:extLst>
                      <a:ext uri="{FF2B5EF4-FFF2-40B4-BE49-F238E27FC236}">
                        <a16:creationId xmlns:a16="http://schemas.microsoft.com/office/drawing/2014/main" id="{A8D21F6A-C205-464D-921F-DEE6AC9D5343}"/>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9" name="Freeform 93">
                    <a:extLst>
                      <a:ext uri="{FF2B5EF4-FFF2-40B4-BE49-F238E27FC236}">
                        <a16:creationId xmlns:a16="http://schemas.microsoft.com/office/drawing/2014/main" id="{BA98205D-6C69-44FC-B9B9-285582AB6853}"/>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0" name="Freeform 94">
                    <a:extLst>
                      <a:ext uri="{FF2B5EF4-FFF2-40B4-BE49-F238E27FC236}">
                        <a16:creationId xmlns:a16="http://schemas.microsoft.com/office/drawing/2014/main" id="{695B55F1-0D08-4476-A30B-B479E6F6382B}"/>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1" name="Freeform 95">
                    <a:extLst>
                      <a:ext uri="{FF2B5EF4-FFF2-40B4-BE49-F238E27FC236}">
                        <a16:creationId xmlns:a16="http://schemas.microsoft.com/office/drawing/2014/main" id="{96C5ED00-0BFA-4D46-9F11-E06FE5F61321}"/>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2" name="Freeform 96">
                    <a:extLst>
                      <a:ext uri="{FF2B5EF4-FFF2-40B4-BE49-F238E27FC236}">
                        <a16:creationId xmlns:a16="http://schemas.microsoft.com/office/drawing/2014/main" id="{8A031327-83E9-41FA-B417-3B03D531F23C}"/>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3" name="Freeform 97">
                    <a:extLst>
                      <a:ext uri="{FF2B5EF4-FFF2-40B4-BE49-F238E27FC236}">
                        <a16:creationId xmlns:a16="http://schemas.microsoft.com/office/drawing/2014/main" id="{A55C6AFD-F3A3-4515-85D6-8D95EB5772DD}"/>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4" name="Freeform 98">
                    <a:extLst>
                      <a:ext uri="{FF2B5EF4-FFF2-40B4-BE49-F238E27FC236}">
                        <a16:creationId xmlns:a16="http://schemas.microsoft.com/office/drawing/2014/main" id="{06AEB523-28CC-4E53-AA72-0DC4E28081F7}"/>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5" name="Freeform 99">
                    <a:extLst>
                      <a:ext uri="{FF2B5EF4-FFF2-40B4-BE49-F238E27FC236}">
                        <a16:creationId xmlns:a16="http://schemas.microsoft.com/office/drawing/2014/main" id="{EB7BCCB4-9BFA-4DAC-BFB0-AEC44E5D2DC9}"/>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6" name="Freeform 100">
                    <a:extLst>
                      <a:ext uri="{FF2B5EF4-FFF2-40B4-BE49-F238E27FC236}">
                        <a16:creationId xmlns:a16="http://schemas.microsoft.com/office/drawing/2014/main" id="{4B1EBDC3-FE46-4C2F-BDD4-6F2E56C36685}"/>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7" name="Freeform 101">
                    <a:extLst>
                      <a:ext uri="{FF2B5EF4-FFF2-40B4-BE49-F238E27FC236}">
                        <a16:creationId xmlns:a16="http://schemas.microsoft.com/office/drawing/2014/main" id="{E08DA722-1D20-415A-821C-5B830D7EAF5C}"/>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8" name="Freeform 102">
                    <a:extLst>
                      <a:ext uri="{FF2B5EF4-FFF2-40B4-BE49-F238E27FC236}">
                        <a16:creationId xmlns:a16="http://schemas.microsoft.com/office/drawing/2014/main" id="{32E2BAAC-1368-426E-A789-5B0B43DAB1E6}"/>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9" name="Freeform 103">
                    <a:extLst>
                      <a:ext uri="{FF2B5EF4-FFF2-40B4-BE49-F238E27FC236}">
                        <a16:creationId xmlns:a16="http://schemas.microsoft.com/office/drawing/2014/main" id="{6F8DAD7C-A448-479C-97DC-B46C33212F5B}"/>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0" name="Freeform 104">
                    <a:extLst>
                      <a:ext uri="{FF2B5EF4-FFF2-40B4-BE49-F238E27FC236}">
                        <a16:creationId xmlns:a16="http://schemas.microsoft.com/office/drawing/2014/main" id="{9B901897-A16B-4810-9579-79CB5ADE4391}"/>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1" name="Freeform 105">
                    <a:extLst>
                      <a:ext uri="{FF2B5EF4-FFF2-40B4-BE49-F238E27FC236}">
                        <a16:creationId xmlns:a16="http://schemas.microsoft.com/office/drawing/2014/main" id="{B83F1068-0150-409E-B0A4-80B83E067D5C}"/>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2" name="Freeform 106">
                    <a:extLst>
                      <a:ext uri="{FF2B5EF4-FFF2-40B4-BE49-F238E27FC236}">
                        <a16:creationId xmlns:a16="http://schemas.microsoft.com/office/drawing/2014/main" id="{55910A77-97CB-4437-B96A-8616FE8F1701}"/>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3" name="Freeform 107">
                    <a:extLst>
                      <a:ext uri="{FF2B5EF4-FFF2-40B4-BE49-F238E27FC236}">
                        <a16:creationId xmlns:a16="http://schemas.microsoft.com/office/drawing/2014/main" id="{F52ED8BE-6759-4FEB-AFA4-79EDF2F23608}"/>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4" name="Freeform 108">
                    <a:extLst>
                      <a:ext uri="{FF2B5EF4-FFF2-40B4-BE49-F238E27FC236}">
                        <a16:creationId xmlns:a16="http://schemas.microsoft.com/office/drawing/2014/main" id="{25CCD6C6-F991-461F-A483-7FD3A3EC6E66}"/>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5" name="Freeform 109">
                    <a:extLst>
                      <a:ext uri="{FF2B5EF4-FFF2-40B4-BE49-F238E27FC236}">
                        <a16:creationId xmlns:a16="http://schemas.microsoft.com/office/drawing/2014/main" id="{BC8AE356-3B83-4043-9146-0E8A89A10583}"/>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6" name="Freeform 110">
                    <a:extLst>
                      <a:ext uri="{FF2B5EF4-FFF2-40B4-BE49-F238E27FC236}">
                        <a16:creationId xmlns:a16="http://schemas.microsoft.com/office/drawing/2014/main" id="{F61FE280-4123-4A38-AE3F-B07B5116CCAA}"/>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7" name="Freeform 111">
                    <a:extLst>
                      <a:ext uri="{FF2B5EF4-FFF2-40B4-BE49-F238E27FC236}">
                        <a16:creationId xmlns:a16="http://schemas.microsoft.com/office/drawing/2014/main" id="{5ADF8F17-590E-4B24-AE29-3B271F5E7469}"/>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8" name="Freeform 112">
                    <a:extLst>
                      <a:ext uri="{FF2B5EF4-FFF2-40B4-BE49-F238E27FC236}">
                        <a16:creationId xmlns:a16="http://schemas.microsoft.com/office/drawing/2014/main" id="{0362B21C-C653-4EEB-8D63-F8A62741A89A}"/>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9" name="Freeform 113">
                    <a:extLst>
                      <a:ext uri="{FF2B5EF4-FFF2-40B4-BE49-F238E27FC236}">
                        <a16:creationId xmlns:a16="http://schemas.microsoft.com/office/drawing/2014/main" id="{06FB2A3A-77FE-40AE-BCE0-9428A389C36B}"/>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0" name="Freeform 114">
                    <a:extLst>
                      <a:ext uri="{FF2B5EF4-FFF2-40B4-BE49-F238E27FC236}">
                        <a16:creationId xmlns:a16="http://schemas.microsoft.com/office/drawing/2014/main" id="{0A164AA0-1690-48A2-8BAF-C3312EAE7160}"/>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1" name="Freeform 115">
                    <a:extLst>
                      <a:ext uri="{FF2B5EF4-FFF2-40B4-BE49-F238E27FC236}">
                        <a16:creationId xmlns:a16="http://schemas.microsoft.com/office/drawing/2014/main" id="{B664B386-7963-4464-BD11-4BA2C13E981F}"/>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2" name="Freeform 116">
                    <a:extLst>
                      <a:ext uri="{FF2B5EF4-FFF2-40B4-BE49-F238E27FC236}">
                        <a16:creationId xmlns:a16="http://schemas.microsoft.com/office/drawing/2014/main" id="{4DD624BA-C197-4EF3-AC50-4908C705BAB5}"/>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3" name="Freeform 117">
                    <a:extLst>
                      <a:ext uri="{FF2B5EF4-FFF2-40B4-BE49-F238E27FC236}">
                        <a16:creationId xmlns:a16="http://schemas.microsoft.com/office/drawing/2014/main" id="{A77023D2-885F-4C5D-B983-0B60B1FC62C6}"/>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4" name="Freeform 118">
                    <a:extLst>
                      <a:ext uri="{FF2B5EF4-FFF2-40B4-BE49-F238E27FC236}">
                        <a16:creationId xmlns:a16="http://schemas.microsoft.com/office/drawing/2014/main" id="{6AD93A18-7C56-414D-9544-3AB1A348557F}"/>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5" name="Freeform 119">
                    <a:extLst>
                      <a:ext uri="{FF2B5EF4-FFF2-40B4-BE49-F238E27FC236}">
                        <a16:creationId xmlns:a16="http://schemas.microsoft.com/office/drawing/2014/main" id="{243318A3-8BE7-4C0D-B2D8-927DB363383C}"/>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2" name="Group 813">
                  <a:extLst>
                    <a:ext uri="{FF2B5EF4-FFF2-40B4-BE49-F238E27FC236}">
                      <a16:creationId xmlns:a16="http://schemas.microsoft.com/office/drawing/2014/main" id="{F0B5CB05-43FD-4BC7-86A1-B3F013E45246}"/>
                    </a:ext>
                  </a:extLst>
                </p:cNvPr>
                <p:cNvGrpSpPr/>
                <p:nvPr/>
              </p:nvGrpSpPr>
              <p:grpSpPr>
                <a:xfrm>
                  <a:off x="2483766" y="2465760"/>
                  <a:ext cx="986596" cy="360395"/>
                  <a:chOff x="419100" y="1277938"/>
                  <a:chExt cx="11160125" cy="4076700"/>
                </a:xfrm>
              </p:grpSpPr>
              <p:sp>
                <p:nvSpPr>
                  <p:cNvPr id="708" name="Freeform 66">
                    <a:extLst>
                      <a:ext uri="{FF2B5EF4-FFF2-40B4-BE49-F238E27FC236}">
                        <a16:creationId xmlns:a16="http://schemas.microsoft.com/office/drawing/2014/main" id="{70ED2A9A-ACA1-4A2F-B049-1874ADFE1891}"/>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9" name="Freeform 67">
                    <a:extLst>
                      <a:ext uri="{FF2B5EF4-FFF2-40B4-BE49-F238E27FC236}">
                        <a16:creationId xmlns:a16="http://schemas.microsoft.com/office/drawing/2014/main" id="{41911737-540C-40BD-8E54-1F0C032D706E}"/>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0" name="Freeform 68">
                    <a:extLst>
                      <a:ext uri="{FF2B5EF4-FFF2-40B4-BE49-F238E27FC236}">
                        <a16:creationId xmlns:a16="http://schemas.microsoft.com/office/drawing/2014/main" id="{85268D3C-0CA0-4F36-B455-5C6514C671BD}"/>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1" name="Freeform 69">
                    <a:extLst>
                      <a:ext uri="{FF2B5EF4-FFF2-40B4-BE49-F238E27FC236}">
                        <a16:creationId xmlns:a16="http://schemas.microsoft.com/office/drawing/2014/main" id="{C162EF8A-EB22-441C-9EDD-11D41DC72029}"/>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2" name="Freeform 70">
                    <a:extLst>
                      <a:ext uri="{FF2B5EF4-FFF2-40B4-BE49-F238E27FC236}">
                        <a16:creationId xmlns:a16="http://schemas.microsoft.com/office/drawing/2014/main" id="{882EFE3E-2142-4DC0-8989-AC65F850C59A}"/>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3" name="Freeform 71">
                    <a:extLst>
                      <a:ext uri="{FF2B5EF4-FFF2-40B4-BE49-F238E27FC236}">
                        <a16:creationId xmlns:a16="http://schemas.microsoft.com/office/drawing/2014/main" id="{89456763-EF85-48F7-AB67-43581336A428}"/>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4" name="Freeform 72">
                    <a:extLst>
                      <a:ext uri="{FF2B5EF4-FFF2-40B4-BE49-F238E27FC236}">
                        <a16:creationId xmlns:a16="http://schemas.microsoft.com/office/drawing/2014/main" id="{72168D4A-2D04-4E59-9E1D-425423D9FAC3}"/>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5" name="Freeform 73">
                    <a:extLst>
                      <a:ext uri="{FF2B5EF4-FFF2-40B4-BE49-F238E27FC236}">
                        <a16:creationId xmlns:a16="http://schemas.microsoft.com/office/drawing/2014/main" id="{7506F200-F2F2-458F-910A-20DC88883BB4}"/>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6" name="Freeform 74">
                    <a:extLst>
                      <a:ext uri="{FF2B5EF4-FFF2-40B4-BE49-F238E27FC236}">
                        <a16:creationId xmlns:a16="http://schemas.microsoft.com/office/drawing/2014/main" id="{426A4B9F-C8C9-4433-8FB5-45A16BAA29F8}"/>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7" name="Freeform 75">
                    <a:extLst>
                      <a:ext uri="{FF2B5EF4-FFF2-40B4-BE49-F238E27FC236}">
                        <a16:creationId xmlns:a16="http://schemas.microsoft.com/office/drawing/2014/main" id="{985E1C5F-65E6-4E0B-9E47-EF2DF33F487B}"/>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8" name="Freeform 76">
                    <a:extLst>
                      <a:ext uri="{FF2B5EF4-FFF2-40B4-BE49-F238E27FC236}">
                        <a16:creationId xmlns:a16="http://schemas.microsoft.com/office/drawing/2014/main" id="{DE288DE1-7CCF-476A-81FC-5F9451EC5E45}"/>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9" name="Freeform 77">
                    <a:extLst>
                      <a:ext uri="{FF2B5EF4-FFF2-40B4-BE49-F238E27FC236}">
                        <a16:creationId xmlns:a16="http://schemas.microsoft.com/office/drawing/2014/main" id="{6A501C99-E770-47D5-BFA9-27B8B759221E}"/>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0" name="Freeform 78">
                    <a:extLst>
                      <a:ext uri="{FF2B5EF4-FFF2-40B4-BE49-F238E27FC236}">
                        <a16:creationId xmlns:a16="http://schemas.microsoft.com/office/drawing/2014/main" id="{3217E584-1DB1-4ADC-9203-9594C452F178}"/>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1" name="Freeform 79">
                    <a:extLst>
                      <a:ext uri="{FF2B5EF4-FFF2-40B4-BE49-F238E27FC236}">
                        <a16:creationId xmlns:a16="http://schemas.microsoft.com/office/drawing/2014/main" id="{E8EC4A11-9EE0-40AA-8A82-316069CEF1E0}"/>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2" name="Freeform 80">
                    <a:extLst>
                      <a:ext uri="{FF2B5EF4-FFF2-40B4-BE49-F238E27FC236}">
                        <a16:creationId xmlns:a16="http://schemas.microsoft.com/office/drawing/2014/main" id="{A828C931-5E86-483C-8491-68EC35B5DD08}"/>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3" name="Freeform 81">
                    <a:extLst>
                      <a:ext uri="{FF2B5EF4-FFF2-40B4-BE49-F238E27FC236}">
                        <a16:creationId xmlns:a16="http://schemas.microsoft.com/office/drawing/2014/main" id="{70F5CE79-429C-44E1-8023-6B90564C5857}"/>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4" name="Freeform 82">
                    <a:extLst>
                      <a:ext uri="{FF2B5EF4-FFF2-40B4-BE49-F238E27FC236}">
                        <a16:creationId xmlns:a16="http://schemas.microsoft.com/office/drawing/2014/main" id="{901932C6-DFD8-4812-9677-79B933541C26}"/>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5" name="Freeform 83">
                    <a:extLst>
                      <a:ext uri="{FF2B5EF4-FFF2-40B4-BE49-F238E27FC236}">
                        <a16:creationId xmlns:a16="http://schemas.microsoft.com/office/drawing/2014/main" id="{EBF53860-25D6-43B8-B4DB-90386CB59DD6}"/>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6" name="Freeform 84">
                    <a:extLst>
                      <a:ext uri="{FF2B5EF4-FFF2-40B4-BE49-F238E27FC236}">
                        <a16:creationId xmlns:a16="http://schemas.microsoft.com/office/drawing/2014/main" id="{3D235174-A9CE-44AD-B53E-08D94832B678}"/>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7" name="Freeform 85">
                    <a:extLst>
                      <a:ext uri="{FF2B5EF4-FFF2-40B4-BE49-F238E27FC236}">
                        <a16:creationId xmlns:a16="http://schemas.microsoft.com/office/drawing/2014/main" id="{5E367180-028D-4003-82FF-3469DC6171A4}"/>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8" name="Freeform 86">
                    <a:extLst>
                      <a:ext uri="{FF2B5EF4-FFF2-40B4-BE49-F238E27FC236}">
                        <a16:creationId xmlns:a16="http://schemas.microsoft.com/office/drawing/2014/main" id="{FC82736D-64BA-4D7C-A944-5D095C5B45A6}"/>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9" name="Freeform 87">
                    <a:extLst>
                      <a:ext uri="{FF2B5EF4-FFF2-40B4-BE49-F238E27FC236}">
                        <a16:creationId xmlns:a16="http://schemas.microsoft.com/office/drawing/2014/main" id="{F79F7FAC-FFA8-4E39-B713-224A15BC9AB0}"/>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0" name="Freeform 88">
                    <a:extLst>
                      <a:ext uri="{FF2B5EF4-FFF2-40B4-BE49-F238E27FC236}">
                        <a16:creationId xmlns:a16="http://schemas.microsoft.com/office/drawing/2014/main" id="{F3AFCD86-4861-4E29-835E-3A1115F7DA2B}"/>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1" name="Freeform 89">
                    <a:extLst>
                      <a:ext uri="{FF2B5EF4-FFF2-40B4-BE49-F238E27FC236}">
                        <a16:creationId xmlns:a16="http://schemas.microsoft.com/office/drawing/2014/main" id="{2A09A7D1-DBCE-4B83-B0A6-AC01E68B1668}"/>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2" name="Freeform 90">
                    <a:extLst>
                      <a:ext uri="{FF2B5EF4-FFF2-40B4-BE49-F238E27FC236}">
                        <a16:creationId xmlns:a16="http://schemas.microsoft.com/office/drawing/2014/main" id="{C5F71DB4-A8AB-405A-9A7E-9EC216AF3D81}"/>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3" name="Freeform 91">
                    <a:extLst>
                      <a:ext uri="{FF2B5EF4-FFF2-40B4-BE49-F238E27FC236}">
                        <a16:creationId xmlns:a16="http://schemas.microsoft.com/office/drawing/2014/main" id="{01F38D3A-D122-4DAC-97F1-8F3EE6BA259F}"/>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4" name="Freeform 92">
                    <a:extLst>
                      <a:ext uri="{FF2B5EF4-FFF2-40B4-BE49-F238E27FC236}">
                        <a16:creationId xmlns:a16="http://schemas.microsoft.com/office/drawing/2014/main" id="{322C5558-E3E4-4B9A-8FAA-448495E3BEA0}"/>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5" name="Freeform 93">
                    <a:extLst>
                      <a:ext uri="{FF2B5EF4-FFF2-40B4-BE49-F238E27FC236}">
                        <a16:creationId xmlns:a16="http://schemas.microsoft.com/office/drawing/2014/main" id="{C7526CED-CF5C-4A23-98C2-483F5EF4FF40}"/>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6" name="Freeform 94">
                    <a:extLst>
                      <a:ext uri="{FF2B5EF4-FFF2-40B4-BE49-F238E27FC236}">
                        <a16:creationId xmlns:a16="http://schemas.microsoft.com/office/drawing/2014/main" id="{49BA77B3-28E0-4394-B1B4-4939AB3F9CD6}"/>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7" name="Freeform 95">
                    <a:extLst>
                      <a:ext uri="{FF2B5EF4-FFF2-40B4-BE49-F238E27FC236}">
                        <a16:creationId xmlns:a16="http://schemas.microsoft.com/office/drawing/2014/main" id="{59B466B4-60CC-401D-B68F-84D77DAFDAA7}"/>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8" name="Freeform 96">
                    <a:extLst>
                      <a:ext uri="{FF2B5EF4-FFF2-40B4-BE49-F238E27FC236}">
                        <a16:creationId xmlns:a16="http://schemas.microsoft.com/office/drawing/2014/main" id="{76B7A0D0-9CF4-49BC-8419-51ED081C7882}"/>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9" name="Freeform 97">
                    <a:extLst>
                      <a:ext uri="{FF2B5EF4-FFF2-40B4-BE49-F238E27FC236}">
                        <a16:creationId xmlns:a16="http://schemas.microsoft.com/office/drawing/2014/main" id="{561CE8C5-AA2B-4A83-BE1F-E5A8F61BE16F}"/>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0" name="Freeform 98">
                    <a:extLst>
                      <a:ext uri="{FF2B5EF4-FFF2-40B4-BE49-F238E27FC236}">
                        <a16:creationId xmlns:a16="http://schemas.microsoft.com/office/drawing/2014/main" id="{2A66397A-B2D7-49D5-9B2A-669B122C51AB}"/>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1" name="Freeform 99">
                    <a:extLst>
                      <a:ext uri="{FF2B5EF4-FFF2-40B4-BE49-F238E27FC236}">
                        <a16:creationId xmlns:a16="http://schemas.microsoft.com/office/drawing/2014/main" id="{E48ABBDF-9A72-4D25-8D40-47FC8012B152}"/>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2" name="Freeform 100">
                    <a:extLst>
                      <a:ext uri="{FF2B5EF4-FFF2-40B4-BE49-F238E27FC236}">
                        <a16:creationId xmlns:a16="http://schemas.microsoft.com/office/drawing/2014/main" id="{41E8FACF-7FB0-4BA8-97E0-4E70A2B11CF2}"/>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3" name="Freeform 101">
                    <a:extLst>
                      <a:ext uri="{FF2B5EF4-FFF2-40B4-BE49-F238E27FC236}">
                        <a16:creationId xmlns:a16="http://schemas.microsoft.com/office/drawing/2014/main" id="{6DA1907E-159C-41F7-BFF9-FCBDEBDE16C3}"/>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4" name="Freeform 102">
                    <a:extLst>
                      <a:ext uri="{FF2B5EF4-FFF2-40B4-BE49-F238E27FC236}">
                        <a16:creationId xmlns:a16="http://schemas.microsoft.com/office/drawing/2014/main" id="{DCB7CB36-4326-45F2-85FF-C2FE98AC496C}"/>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5" name="Freeform 103">
                    <a:extLst>
                      <a:ext uri="{FF2B5EF4-FFF2-40B4-BE49-F238E27FC236}">
                        <a16:creationId xmlns:a16="http://schemas.microsoft.com/office/drawing/2014/main" id="{D6712B11-A102-4A3D-A35A-D09EAAF5C801}"/>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6" name="Freeform 104">
                    <a:extLst>
                      <a:ext uri="{FF2B5EF4-FFF2-40B4-BE49-F238E27FC236}">
                        <a16:creationId xmlns:a16="http://schemas.microsoft.com/office/drawing/2014/main" id="{AE489F2D-570A-499A-8FE8-62DC803D7501}"/>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7" name="Freeform 105">
                    <a:extLst>
                      <a:ext uri="{FF2B5EF4-FFF2-40B4-BE49-F238E27FC236}">
                        <a16:creationId xmlns:a16="http://schemas.microsoft.com/office/drawing/2014/main" id="{479A0B0A-6F67-45D5-A786-B691E19B689D}"/>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8" name="Freeform 106">
                    <a:extLst>
                      <a:ext uri="{FF2B5EF4-FFF2-40B4-BE49-F238E27FC236}">
                        <a16:creationId xmlns:a16="http://schemas.microsoft.com/office/drawing/2014/main" id="{B2E60767-C27F-4FAC-ADE3-754C1CCE0DB1}"/>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9" name="Freeform 107">
                    <a:extLst>
                      <a:ext uri="{FF2B5EF4-FFF2-40B4-BE49-F238E27FC236}">
                        <a16:creationId xmlns:a16="http://schemas.microsoft.com/office/drawing/2014/main" id="{F95EA76F-3819-4FD5-AC80-9B3046181833}"/>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0" name="Freeform 108">
                    <a:extLst>
                      <a:ext uri="{FF2B5EF4-FFF2-40B4-BE49-F238E27FC236}">
                        <a16:creationId xmlns:a16="http://schemas.microsoft.com/office/drawing/2014/main" id="{9814E94B-64D0-498A-B993-64BC9F9B1676}"/>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1" name="Freeform 109">
                    <a:extLst>
                      <a:ext uri="{FF2B5EF4-FFF2-40B4-BE49-F238E27FC236}">
                        <a16:creationId xmlns:a16="http://schemas.microsoft.com/office/drawing/2014/main" id="{43E33635-EE91-414D-95E0-A6BC9E32A20C}"/>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2" name="Freeform 110">
                    <a:extLst>
                      <a:ext uri="{FF2B5EF4-FFF2-40B4-BE49-F238E27FC236}">
                        <a16:creationId xmlns:a16="http://schemas.microsoft.com/office/drawing/2014/main" id="{CFA2B393-DD6A-4B25-A19F-8A3E17AD0219}"/>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3" name="Freeform 111">
                    <a:extLst>
                      <a:ext uri="{FF2B5EF4-FFF2-40B4-BE49-F238E27FC236}">
                        <a16:creationId xmlns:a16="http://schemas.microsoft.com/office/drawing/2014/main" id="{C3C701CC-FE84-402B-B055-763FDDC6D385}"/>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4" name="Freeform 112">
                    <a:extLst>
                      <a:ext uri="{FF2B5EF4-FFF2-40B4-BE49-F238E27FC236}">
                        <a16:creationId xmlns:a16="http://schemas.microsoft.com/office/drawing/2014/main" id="{58481D67-D8D7-4A48-B5F4-68EA24E0E88F}"/>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5" name="Freeform 113">
                    <a:extLst>
                      <a:ext uri="{FF2B5EF4-FFF2-40B4-BE49-F238E27FC236}">
                        <a16:creationId xmlns:a16="http://schemas.microsoft.com/office/drawing/2014/main" id="{DF8060F6-4A3B-4420-9F81-598F13FE1DD2}"/>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6" name="Freeform 114">
                    <a:extLst>
                      <a:ext uri="{FF2B5EF4-FFF2-40B4-BE49-F238E27FC236}">
                        <a16:creationId xmlns:a16="http://schemas.microsoft.com/office/drawing/2014/main" id="{5A2910D3-8F33-4FF5-AD06-F049D2DB1ABD}"/>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7" name="Freeform 115">
                    <a:extLst>
                      <a:ext uri="{FF2B5EF4-FFF2-40B4-BE49-F238E27FC236}">
                        <a16:creationId xmlns:a16="http://schemas.microsoft.com/office/drawing/2014/main" id="{C141F2D0-4A94-4150-AC5E-3B7D3A301B41}"/>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8" name="Freeform 116">
                    <a:extLst>
                      <a:ext uri="{FF2B5EF4-FFF2-40B4-BE49-F238E27FC236}">
                        <a16:creationId xmlns:a16="http://schemas.microsoft.com/office/drawing/2014/main" id="{13212592-84C8-470B-97B7-137F0BAB7F03}"/>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9" name="Freeform 117">
                    <a:extLst>
                      <a:ext uri="{FF2B5EF4-FFF2-40B4-BE49-F238E27FC236}">
                        <a16:creationId xmlns:a16="http://schemas.microsoft.com/office/drawing/2014/main" id="{473614F0-5856-487B-A14E-9BF89068B6B5}"/>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0" name="Freeform 118">
                    <a:extLst>
                      <a:ext uri="{FF2B5EF4-FFF2-40B4-BE49-F238E27FC236}">
                        <a16:creationId xmlns:a16="http://schemas.microsoft.com/office/drawing/2014/main" id="{426665A6-2DC2-4A66-8FB8-459A1F31431B}"/>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1" name="Freeform 119">
                    <a:extLst>
                      <a:ext uri="{FF2B5EF4-FFF2-40B4-BE49-F238E27FC236}">
                        <a16:creationId xmlns:a16="http://schemas.microsoft.com/office/drawing/2014/main" id="{09F1E254-8F67-4F3C-946E-AB29FFE28DBD}"/>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3" name="Group 868">
                  <a:extLst>
                    <a:ext uri="{FF2B5EF4-FFF2-40B4-BE49-F238E27FC236}">
                      <a16:creationId xmlns:a16="http://schemas.microsoft.com/office/drawing/2014/main" id="{6937F72D-F479-4012-AF64-EEE64666F5E9}"/>
                    </a:ext>
                  </a:extLst>
                </p:cNvPr>
                <p:cNvGrpSpPr/>
                <p:nvPr/>
              </p:nvGrpSpPr>
              <p:grpSpPr>
                <a:xfrm>
                  <a:off x="2396080" y="2304170"/>
                  <a:ext cx="986596" cy="360395"/>
                  <a:chOff x="419100" y="1277938"/>
                  <a:chExt cx="11160125" cy="4076700"/>
                </a:xfrm>
              </p:grpSpPr>
              <p:sp>
                <p:nvSpPr>
                  <p:cNvPr id="654" name="Freeform 66">
                    <a:extLst>
                      <a:ext uri="{FF2B5EF4-FFF2-40B4-BE49-F238E27FC236}">
                        <a16:creationId xmlns:a16="http://schemas.microsoft.com/office/drawing/2014/main" id="{B70E9A49-C80D-4B2B-8465-B89254E67A49}"/>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5" name="Freeform 67">
                    <a:extLst>
                      <a:ext uri="{FF2B5EF4-FFF2-40B4-BE49-F238E27FC236}">
                        <a16:creationId xmlns:a16="http://schemas.microsoft.com/office/drawing/2014/main" id="{0C7AB1CF-0773-4BB4-B64B-C8EA37B445E2}"/>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6" name="Freeform 68">
                    <a:extLst>
                      <a:ext uri="{FF2B5EF4-FFF2-40B4-BE49-F238E27FC236}">
                        <a16:creationId xmlns:a16="http://schemas.microsoft.com/office/drawing/2014/main" id="{6E4D6D7B-7CF6-47DE-9BCE-5FAC66321BA7}"/>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7" name="Freeform 69">
                    <a:extLst>
                      <a:ext uri="{FF2B5EF4-FFF2-40B4-BE49-F238E27FC236}">
                        <a16:creationId xmlns:a16="http://schemas.microsoft.com/office/drawing/2014/main" id="{08587509-6A22-47A4-BC5A-442B4517E290}"/>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8" name="Freeform 70">
                    <a:extLst>
                      <a:ext uri="{FF2B5EF4-FFF2-40B4-BE49-F238E27FC236}">
                        <a16:creationId xmlns:a16="http://schemas.microsoft.com/office/drawing/2014/main" id="{5BE566E0-078F-4F4B-994C-51BCA2C9A4AD}"/>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9" name="Freeform 71">
                    <a:extLst>
                      <a:ext uri="{FF2B5EF4-FFF2-40B4-BE49-F238E27FC236}">
                        <a16:creationId xmlns:a16="http://schemas.microsoft.com/office/drawing/2014/main" id="{F5163F00-A64D-43F3-AC15-BC9FB7BED6A0}"/>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0" name="Freeform 72">
                    <a:extLst>
                      <a:ext uri="{FF2B5EF4-FFF2-40B4-BE49-F238E27FC236}">
                        <a16:creationId xmlns:a16="http://schemas.microsoft.com/office/drawing/2014/main" id="{D0B8DC14-820F-4529-ACCB-7CD22D26D23E}"/>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1" name="Freeform 73">
                    <a:extLst>
                      <a:ext uri="{FF2B5EF4-FFF2-40B4-BE49-F238E27FC236}">
                        <a16:creationId xmlns:a16="http://schemas.microsoft.com/office/drawing/2014/main" id="{67032F08-2875-4292-BD6C-C98FF642BFBD}"/>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2" name="Freeform 74">
                    <a:extLst>
                      <a:ext uri="{FF2B5EF4-FFF2-40B4-BE49-F238E27FC236}">
                        <a16:creationId xmlns:a16="http://schemas.microsoft.com/office/drawing/2014/main" id="{106EA59A-CD7F-47A0-8EB6-66FB9538CBFD}"/>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3" name="Freeform 75">
                    <a:extLst>
                      <a:ext uri="{FF2B5EF4-FFF2-40B4-BE49-F238E27FC236}">
                        <a16:creationId xmlns:a16="http://schemas.microsoft.com/office/drawing/2014/main" id="{1B9BCE1A-AAEA-4EE4-B046-41B9F71D8635}"/>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4" name="Freeform 76">
                    <a:extLst>
                      <a:ext uri="{FF2B5EF4-FFF2-40B4-BE49-F238E27FC236}">
                        <a16:creationId xmlns:a16="http://schemas.microsoft.com/office/drawing/2014/main" id="{30D5B1EC-B837-4901-9708-B1D9E41E4400}"/>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5" name="Freeform 77">
                    <a:extLst>
                      <a:ext uri="{FF2B5EF4-FFF2-40B4-BE49-F238E27FC236}">
                        <a16:creationId xmlns:a16="http://schemas.microsoft.com/office/drawing/2014/main" id="{B14BAB8D-7BE6-4876-8197-21F8CB42B1E7}"/>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6" name="Freeform 78">
                    <a:extLst>
                      <a:ext uri="{FF2B5EF4-FFF2-40B4-BE49-F238E27FC236}">
                        <a16:creationId xmlns:a16="http://schemas.microsoft.com/office/drawing/2014/main" id="{2C15A969-9E26-4A45-BC9F-5B70CF04208A}"/>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7" name="Freeform 79">
                    <a:extLst>
                      <a:ext uri="{FF2B5EF4-FFF2-40B4-BE49-F238E27FC236}">
                        <a16:creationId xmlns:a16="http://schemas.microsoft.com/office/drawing/2014/main" id="{FE1FA02B-8ACF-4995-BAD9-E79FE7E17B81}"/>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8" name="Freeform 80">
                    <a:extLst>
                      <a:ext uri="{FF2B5EF4-FFF2-40B4-BE49-F238E27FC236}">
                        <a16:creationId xmlns:a16="http://schemas.microsoft.com/office/drawing/2014/main" id="{200A16CD-F7E7-41D1-B1A5-8BCDAD477080}"/>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9" name="Freeform 81">
                    <a:extLst>
                      <a:ext uri="{FF2B5EF4-FFF2-40B4-BE49-F238E27FC236}">
                        <a16:creationId xmlns:a16="http://schemas.microsoft.com/office/drawing/2014/main" id="{FF294FA2-328E-4DB3-A3D7-B8ED1CC55550}"/>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0" name="Freeform 82">
                    <a:extLst>
                      <a:ext uri="{FF2B5EF4-FFF2-40B4-BE49-F238E27FC236}">
                        <a16:creationId xmlns:a16="http://schemas.microsoft.com/office/drawing/2014/main" id="{FF7D30D1-2F4A-4113-847B-342B01173AA5}"/>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1" name="Freeform 83">
                    <a:extLst>
                      <a:ext uri="{FF2B5EF4-FFF2-40B4-BE49-F238E27FC236}">
                        <a16:creationId xmlns:a16="http://schemas.microsoft.com/office/drawing/2014/main" id="{CD1158C3-09FD-4BC2-ACC2-87D5F85991CE}"/>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2" name="Freeform 84">
                    <a:extLst>
                      <a:ext uri="{FF2B5EF4-FFF2-40B4-BE49-F238E27FC236}">
                        <a16:creationId xmlns:a16="http://schemas.microsoft.com/office/drawing/2014/main" id="{CE4BE43C-0BB2-4032-AC2C-BE68748249E6}"/>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3" name="Freeform 85">
                    <a:extLst>
                      <a:ext uri="{FF2B5EF4-FFF2-40B4-BE49-F238E27FC236}">
                        <a16:creationId xmlns:a16="http://schemas.microsoft.com/office/drawing/2014/main" id="{79AFC1C3-12D1-4E6B-A77D-BF4686A11A18}"/>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4" name="Freeform 86">
                    <a:extLst>
                      <a:ext uri="{FF2B5EF4-FFF2-40B4-BE49-F238E27FC236}">
                        <a16:creationId xmlns:a16="http://schemas.microsoft.com/office/drawing/2014/main" id="{8A6D9A5E-DF9C-4142-9D98-19603BA45325}"/>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5" name="Freeform 87">
                    <a:extLst>
                      <a:ext uri="{FF2B5EF4-FFF2-40B4-BE49-F238E27FC236}">
                        <a16:creationId xmlns:a16="http://schemas.microsoft.com/office/drawing/2014/main" id="{A3CF82C3-8986-4DC4-935F-9A34DA037E03}"/>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6" name="Freeform 88">
                    <a:extLst>
                      <a:ext uri="{FF2B5EF4-FFF2-40B4-BE49-F238E27FC236}">
                        <a16:creationId xmlns:a16="http://schemas.microsoft.com/office/drawing/2014/main" id="{084D225F-A944-4A9E-81A8-27FFAAFB7BBF}"/>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7" name="Freeform 89">
                    <a:extLst>
                      <a:ext uri="{FF2B5EF4-FFF2-40B4-BE49-F238E27FC236}">
                        <a16:creationId xmlns:a16="http://schemas.microsoft.com/office/drawing/2014/main" id="{B6748B63-C580-40FF-A897-2FBCDB8DE8BF}"/>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8" name="Freeform 90">
                    <a:extLst>
                      <a:ext uri="{FF2B5EF4-FFF2-40B4-BE49-F238E27FC236}">
                        <a16:creationId xmlns:a16="http://schemas.microsoft.com/office/drawing/2014/main" id="{4464184B-6959-42D7-B760-1504A3F4A1E3}"/>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9" name="Freeform 91">
                    <a:extLst>
                      <a:ext uri="{FF2B5EF4-FFF2-40B4-BE49-F238E27FC236}">
                        <a16:creationId xmlns:a16="http://schemas.microsoft.com/office/drawing/2014/main" id="{E1E37E51-213E-4407-AEF0-99B9E9274267}"/>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0" name="Freeform 92">
                    <a:extLst>
                      <a:ext uri="{FF2B5EF4-FFF2-40B4-BE49-F238E27FC236}">
                        <a16:creationId xmlns:a16="http://schemas.microsoft.com/office/drawing/2014/main" id="{CFACCFCD-C9C7-4F32-9A26-157738256A4A}"/>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1" name="Freeform 93">
                    <a:extLst>
                      <a:ext uri="{FF2B5EF4-FFF2-40B4-BE49-F238E27FC236}">
                        <a16:creationId xmlns:a16="http://schemas.microsoft.com/office/drawing/2014/main" id="{442CB732-5806-4CC5-A592-8FBA2D04897B}"/>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2" name="Freeform 94">
                    <a:extLst>
                      <a:ext uri="{FF2B5EF4-FFF2-40B4-BE49-F238E27FC236}">
                        <a16:creationId xmlns:a16="http://schemas.microsoft.com/office/drawing/2014/main" id="{689AB34D-CBC8-4E9F-B5AF-3359DA1D9801}"/>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3" name="Freeform 95">
                    <a:extLst>
                      <a:ext uri="{FF2B5EF4-FFF2-40B4-BE49-F238E27FC236}">
                        <a16:creationId xmlns:a16="http://schemas.microsoft.com/office/drawing/2014/main" id="{87F43B41-BBC1-400B-925D-485318FABFC3}"/>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4" name="Freeform 96">
                    <a:extLst>
                      <a:ext uri="{FF2B5EF4-FFF2-40B4-BE49-F238E27FC236}">
                        <a16:creationId xmlns:a16="http://schemas.microsoft.com/office/drawing/2014/main" id="{252B30EF-86A6-41DC-92EF-ACFE92C4E2E2}"/>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5" name="Freeform 97">
                    <a:extLst>
                      <a:ext uri="{FF2B5EF4-FFF2-40B4-BE49-F238E27FC236}">
                        <a16:creationId xmlns:a16="http://schemas.microsoft.com/office/drawing/2014/main" id="{9425593C-FBF7-4F17-A30E-C6B8EB3752DD}"/>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6" name="Freeform 98">
                    <a:extLst>
                      <a:ext uri="{FF2B5EF4-FFF2-40B4-BE49-F238E27FC236}">
                        <a16:creationId xmlns:a16="http://schemas.microsoft.com/office/drawing/2014/main" id="{0E49C259-1244-425F-B207-FA68A61652E4}"/>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7" name="Freeform 99">
                    <a:extLst>
                      <a:ext uri="{FF2B5EF4-FFF2-40B4-BE49-F238E27FC236}">
                        <a16:creationId xmlns:a16="http://schemas.microsoft.com/office/drawing/2014/main" id="{51CA6585-1929-49A5-8038-E78AF0324DDE}"/>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8" name="Freeform 100">
                    <a:extLst>
                      <a:ext uri="{FF2B5EF4-FFF2-40B4-BE49-F238E27FC236}">
                        <a16:creationId xmlns:a16="http://schemas.microsoft.com/office/drawing/2014/main" id="{8D0271DF-B2BB-4AEB-A2D3-775C48460FCF}"/>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9" name="Freeform 101">
                    <a:extLst>
                      <a:ext uri="{FF2B5EF4-FFF2-40B4-BE49-F238E27FC236}">
                        <a16:creationId xmlns:a16="http://schemas.microsoft.com/office/drawing/2014/main" id="{54438266-C3F5-4939-A0E7-CC5872999758}"/>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0" name="Freeform 102">
                    <a:extLst>
                      <a:ext uri="{FF2B5EF4-FFF2-40B4-BE49-F238E27FC236}">
                        <a16:creationId xmlns:a16="http://schemas.microsoft.com/office/drawing/2014/main" id="{9B91E7B8-7FFA-4F78-BC0E-55F1928DBB3B}"/>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1" name="Freeform 103">
                    <a:extLst>
                      <a:ext uri="{FF2B5EF4-FFF2-40B4-BE49-F238E27FC236}">
                        <a16:creationId xmlns:a16="http://schemas.microsoft.com/office/drawing/2014/main" id="{59C4A03C-4B09-449E-B499-C9FC4C52A983}"/>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2" name="Freeform 104">
                    <a:extLst>
                      <a:ext uri="{FF2B5EF4-FFF2-40B4-BE49-F238E27FC236}">
                        <a16:creationId xmlns:a16="http://schemas.microsoft.com/office/drawing/2014/main" id="{4E92DD65-0BDD-40CF-8A9B-DD78F5E833CB}"/>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3" name="Freeform 105">
                    <a:extLst>
                      <a:ext uri="{FF2B5EF4-FFF2-40B4-BE49-F238E27FC236}">
                        <a16:creationId xmlns:a16="http://schemas.microsoft.com/office/drawing/2014/main" id="{C79D166F-850C-4B47-811F-E4F1CD4AE5F1}"/>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4" name="Freeform 106">
                    <a:extLst>
                      <a:ext uri="{FF2B5EF4-FFF2-40B4-BE49-F238E27FC236}">
                        <a16:creationId xmlns:a16="http://schemas.microsoft.com/office/drawing/2014/main" id="{5ABB16C1-4366-48E3-8E32-C4D500164CE2}"/>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5" name="Freeform 107">
                    <a:extLst>
                      <a:ext uri="{FF2B5EF4-FFF2-40B4-BE49-F238E27FC236}">
                        <a16:creationId xmlns:a16="http://schemas.microsoft.com/office/drawing/2014/main" id="{B7C8D1FF-7F07-4684-8D1D-62809308F99F}"/>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6" name="Freeform 108">
                    <a:extLst>
                      <a:ext uri="{FF2B5EF4-FFF2-40B4-BE49-F238E27FC236}">
                        <a16:creationId xmlns:a16="http://schemas.microsoft.com/office/drawing/2014/main" id="{F020B9DE-6F6C-42B3-A334-EBB362ED8768}"/>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7" name="Freeform 109">
                    <a:extLst>
                      <a:ext uri="{FF2B5EF4-FFF2-40B4-BE49-F238E27FC236}">
                        <a16:creationId xmlns:a16="http://schemas.microsoft.com/office/drawing/2014/main" id="{E6C8D248-7C97-41C7-AEFF-7B0385C3C1D9}"/>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8" name="Freeform 110">
                    <a:extLst>
                      <a:ext uri="{FF2B5EF4-FFF2-40B4-BE49-F238E27FC236}">
                        <a16:creationId xmlns:a16="http://schemas.microsoft.com/office/drawing/2014/main" id="{6B4ED990-C19D-40BB-B558-8E8EE70C81CB}"/>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9" name="Freeform 111">
                    <a:extLst>
                      <a:ext uri="{FF2B5EF4-FFF2-40B4-BE49-F238E27FC236}">
                        <a16:creationId xmlns:a16="http://schemas.microsoft.com/office/drawing/2014/main" id="{1185E94D-4CAA-484B-8FCE-A536B7EB4AD1}"/>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0" name="Freeform 112">
                    <a:extLst>
                      <a:ext uri="{FF2B5EF4-FFF2-40B4-BE49-F238E27FC236}">
                        <a16:creationId xmlns:a16="http://schemas.microsoft.com/office/drawing/2014/main" id="{17572B6F-671C-4425-8EA3-E6FDDA258ABB}"/>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1" name="Freeform 113">
                    <a:extLst>
                      <a:ext uri="{FF2B5EF4-FFF2-40B4-BE49-F238E27FC236}">
                        <a16:creationId xmlns:a16="http://schemas.microsoft.com/office/drawing/2014/main" id="{BFC5B697-234D-4B2D-BC94-D18C58462A12}"/>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2" name="Freeform 114">
                    <a:extLst>
                      <a:ext uri="{FF2B5EF4-FFF2-40B4-BE49-F238E27FC236}">
                        <a16:creationId xmlns:a16="http://schemas.microsoft.com/office/drawing/2014/main" id="{59D21FDC-7AA4-47BC-A5C6-5A754B746E33}"/>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3" name="Freeform 115">
                    <a:extLst>
                      <a:ext uri="{FF2B5EF4-FFF2-40B4-BE49-F238E27FC236}">
                        <a16:creationId xmlns:a16="http://schemas.microsoft.com/office/drawing/2014/main" id="{31CCB71C-3B75-4156-AC73-02BD39348BCC}"/>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4" name="Freeform 116">
                    <a:extLst>
                      <a:ext uri="{FF2B5EF4-FFF2-40B4-BE49-F238E27FC236}">
                        <a16:creationId xmlns:a16="http://schemas.microsoft.com/office/drawing/2014/main" id="{DAAB6201-0A5D-46F0-A9E6-41101628972F}"/>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5" name="Freeform 117">
                    <a:extLst>
                      <a:ext uri="{FF2B5EF4-FFF2-40B4-BE49-F238E27FC236}">
                        <a16:creationId xmlns:a16="http://schemas.microsoft.com/office/drawing/2014/main" id="{7EF0E7CC-7BD7-4FBD-A2DF-0564DA90C450}"/>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6" name="Freeform 118">
                    <a:extLst>
                      <a:ext uri="{FF2B5EF4-FFF2-40B4-BE49-F238E27FC236}">
                        <a16:creationId xmlns:a16="http://schemas.microsoft.com/office/drawing/2014/main" id="{DCA8651B-5F68-4D31-8A00-C43FD290A33F}"/>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7" name="Freeform 119">
                    <a:extLst>
                      <a:ext uri="{FF2B5EF4-FFF2-40B4-BE49-F238E27FC236}">
                        <a16:creationId xmlns:a16="http://schemas.microsoft.com/office/drawing/2014/main" id="{130562FD-BF9E-45FC-9FFE-9E42EAD8B2CC}"/>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4" name="Group 923">
                  <a:extLst>
                    <a:ext uri="{FF2B5EF4-FFF2-40B4-BE49-F238E27FC236}">
                      <a16:creationId xmlns:a16="http://schemas.microsoft.com/office/drawing/2014/main" id="{18FBE9B2-6F09-4E0B-8FFC-DD56EBE32601}"/>
                    </a:ext>
                  </a:extLst>
                </p:cNvPr>
                <p:cNvGrpSpPr/>
                <p:nvPr/>
              </p:nvGrpSpPr>
              <p:grpSpPr>
                <a:xfrm>
                  <a:off x="2549780" y="2165132"/>
                  <a:ext cx="986596" cy="360395"/>
                  <a:chOff x="419100" y="1277938"/>
                  <a:chExt cx="11160125" cy="4076700"/>
                </a:xfrm>
              </p:grpSpPr>
              <p:sp>
                <p:nvSpPr>
                  <p:cNvPr id="600" name="Freeform 66">
                    <a:extLst>
                      <a:ext uri="{FF2B5EF4-FFF2-40B4-BE49-F238E27FC236}">
                        <a16:creationId xmlns:a16="http://schemas.microsoft.com/office/drawing/2014/main" id="{5958CF23-7E7B-4550-9547-8D327ADB7EAC}"/>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1" name="Freeform 67">
                    <a:extLst>
                      <a:ext uri="{FF2B5EF4-FFF2-40B4-BE49-F238E27FC236}">
                        <a16:creationId xmlns:a16="http://schemas.microsoft.com/office/drawing/2014/main" id="{2B97A3FC-85F5-4C78-8172-535302DB4E4D}"/>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2" name="Freeform 68">
                    <a:extLst>
                      <a:ext uri="{FF2B5EF4-FFF2-40B4-BE49-F238E27FC236}">
                        <a16:creationId xmlns:a16="http://schemas.microsoft.com/office/drawing/2014/main" id="{07F60C9A-320C-460A-B548-3940803758FF}"/>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3" name="Freeform 69">
                    <a:extLst>
                      <a:ext uri="{FF2B5EF4-FFF2-40B4-BE49-F238E27FC236}">
                        <a16:creationId xmlns:a16="http://schemas.microsoft.com/office/drawing/2014/main" id="{59B6C90D-BD91-4927-AD29-8751A6399E99}"/>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4" name="Freeform 70">
                    <a:extLst>
                      <a:ext uri="{FF2B5EF4-FFF2-40B4-BE49-F238E27FC236}">
                        <a16:creationId xmlns:a16="http://schemas.microsoft.com/office/drawing/2014/main" id="{20E8B47E-6D64-4CC3-B4FB-B7614F9495C2}"/>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5" name="Freeform 71">
                    <a:extLst>
                      <a:ext uri="{FF2B5EF4-FFF2-40B4-BE49-F238E27FC236}">
                        <a16:creationId xmlns:a16="http://schemas.microsoft.com/office/drawing/2014/main" id="{DDBBE82D-BC8C-46E4-8E57-963D7E6A009F}"/>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6" name="Freeform 72">
                    <a:extLst>
                      <a:ext uri="{FF2B5EF4-FFF2-40B4-BE49-F238E27FC236}">
                        <a16:creationId xmlns:a16="http://schemas.microsoft.com/office/drawing/2014/main" id="{671EC209-A915-41DB-BD3A-48716F1E078A}"/>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7" name="Freeform 73">
                    <a:extLst>
                      <a:ext uri="{FF2B5EF4-FFF2-40B4-BE49-F238E27FC236}">
                        <a16:creationId xmlns:a16="http://schemas.microsoft.com/office/drawing/2014/main" id="{080F6D4A-7307-424F-BFA7-13FE7AE79F40}"/>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8" name="Freeform 74">
                    <a:extLst>
                      <a:ext uri="{FF2B5EF4-FFF2-40B4-BE49-F238E27FC236}">
                        <a16:creationId xmlns:a16="http://schemas.microsoft.com/office/drawing/2014/main" id="{AE31BC67-446A-4478-AA0D-C8BD9C967761}"/>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09" name="Freeform 75">
                    <a:extLst>
                      <a:ext uri="{FF2B5EF4-FFF2-40B4-BE49-F238E27FC236}">
                        <a16:creationId xmlns:a16="http://schemas.microsoft.com/office/drawing/2014/main" id="{B18DD3FD-A67B-440C-83DF-73C2D91FB0C8}"/>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0" name="Freeform 76">
                    <a:extLst>
                      <a:ext uri="{FF2B5EF4-FFF2-40B4-BE49-F238E27FC236}">
                        <a16:creationId xmlns:a16="http://schemas.microsoft.com/office/drawing/2014/main" id="{593223E0-EA2C-4EBF-974B-FF989AB7AEF9}"/>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1" name="Freeform 77">
                    <a:extLst>
                      <a:ext uri="{FF2B5EF4-FFF2-40B4-BE49-F238E27FC236}">
                        <a16:creationId xmlns:a16="http://schemas.microsoft.com/office/drawing/2014/main" id="{81E842D1-AAE8-4317-9522-C806394FF736}"/>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2" name="Freeform 78">
                    <a:extLst>
                      <a:ext uri="{FF2B5EF4-FFF2-40B4-BE49-F238E27FC236}">
                        <a16:creationId xmlns:a16="http://schemas.microsoft.com/office/drawing/2014/main" id="{E0EEE473-E944-4D35-B1AA-2872A8146DF3}"/>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3" name="Freeform 79">
                    <a:extLst>
                      <a:ext uri="{FF2B5EF4-FFF2-40B4-BE49-F238E27FC236}">
                        <a16:creationId xmlns:a16="http://schemas.microsoft.com/office/drawing/2014/main" id="{4DDADC63-4107-41B8-9072-2695091AEA53}"/>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4" name="Freeform 80">
                    <a:extLst>
                      <a:ext uri="{FF2B5EF4-FFF2-40B4-BE49-F238E27FC236}">
                        <a16:creationId xmlns:a16="http://schemas.microsoft.com/office/drawing/2014/main" id="{CBA79CE1-6E7C-42E1-880F-1BF424A2082E}"/>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5" name="Freeform 81">
                    <a:extLst>
                      <a:ext uri="{FF2B5EF4-FFF2-40B4-BE49-F238E27FC236}">
                        <a16:creationId xmlns:a16="http://schemas.microsoft.com/office/drawing/2014/main" id="{4EBD6F9F-B77D-4312-B21B-759D42C35725}"/>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6" name="Freeform 82">
                    <a:extLst>
                      <a:ext uri="{FF2B5EF4-FFF2-40B4-BE49-F238E27FC236}">
                        <a16:creationId xmlns:a16="http://schemas.microsoft.com/office/drawing/2014/main" id="{C67AE2CE-6578-456B-8006-482CE98965E7}"/>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7" name="Freeform 83">
                    <a:extLst>
                      <a:ext uri="{FF2B5EF4-FFF2-40B4-BE49-F238E27FC236}">
                        <a16:creationId xmlns:a16="http://schemas.microsoft.com/office/drawing/2014/main" id="{55F3C171-61D2-42DD-BEF3-194897639724}"/>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8" name="Freeform 84">
                    <a:extLst>
                      <a:ext uri="{FF2B5EF4-FFF2-40B4-BE49-F238E27FC236}">
                        <a16:creationId xmlns:a16="http://schemas.microsoft.com/office/drawing/2014/main" id="{C224DC54-C38A-42A1-88C9-F7A0A3293E62}"/>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19" name="Freeform 85">
                    <a:extLst>
                      <a:ext uri="{FF2B5EF4-FFF2-40B4-BE49-F238E27FC236}">
                        <a16:creationId xmlns:a16="http://schemas.microsoft.com/office/drawing/2014/main" id="{A10DB825-783C-4C2A-A8B4-99CD192123E2}"/>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0" name="Freeform 86">
                    <a:extLst>
                      <a:ext uri="{FF2B5EF4-FFF2-40B4-BE49-F238E27FC236}">
                        <a16:creationId xmlns:a16="http://schemas.microsoft.com/office/drawing/2014/main" id="{230A66A6-357F-4124-BA50-EF3F846F88A0}"/>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1" name="Freeform 87">
                    <a:extLst>
                      <a:ext uri="{FF2B5EF4-FFF2-40B4-BE49-F238E27FC236}">
                        <a16:creationId xmlns:a16="http://schemas.microsoft.com/office/drawing/2014/main" id="{F431ACA9-9CCE-4CF6-8D99-FA89EC6E0754}"/>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2" name="Freeform 88">
                    <a:extLst>
                      <a:ext uri="{FF2B5EF4-FFF2-40B4-BE49-F238E27FC236}">
                        <a16:creationId xmlns:a16="http://schemas.microsoft.com/office/drawing/2014/main" id="{BABEB543-4117-4120-9EBF-77C182A88C40}"/>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3" name="Freeform 89">
                    <a:extLst>
                      <a:ext uri="{FF2B5EF4-FFF2-40B4-BE49-F238E27FC236}">
                        <a16:creationId xmlns:a16="http://schemas.microsoft.com/office/drawing/2014/main" id="{4589C85F-31A6-473F-8F3B-F31350887A3F}"/>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4" name="Freeform 90">
                    <a:extLst>
                      <a:ext uri="{FF2B5EF4-FFF2-40B4-BE49-F238E27FC236}">
                        <a16:creationId xmlns:a16="http://schemas.microsoft.com/office/drawing/2014/main" id="{4DF6C74E-2285-46C9-B4AB-EA7E59BB8846}"/>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5" name="Freeform 91">
                    <a:extLst>
                      <a:ext uri="{FF2B5EF4-FFF2-40B4-BE49-F238E27FC236}">
                        <a16:creationId xmlns:a16="http://schemas.microsoft.com/office/drawing/2014/main" id="{203F94F1-481D-46C3-AFE5-AD03188B045B}"/>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6" name="Freeform 92">
                    <a:extLst>
                      <a:ext uri="{FF2B5EF4-FFF2-40B4-BE49-F238E27FC236}">
                        <a16:creationId xmlns:a16="http://schemas.microsoft.com/office/drawing/2014/main" id="{3D3840FB-67BB-4133-8070-6E129EE42D6B}"/>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7" name="Freeform 93">
                    <a:extLst>
                      <a:ext uri="{FF2B5EF4-FFF2-40B4-BE49-F238E27FC236}">
                        <a16:creationId xmlns:a16="http://schemas.microsoft.com/office/drawing/2014/main" id="{59C008C6-9A0A-4EDE-8051-96DF713EA517}"/>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8" name="Freeform 94">
                    <a:extLst>
                      <a:ext uri="{FF2B5EF4-FFF2-40B4-BE49-F238E27FC236}">
                        <a16:creationId xmlns:a16="http://schemas.microsoft.com/office/drawing/2014/main" id="{B76805DF-7B10-4638-9DEC-A2277C00AA6F}"/>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9" name="Freeform 95">
                    <a:extLst>
                      <a:ext uri="{FF2B5EF4-FFF2-40B4-BE49-F238E27FC236}">
                        <a16:creationId xmlns:a16="http://schemas.microsoft.com/office/drawing/2014/main" id="{E3B3278E-8532-4CC1-99E8-A703833FB32F}"/>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0" name="Freeform 96">
                    <a:extLst>
                      <a:ext uri="{FF2B5EF4-FFF2-40B4-BE49-F238E27FC236}">
                        <a16:creationId xmlns:a16="http://schemas.microsoft.com/office/drawing/2014/main" id="{1ECFEE64-B8F7-4CBF-A596-AC4DC187F1D2}"/>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1" name="Freeform 97">
                    <a:extLst>
                      <a:ext uri="{FF2B5EF4-FFF2-40B4-BE49-F238E27FC236}">
                        <a16:creationId xmlns:a16="http://schemas.microsoft.com/office/drawing/2014/main" id="{0CC50DF5-D87E-47E8-A04A-60BA7E67E0C7}"/>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2" name="Freeform 98">
                    <a:extLst>
                      <a:ext uri="{FF2B5EF4-FFF2-40B4-BE49-F238E27FC236}">
                        <a16:creationId xmlns:a16="http://schemas.microsoft.com/office/drawing/2014/main" id="{3A8128FF-5411-4212-AB45-A5444C553BBB}"/>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3" name="Freeform 99">
                    <a:extLst>
                      <a:ext uri="{FF2B5EF4-FFF2-40B4-BE49-F238E27FC236}">
                        <a16:creationId xmlns:a16="http://schemas.microsoft.com/office/drawing/2014/main" id="{0A8F9EA7-CC73-4E9C-8DFC-7C3591081000}"/>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4" name="Freeform 100">
                    <a:extLst>
                      <a:ext uri="{FF2B5EF4-FFF2-40B4-BE49-F238E27FC236}">
                        <a16:creationId xmlns:a16="http://schemas.microsoft.com/office/drawing/2014/main" id="{0E4FE0BF-6638-46B7-A3E4-6CF444B83D13}"/>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5" name="Freeform 101">
                    <a:extLst>
                      <a:ext uri="{FF2B5EF4-FFF2-40B4-BE49-F238E27FC236}">
                        <a16:creationId xmlns:a16="http://schemas.microsoft.com/office/drawing/2014/main" id="{453683AC-28EA-4087-834E-81A57E080D9A}"/>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6" name="Freeform 102">
                    <a:extLst>
                      <a:ext uri="{FF2B5EF4-FFF2-40B4-BE49-F238E27FC236}">
                        <a16:creationId xmlns:a16="http://schemas.microsoft.com/office/drawing/2014/main" id="{10CDC89E-C820-4C8A-B7C3-22A7C1037979}"/>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7" name="Freeform 103">
                    <a:extLst>
                      <a:ext uri="{FF2B5EF4-FFF2-40B4-BE49-F238E27FC236}">
                        <a16:creationId xmlns:a16="http://schemas.microsoft.com/office/drawing/2014/main" id="{B3FE5FA0-AF9C-46F6-8C15-C59A396C82E4}"/>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8" name="Freeform 104">
                    <a:extLst>
                      <a:ext uri="{FF2B5EF4-FFF2-40B4-BE49-F238E27FC236}">
                        <a16:creationId xmlns:a16="http://schemas.microsoft.com/office/drawing/2014/main" id="{410A7769-9B81-4F4E-8459-D37C367BF726}"/>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9" name="Freeform 105">
                    <a:extLst>
                      <a:ext uri="{FF2B5EF4-FFF2-40B4-BE49-F238E27FC236}">
                        <a16:creationId xmlns:a16="http://schemas.microsoft.com/office/drawing/2014/main" id="{853C17EA-62A9-4731-962B-48AFFB1FEC22}"/>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0" name="Freeform 106">
                    <a:extLst>
                      <a:ext uri="{FF2B5EF4-FFF2-40B4-BE49-F238E27FC236}">
                        <a16:creationId xmlns:a16="http://schemas.microsoft.com/office/drawing/2014/main" id="{6B08CB32-81DF-464A-ABE5-85E022003CE6}"/>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1" name="Freeform 107">
                    <a:extLst>
                      <a:ext uri="{FF2B5EF4-FFF2-40B4-BE49-F238E27FC236}">
                        <a16:creationId xmlns:a16="http://schemas.microsoft.com/office/drawing/2014/main" id="{3355F288-592A-492A-A0B1-6AD101A3F625}"/>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2" name="Freeform 108">
                    <a:extLst>
                      <a:ext uri="{FF2B5EF4-FFF2-40B4-BE49-F238E27FC236}">
                        <a16:creationId xmlns:a16="http://schemas.microsoft.com/office/drawing/2014/main" id="{5541DD29-5599-4AFC-9B89-4ED3EDE0A7D8}"/>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3" name="Freeform 109">
                    <a:extLst>
                      <a:ext uri="{FF2B5EF4-FFF2-40B4-BE49-F238E27FC236}">
                        <a16:creationId xmlns:a16="http://schemas.microsoft.com/office/drawing/2014/main" id="{7B1F6740-7CFF-470B-A6EC-49D9498F65FF}"/>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4" name="Freeform 110">
                    <a:extLst>
                      <a:ext uri="{FF2B5EF4-FFF2-40B4-BE49-F238E27FC236}">
                        <a16:creationId xmlns:a16="http://schemas.microsoft.com/office/drawing/2014/main" id="{EAB38328-5037-4372-B9AF-B2F10F499D69}"/>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5" name="Freeform 111">
                    <a:extLst>
                      <a:ext uri="{FF2B5EF4-FFF2-40B4-BE49-F238E27FC236}">
                        <a16:creationId xmlns:a16="http://schemas.microsoft.com/office/drawing/2014/main" id="{F173BD07-BFB7-42DD-B3B9-231BF6EB7D70}"/>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6" name="Freeform 112">
                    <a:extLst>
                      <a:ext uri="{FF2B5EF4-FFF2-40B4-BE49-F238E27FC236}">
                        <a16:creationId xmlns:a16="http://schemas.microsoft.com/office/drawing/2014/main" id="{1051E5B2-EEEC-444F-9D22-13BE2DC6331A}"/>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7" name="Freeform 113">
                    <a:extLst>
                      <a:ext uri="{FF2B5EF4-FFF2-40B4-BE49-F238E27FC236}">
                        <a16:creationId xmlns:a16="http://schemas.microsoft.com/office/drawing/2014/main" id="{AA3BCDF0-4CF6-4721-B796-C61735D5C2BD}"/>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8" name="Freeform 114">
                    <a:extLst>
                      <a:ext uri="{FF2B5EF4-FFF2-40B4-BE49-F238E27FC236}">
                        <a16:creationId xmlns:a16="http://schemas.microsoft.com/office/drawing/2014/main" id="{1E5F70A3-2DFD-4F91-A0EE-4E3C13E742F8}"/>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9" name="Freeform 115">
                    <a:extLst>
                      <a:ext uri="{FF2B5EF4-FFF2-40B4-BE49-F238E27FC236}">
                        <a16:creationId xmlns:a16="http://schemas.microsoft.com/office/drawing/2014/main" id="{1FD8A0A6-6E56-4D6C-96AF-E327869D55F2}"/>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0" name="Freeform 116">
                    <a:extLst>
                      <a:ext uri="{FF2B5EF4-FFF2-40B4-BE49-F238E27FC236}">
                        <a16:creationId xmlns:a16="http://schemas.microsoft.com/office/drawing/2014/main" id="{F68D523A-4D81-41CD-BD76-A702EC3A8313}"/>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1" name="Freeform 117">
                    <a:extLst>
                      <a:ext uri="{FF2B5EF4-FFF2-40B4-BE49-F238E27FC236}">
                        <a16:creationId xmlns:a16="http://schemas.microsoft.com/office/drawing/2014/main" id="{3AC68C37-CEE3-40FA-90EC-558824E9A64A}"/>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2" name="Freeform 118">
                    <a:extLst>
                      <a:ext uri="{FF2B5EF4-FFF2-40B4-BE49-F238E27FC236}">
                        <a16:creationId xmlns:a16="http://schemas.microsoft.com/office/drawing/2014/main" id="{B960E94B-865D-49C3-A71D-CB95753E6ADA}"/>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3" name="Freeform 119">
                    <a:extLst>
                      <a:ext uri="{FF2B5EF4-FFF2-40B4-BE49-F238E27FC236}">
                        <a16:creationId xmlns:a16="http://schemas.microsoft.com/office/drawing/2014/main" id="{DD3F2ED2-54C7-4BCD-B7BA-982E4E627318}"/>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5" name="Group 978">
                  <a:extLst>
                    <a:ext uri="{FF2B5EF4-FFF2-40B4-BE49-F238E27FC236}">
                      <a16:creationId xmlns:a16="http://schemas.microsoft.com/office/drawing/2014/main" id="{50934700-4FCF-4A36-B9B7-CC5C2E097B34}"/>
                    </a:ext>
                  </a:extLst>
                </p:cNvPr>
                <p:cNvGrpSpPr/>
                <p:nvPr/>
              </p:nvGrpSpPr>
              <p:grpSpPr>
                <a:xfrm>
                  <a:off x="2387744" y="2036079"/>
                  <a:ext cx="986596" cy="360395"/>
                  <a:chOff x="419100" y="1277938"/>
                  <a:chExt cx="11160125" cy="4076700"/>
                </a:xfrm>
              </p:grpSpPr>
              <p:sp>
                <p:nvSpPr>
                  <p:cNvPr id="546" name="Freeform 66">
                    <a:extLst>
                      <a:ext uri="{FF2B5EF4-FFF2-40B4-BE49-F238E27FC236}">
                        <a16:creationId xmlns:a16="http://schemas.microsoft.com/office/drawing/2014/main" id="{ECE4038E-7DA8-42D3-BA32-BCF56C083956}"/>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7" name="Freeform 67">
                    <a:extLst>
                      <a:ext uri="{FF2B5EF4-FFF2-40B4-BE49-F238E27FC236}">
                        <a16:creationId xmlns:a16="http://schemas.microsoft.com/office/drawing/2014/main" id="{ACE7CBD9-C1C9-44E5-A7A6-7B23A823DC85}"/>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8" name="Freeform 68">
                    <a:extLst>
                      <a:ext uri="{FF2B5EF4-FFF2-40B4-BE49-F238E27FC236}">
                        <a16:creationId xmlns:a16="http://schemas.microsoft.com/office/drawing/2014/main" id="{45E0852C-3630-4B38-A595-E0DB4138FECB}"/>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9" name="Freeform 69">
                    <a:extLst>
                      <a:ext uri="{FF2B5EF4-FFF2-40B4-BE49-F238E27FC236}">
                        <a16:creationId xmlns:a16="http://schemas.microsoft.com/office/drawing/2014/main" id="{B8B7CBB7-D71F-4017-B67A-6755C1633C52}"/>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0" name="Freeform 70">
                    <a:extLst>
                      <a:ext uri="{FF2B5EF4-FFF2-40B4-BE49-F238E27FC236}">
                        <a16:creationId xmlns:a16="http://schemas.microsoft.com/office/drawing/2014/main" id="{3FE81EAF-B157-4FD7-868A-56F48E4DD984}"/>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1" name="Freeform 71">
                    <a:extLst>
                      <a:ext uri="{FF2B5EF4-FFF2-40B4-BE49-F238E27FC236}">
                        <a16:creationId xmlns:a16="http://schemas.microsoft.com/office/drawing/2014/main" id="{CF8129D6-A8C5-40CC-BFC0-1EC7E14097D7}"/>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2" name="Freeform 72">
                    <a:extLst>
                      <a:ext uri="{FF2B5EF4-FFF2-40B4-BE49-F238E27FC236}">
                        <a16:creationId xmlns:a16="http://schemas.microsoft.com/office/drawing/2014/main" id="{8CAA1219-D1F8-46E4-8AC0-B35C39FBEDB1}"/>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3" name="Freeform 73">
                    <a:extLst>
                      <a:ext uri="{FF2B5EF4-FFF2-40B4-BE49-F238E27FC236}">
                        <a16:creationId xmlns:a16="http://schemas.microsoft.com/office/drawing/2014/main" id="{5C2F130A-5A27-488E-91BB-1146580DA1F0}"/>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4" name="Freeform 74">
                    <a:extLst>
                      <a:ext uri="{FF2B5EF4-FFF2-40B4-BE49-F238E27FC236}">
                        <a16:creationId xmlns:a16="http://schemas.microsoft.com/office/drawing/2014/main" id="{C840709E-5760-467F-96E5-68063C537258}"/>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5" name="Freeform 75">
                    <a:extLst>
                      <a:ext uri="{FF2B5EF4-FFF2-40B4-BE49-F238E27FC236}">
                        <a16:creationId xmlns:a16="http://schemas.microsoft.com/office/drawing/2014/main" id="{AE09EE94-300B-4557-8DC2-64BAA6EBFB1F}"/>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6" name="Freeform 76">
                    <a:extLst>
                      <a:ext uri="{FF2B5EF4-FFF2-40B4-BE49-F238E27FC236}">
                        <a16:creationId xmlns:a16="http://schemas.microsoft.com/office/drawing/2014/main" id="{0821B976-32B3-4008-879D-D5338861CD3C}"/>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7" name="Freeform 77">
                    <a:extLst>
                      <a:ext uri="{FF2B5EF4-FFF2-40B4-BE49-F238E27FC236}">
                        <a16:creationId xmlns:a16="http://schemas.microsoft.com/office/drawing/2014/main" id="{6F2D8997-B174-4BEA-8562-7C4D024F1803}"/>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8" name="Freeform 78">
                    <a:extLst>
                      <a:ext uri="{FF2B5EF4-FFF2-40B4-BE49-F238E27FC236}">
                        <a16:creationId xmlns:a16="http://schemas.microsoft.com/office/drawing/2014/main" id="{85D74159-ABE9-49D1-8667-B8D3CA9D929B}"/>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59" name="Freeform 79">
                    <a:extLst>
                      <a:ext uri="{FF2B5EF4-FFF2-40B4-BE49-F238E27FC236}">
                        <a16:creationId xmlns:a16="http://schemas.microsoft.com/office/drawing/2014/main" id="{62516C09-6F13-4673-B4EC-896F258C0D4F}"/>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0" name="Freeform 80">
                    <a:extLst>
                      <a:ext uri="{FF2B5EF4-FFF2-40B4-BE49-F238E27FC236}">
                        <a16:creationId xmlns:a16="http://schemas.microsoft.com/office/drawing/2014/main" id="{DCFB6A81-FB6C-42CD-B19B-7B49B3ABEFBA}"/>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1" name="Freeform 81">
                    <a:extLst>
                      <a:ext uri="{FF2B5EF4-FFF2-40B4-BE49-F238E27FC236}">
                        <a16:creationId xmlns:a16="http://schemas.microsoft.com/office/drawing/2014/main" id="{0C46F64D-CA18-4E1D-8B33-BEFDDC3F61E2}"/>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2" name="Freeform 82">
                    <a:extLst>
                      <a:ext uri="{FF2B5EF4-FFF2-40B4-BE49-F238E27FC236}">
                        <a16:creationId xmlns:a16="http://schemas.microsoft.com/office/drawing/2014/main" id="{6DAEC631-7211-42A8-B068-23AC46D986D5}"/>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3" name="Freeform 83">
                    <a:extLst>
                      <a:ext uri="{FF2B5EF4-FFF2-40B4-BE49-F238E27FC236}">
                        <a16:creationId xmlns:a16="http://schemas.microsoft.com/office/drawing/2014/main" id="{945D2044-6430-42E6-968F-474B27C7677C}"/>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4" name="Freeform 84">
                    <a:extLst>
                      <a:ext uri="{FF2B5EF4-FFF2-40B4-BE49-F238E27FC236}">
                        <a16:creationId xmlns:a16="http://schemas.microsoft.com/office/drawing/2014/main" id="{91B2DE06-F706-46D8-8CEE-F9E78411C07F}"/>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5" name="Freeform 85">
                    <a:extLst>
                      <a:ext uri="{FF2B5EF4-FFF2-40B4-BE49-F238E27FC236}">
                        <a16:creationId xmlns:a16="http://schemas.microsoft.com/office/drawing/2014/main" id="{CA6DCDAE-CB5E-4069-87EC-121291539DA4}"/>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6" name="Freeform 86">
                    <a:extLst>
                      <a:ext uri="{FF2B5EF4-FFF2-40B4-BE49-F238E27FC236}">
                        <a16:creationId xmlns:a16="http://schemas.microsoft.com/office/drawing/2014/main" id="{0530F9D2-86D7-4437-BEC6-452B6DF2A180}"/>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7" name="Freeform 87">
                    <a:extLst>
                      <a:ext uri="{FF2B5EF4-FFF2-40B4-BE49-F238E27FC236}">
                        <a16:creationId xmlns:a16="http://schemas.microsoft.com/office/drawing/2014/main" id="{3046124F-79E1-4E8D-B0D5-84A00089E4CB}"/>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8" name="Freeform 88">
                    <a:extLst>
                      <a:ext uri="{FF2B5EF4-FFF2-40B4-BE49-F238E27FC236}">
                        <a16:creationId xmlns:a16="http://schemas.microsoft.com/office/drawing/2014/main" id="{FD0C8A32-E93C-4800-AABE-F74FB080B703}"/>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69" name="Freeform 89">
                    <a:extLst>
                      <a:ext uri="{FF2B5EF4-FFF2-40B4-BE49-F238E27FC236}">
                        <a16:creationId xmlns:a16="http://schemas.microsoft.com/office/drawing/2014/main" id="{1850A666-A569-45C0-B8D6-CFC82AD77D7B}"/>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0" name="Freeform 90">
                    <a:extLst>
                      <a:ext uri="{FF2B5EF4-FFF2-40B4-BE49-F238E27FC236}">
                        <a16:creationId xmlns:a16="http://schemas.microsoft.com/office/drawing/2014/main" id="{6F67D9C9-472B-4230-B063-17692FAF21C8}"/>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1" name="Freeform 91">
                    <a:extLst>
                      <a:ext uri="{FF2B5EF4-FFF2-40B4-BE49-F238E27FC236}">
                        <a16:creationId xmlns:a16="http://schemas.microsoft.com/office/drawing/2014/main" id="{6B788CEB-FB92-4D51-8865-98590D406E2A}"/>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2" name="Freeform 92">
                    <a:extLst>
                      <a:ext uri="{FF2B5EF4-FFF2-40B4-BE49-F238E27FC236}">
                        <a16:creationId xmlns:a16="http://schemas.microsoft.com/office/drawing/2014/main" id="{E92311C2-CAF9-40E4-9BFE-7607EBC91DE4}"/>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3" name="Freeform 93">
                    <a:extLst>
                      <a:ext uri="{FF2B5EF4-FFF2-40B4-BE49-F238E27FC236}">
                        <a16:creationId xmlns:a16="http://schemas.microsoft.com/office/drawing/2014/main" id="{4675D93D-E3BE-4BC4-85FA-7746D1BC4692}"/>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4" name="Freeform 94">
                    <a:extLst>
                      <a:ext uri="{FF2B5EF4-FFF2-40B4-BE49-F238E27FC236}">
                        <a16:creationId xmlns:a16="http://schemas.microsoft.com/office/drawing/2014/main" id="{CD622470-9B44-4586-B8F0-367B4A7E7ED7}"/>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5" name="Freeform 95">
                    <a:extLst>
                      <a:ext uri="{FF2B5EF4-FFF2-40B4-BE49-F238E27FC236}">
                        <a16:creationId xmlns:a16="http://schemas.microsoft.com/office/drawing/2014/main" id="{552377F7-9053-4FE0-A686-3198A4F495B8}"/>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6" name="Freeform 96">
                    <a:extLst>
                      <a:ext uri="{FF2B5EF4-FFF2-40B4-BE49-F238E27FC236}">
                        <a16:creationId xmlns:a16="http://schemas.microsoft.com/office/drawing/2014/main" id="{0560668F-3B5E-4FA3-B75A-A8077F0EE591}"/>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7" name="Freeform 97">
                    <a:extLst>
                      <a:ext uri="{FF2B5EF4-FFF2-40B4-BE49-F238E27FC236}">
                        <a16:creationId xmlns:a16="http://schemas.microsoft.com/office/drawing/2014/main" id="{33B38BEC-4EDA-4CE0-8F3E-C6FA38C4F524}"/>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8" name="Freeform 98">
                    <a:extLst>
                      <a:ext uri="{FF2B5EF4-FFF2-40B4-BE49-F238E27FC236}">
                        <a16:creationId xmlns:a16="http://schemas.microsoft.com/office/drawing/2014/main" id="{FD65F1F4-27BA-4824-9E41-109965778110}"/>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79" name="Freeform 99">
                    <a:extLst>
                      <a:ext uri="{FF2B5EF4-FFF2-40B4-BE49-F238E27FC236}">
                        <a16:creationId xmlns:a16="http://schemas.microsoft.com/office/drawing/2014/main" id="{E252BA91-1336-4E60-9197-9DE9F65470E3}"/>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0" name="Freeform 100">
                    <a:extLst>
                      <a:ext uri="{FF2B5EF4-FFF2-40B4-BE49-F238E27FC236}">
                        <a16:creationId xmlns:a16="http://schemas.microsoft.com/office/drawing/2014/main" id="{CA68CC31-E9A1-473B-9A6E-C0D46051D688}"/>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1" name="Freeform 101">
                    <a:extLst>
                      <a:ext uri="{FF2B5EF4-FFF2-40B4-BE49-F238E27FC236}">
                        <a16:creationId xmlns:a16="http://schemas.microsoft.com/office/drawing/2014/main" id="{EF6CA62D-672C-4186-BC36-38C7E48598E3}"/>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2" name="Freeform 102">
                    <a:extLst>
                      <a:ext uri="{FF2B5EF4-FFF2-40B4-BE49-F238E27FC236}">
                        <a16:creationId xmlns:a16="http://schemas.microsoft.com/office/drawing/2014/main" id="{3875149D-9CD2-48DA-8D9B-675FD98BA8F0}"/>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3" name="Freeform 103">
                    <a:extLst>
                      <a:ext uri="{FF2B5EF4-FFF2-40B4-BE49-F238E27FC236}">
                        <a16:creationId xmlns:a16="http://schemas.microsoft.com/office/drawing/2014/main" id="{C0CFE161-8B64-441A-AA6C-710B8619FB72}"/>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4" name="Freeform 104">
                    <a:extLst>
                      <a:ext uri="{FF2B5EF4-FFF2-40B4-BE49-F238E27FC236}">
                        <a16:creationId xmlns:a16="http://schemas.microsoft.com/office/drawing/2014/main" id="{62507678-6809-4A63-83FD-06AD8943586B}"/>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5" name="Freeform 105">
                    <a:extLst>
                      <a:ext uri="{FF2B5EF4-FFF2-40B4-BE49-F238E27FC236}">
                        <a16:creationId xmlns:a16="http://schemas.microsoft.com/office/drawing/2014/main" id="{D7B63A3D-28DD-4063-82C4-B309A02B830F}"/>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6" name="Freeform 106">
                    <a:extLst>
                      <a:ext uri="{FF2B5EF4-FFF2-40B4-BE49-F238E27FC236}">
                        <a16:creationId xmlns:a16="http://schemas.microsoft.com/office/drawing/2014/main" id="{DF6EFF87-6745-441B-9623-259D7D36BB2C}"/>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7" name="Freeform 107">
                    <a:extLst>
                      <a:ext uri="{FF2B5EF4-FFF2-40B4-BE49-F238E27FC236}">
                        <a16:creationId xmlns:a16="http://schemas.microsoft.com/office/drawing/2014/main" id="{EF90B604-A908-4D4E-A382-6B50E8BCC66D}"/>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8" name="Freeform 108">
                    <a:extLst>
                      <a:ext uri="{FF2B5EF4-FFF2-40B4-BE49-F238E27FC236}">
                        <a16:creationId xmlns:a16="http://schemas.microsoft.com/office/drawing/2014/main" id="{02A152AA-B5C6-4D90-931A-310F26E76E18}"/>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89" name="Freeform 109">
                    <a:extLst>
                      <a:ext uri="{FF2B5EF4-FFF2-40B4-BE49-F238E27FC236}">
                        <a16:creationId xmlns:a16="http://schemas.microsoft.com/office/drawing/2014/main" id="{F359C526-81D4-48F5-A365-FBCCA51172F3}"/>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0" name="Freeform 110">
                    <a:extLst>
                      <a:ext uri="{FF2B5EF4-FFF2-40B4-BE49-F238E27FC236}">
                        <a16:creationId xmlns:a16="http://schemas.microsoft.com/office/drawing/2014/main" id="{6FD5CC80-5F9C-48A4-89F8-6BBF9F62DDF8}"/>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1" name="Freeform 111">
                    <a:extLst>
                      <a:ext uri="{FF2B5EF4-FFF2-40B4-BE49-F238E27FC236}">
                        <a16:creationId xmlns:a16="http://schemas.microsoft.com/office/drawing/2014/main" id="{1BE49319-0742-41A5-9797-C3DC93D3D11D}"/>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2" name="Freeform 112">
                    <a:extLst>
                      <a:ext uri="{FF2B5EF4-FFF2-40B4-BE49-F238E27FC236}">
                        <a16:creationId xmlns:a16="http://schemas.microsoft.com/office/drawing/2014/main" id="{C5AF615D-1F98-4B96-BA7D-06233495B34F}"/>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3" name="Freeform 113">
                    <a:extLst>
                      <a:ext uri="{FF2B5EF4-FFF2-40B4-BE49-F238E27FC236}">
                        <a16:creationId xmlns:a16="http://schemas.microsoft.com/office/drawing/2014/main" id="{2CD20B16-DEFF-4D48-AD5B-C56881E75DD3}"/>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4" name="Freeform 114">
                    <a:extLst>
                      <a:ext uri="{FF2B5EF4-FFF2-40B4-BE49-F238E27FC236}">
                        <a16:creationId xmlns:a16="http://schemas.microsoft.com/office/drawing/2014/main" id="{C4A9D9AA-0062-459C-9B82-1846026CE745}"/>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5" name="Freeform 115">
                    <a:extLst>
                      <a:ext uri="{FF2B5EF4-FFF2-40B4-BE49-F238E27FC236}">
                        <a16:creationId xmlns:a16="http://schemas.microsoft.com/office/drawing/2014/main" id="{C95E0548-4701-4007-9B78-91C395346D9C}"/>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6" name="Freeform 116">
                    <a:extLst>
                      <a:ext uri="{FF2B5EF4-FFF2-40B4-BE49-F238E27FC236}">
                        <a16:creationId xmlns:a16="http://schemas.microsoft.com/office/drawing/2014/main" id="{88D6BA3F-CA30-45AF-913F-B5C8C7C6F748}"/>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7" name="Freeform 117">
                    <a:extLst>
                      <a:ext uri="{FF2B5EF4-FFF2-40B4-BE49-F238E27FC236}">
                        <a16:creationId xmlns:a16="http://schemas.microsoft.com/office/drawing/2014/main" id="{999E6F44-5322-4FEE-BF70-2F7F7F477C79}"/>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8" name="Freeform 118">
                    <a:extLst>
                      <a:ext uri="{FF2B5EF4-FFF2-40B4-BE49-F238E27FC236}">
                        <a16:creationId xmlns:a16="http://schemas.microsoft.com/office/drawing/2014/main" id="{9897F597-5D62-46C3-BDB3-DD567AA9B104}"/>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99" name="Freeform 119">
                    <a:extLst>
                      <a:ext uri="{FF2B5EF4-FFF2-40B4-BE49-F238E27FC236}">
                        <a16:creationId xmlns:a16="http://schemas.microsoft.com/office/drawing/2014/main" id="{E23236CF-F2C2-44C6-BAA6-5393B817BC57}"/>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6" name="Group 1033">
                  <a:extLst>
                    <a:ext uri="{FF2B5EF4-FFF2-40B4-BE49-F238E27FC236}">
                      <a16:creationId xmlns:a16="http://schemas.microsoft.com/office/drawing/2014/main" id="{08AB5E95-F637-4750-87B7-F4BF6A03BD2A}"/>
                    </a:ext>
                  </a:extLst>
                </p:cNvPr>
                <p:cNvGrpSpPr/>
                <p:nvPr/>
              </p:nvGrpSpPr>
              <p:grpSpPr>
                <a:xfrm>
                  <a:off x="2511186" y="1869520"/>
                  <a:ext cx="986596" cy="360395"/>
                  <a:chOff x="419100" y="1277938"/>
                  <a:chExt cx="11160125" cy="4076700"/>
                </a:xfrm>
              </p:grpSpPr>
              <p:sp>
                <p:nvSpPr>
                  <p:cNvPr id="492" name="Freeform 66">
                    <a:extLst>
                      <a:ext uri="{FF2B5EF4-FFF2-40B4-BE49-F238E27FC236}">
                        <a16:creationId xmlns:a16="http://schemas.microsoft.com/office/drawing/2014/main" id="{879CD383-F50E-4C80-A379-674AC844650B}"/>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3" name="Freeform 67">
                    <a:extLst>
                      <a:ext uri="{FF2B5EF4-FFF2-40B4-BE49-F238E27FC236}">
                        <a16:creationId xmlns:a16="http://schemas.microsoft.com/office/drawing/2014/main" id="{489C4828-695C-46FD-8227-3F44412D4616}"/>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4" name="Freeform 68">
                    <a:extLst>
                      <a:ext uri="{FF2B5EF4-FFF2-40B4-BE49-F238E27FC236}">
                        <a16:creationId xmlns:a16="http://schemas.microsoft.com/office/drawing/2014/main" id="{DC0B4106-5382-4398-969C-2D34C7661FD7}"/>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5" name="Freeform 69">
                    <a:extLst>
                      <a:ext uri="{FF2B5EF4-FFF2-40B4-BE49-F238E27FC236}">
                        <a16:creationId xmlns:a16="http://schemas.microsoft.com/office/drawing/2014/main" id="{020511F9-2E61-4683-B61D-B78FCA83A25D}"/>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6" name="Freeform 70">
                    <a:extLst>
                      <a:ext uri="{FF2B5EF4-FFF2-40B4-BE49-F238E27FC236}">
                        <a16:creationId xmlns:a16="http://schemas.microsoft.com/office/drawing/2014/main" id="{855E599D-07E2-450E-8D75-4352318FC7EC}"/>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7" name="Freeform 71">
                    <a:extLst>
                      <a:ext uri="{FF2B5EF4-FFF2-40B4-BE49-F238E27FC236}">
                        <a16:creationId xmlns:a16="http://schemas.microsoft.com/office/drawing/2014/main" id="{D173F5A9-B861-4414-AC37-B57231C60B61}"/>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8" name="Freeform 72">
                    <a:extLst>
                      <a:ext uri="{FF2B5EF4-FFF2-40B4-BE49-F238E27FC236}">
                        <a16:creationId xmlns:a16="http://schemas.microsoft.com/office/drawing/2014/main" id="{532CA6BD-B6D6-4CFA-AEAB-6F4C7AA72B21}"/>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9" name="Freeform 73">
                    <a:extLst>
                      <a:ext uri="{FF2B5EF4-FFF2-40B4-BE49-F238E27FC236}">
                        <a16:creationId xmlns:a16="http://schemas.microsoft.com/office/drawing/2014/main" id="{0E895EBC-A984-4C8B-8430-FEFBE0B1A533}"/>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0" name="Freeform 74">
                    <a:extLst>
                      <a:ext uri="{FF2B5EF4-FFF2-40B4-BE49-F238E27FC236}">
                        <a16:creationId xmlns:a16="http://schemas.microsoft.com/office/drawing/2014/main" id="{C04189E1-6FAD-4986-968F-C742E05B736F}"/>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1" name="Freeform 75">
                    <a:extLst>
                      <a:ext uri="{FF2B5EF4-FFF2-40B4-BE49-F238E27FC236}">
                        <a16:creationId xmlns:a16="http://schemas.microsoft.com/office/drawing/2014/main" id="{7DBF430F-B4A1-408D-AC7F-EE9C3E1D0981}"/>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2" name="Freeform 76">
                    <a:extLst>
                      <a:ext uri="{FF2B5EF4-FFF2-40B4-BE49-F238E27FC236}">
                        <a16:creationId xmlns:a16="http://schemas.microsoft.com/office/drawing/2014/main" id="{76FA103D-B46B-43BA-AD84-120D3D242A78}"/>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3" name="Freeform 77">
                    <a:extLst>
                      <a:ext uri="{FF2B5EF4-FFF2-40B4-BE49-F238E27FC236}">
                        <a16:creationId xmlns:a16="http://schemas.microsoft.com/office/drawing/2014/main" id="{A97549FF-4A9E-4F93-B562-9C40656FE57D}"/>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4" name="Freeform 78">
                    <a:extLst>
                      <a:ext uri="{FF2B5EF4-FFF2-40B4-BE49-F238E27FC236}">
                        <a16:creationId xmlns:a16="http://schemas.microsoft.com/office/drawing/2014/main" id="{1F038BAF-02B9-4804-BCFF-4063F096809C}"/>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5" name="Freeform 79">
                    <a:extLst>
                      <a:ext uri="{FF2B5EF4-FFF2-40B4-BE49-F238E27FC236}">
                        <a16:creationId xmlns:a16="http://schemas.microsoft.com/office/drawing/2014/main" id="{3D3E36F7-D966-4E01-A016-812DC91A01C2}"/>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6" name="Freeform 80">
                    <a:extLst>
                      <a:ext uri="{FF2B5EF4-FFF2-40B4-BE49-F238E27FC236}">
                        <a16:creationId xmlns:a16="http://schemas.microsoft.com/office/drawing/2014/main" id="{28ECE1C4-30DC-4AE0-86F0-6CC1AC98B22B}"/>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7" name="Freeform 81">
                    <a:extLst>
                      <a:ext uri="{FF2B5EF4-FFF2-40B4-BE49-F238E27FC236}">
                        <a16:creationId xmlns:a16="http://schemas.microsoft.com/office/drawing/2014/main" id="{9C3B62F9-C5FF-44F6-B118-3342A2A86DF8}"/>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8" name="Freeform 82">
                    <a:extLst>
                      <a:ext uri="{FF2B5EF4-FFF2-40B4-BE49-F238E27FC236}">
                        <a16:creationId xmlns:a16="http://schemas.microsoft.com/office/drawing/2014/main" id="{5A4A14B3-BFDB-48DD-B99A-93B89AED5532}"/>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9" name="Freeform 83">
                    <a:extLst>
                      <a:ext uri="{FF2B5EF4-FFF2-40B4-BE49-F238E27FC236}">
                        <a16:creationId xmlns:a16="http://schemas.microsoft.com/office/drawing/2014/main" id="{DBF2683E-5195-422F-97AA-482E58EC9421}"/>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0" name="Freeform 84">
                    <a:extLst>
                      <a:ext uri="{FF2B5EF4-FFF2-40B4-BE49-F238E27FC236}">
                        <a16:creationId xmlns:a16="http://schemas.microsoft.com/office/drawing/2014/main" id="{0070BECB-FC15-40DD-ADA8-2D8653970431}"/>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1" name="Freeform 85">
                    <a:extLst>
                      <a:ext uri="{FF2B5EF4-FFF2-40B4-BE49-F238E27FC236}">
                        <a16:creationId xmlns:a16="http://schemas.microsoft.com/office/drawing/2014/main" id="{7ADD17E0-44DE-4227-A0E7-4604B0AE8976}"/>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2" name="Freeform 86">
                    <a:extLst>
                      <a:ext uri="{FF2B5EF4-FFF2-40B4-BE49-F238E27FC236}">
                        <a16:creationId xmlns:a16="http://schemas.microsoft.com/office/drawing/2014/main" id="{78D34CEA-D10E-4491-AFCB-29EDCA33D6E1}"/>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3" name="Freeform 87">
                    <a:extLst>
                      <a:ext uri="{FF2B5EF4-FFF2-40B4-BE49-F238E27FC236}">
                        <a16:creationId xmlns:a16="http://schemas.microsoft.com/office/drawing/2014/main" id="{8662A851-FB0C-4890-914E-286E3856CEF1}"/>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4" name="Freeform 88">
                    <a:extLst>
                      <a:ext uri="{FF2B5EF4-FFF2-40B4-BE49-F238E27FC236}">
                        <a16:creationId xmlns:a16="http://schemas.microsoft.com/office/drawing/2014/main" id="{85A5C736-14F3-41EA-A402-1EEBD8BEDC54}"/>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5" name="Freeform 89">
                    <a:extLst>
                      <a:ext uri="{FF2B5EF4-FFF2-40B4-BE49-F238E27FC236}">
                        <a16:creationId xmlns:a16="http://schemas.microsoft.com/office/drawing/2014/main" id="{89F86ECC-AAC8-46C6-A3CF-2CEFC5AF5CED}"/>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6" name="Freeform 90">
                    <a:extLst>
                      <a:ext uri="{FF2B5EF4-FFF2-40B4-BE49-F238E27FC236}">
                        <a16:creationId xmlns:a16="http://schemas.microsoft.com/office/drawing/2014/main" id="{1087F6CB-51E7-4461-BB6B-265FD51E5047}"/>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7" name="Freeform 91">
                    <a:extLst>
                      <a:ext uri="{FF2B5EF4-FFF2-40B4-BE49-F238E27FC236}">
                        <a16:creationId xmlns:a16="http://schemas.microsoft.com/office/drawing/2014/main" id="{1DD1AB46-97CC-4560-85E0-4B9DB4F1E961}"/>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8" name="Freeform 92">
                    <a:extLst>
                      <a:ext uri="{FF2B5EF4-FFF2-40B4-BE49-F238E27FC236}">
                        <a16:creationId xmlns:a16="http://schemas.microsoft.com/office/drawing/2014/main" id="{EC9C7B57-5BC3-46D2-9B2F-436D27967DDE}"/>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9" name="Freeform 93">
                    <a:extLst>
                      <a:ext uri="{FF2B5EF4-FFF2-40B4-BE49-F238E27FC236}">
                        <a16:creationId xmlns:a16="http://schemas.microsoft.com/office/drawing/2014/main" id="{55345C8A-EC29-49AD-8528-3B80267EB13E}"/>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0" name="Freeform 94">
                    <a:extLst>
                      <a:ext uri="{FF2B5EF4-FFF2-40B4-BE49-F238E27FC236}">
                        <a16:creationId xmlns:a16="http://schemas.microsoft.com/office/drawing/2014/main" id="{94C9E611-DC50-42B3-86E6-40A569722A07}"/>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1" name="Freeform 95">
                    <a:extLst>
                      <a:ext uri="{FF2B5EF4-FFF2-40B4-BE49-F238E27FC236}">
                        <a16:creationId xmlns:a16="http://schemas.microsoft.com/office/drawing/2014/main" id="{72566867-4A5F-4F19-8867-D7F69C776C2F}"/>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2" name="Freeform 96">
                    <a:extLst>
                      <a:ext uri="{FF2B5EF4-FFF2-40B4-BE49-F238E27FC236}">
                        <a16:creationId xmlns:a16="http://schemas.microsoft.com/office/drawing/2014/main" id="{2E8B848F-AF75-4804-9BBC-BC58876DA12D}"/>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3" name="Freeform 97">
                    <a:extLst>
                      <a:ext uri="{FF2B5EF4-FFF2-40B4-BE49-F238E27FC236}">
                        <a16:creationId xmlns:a16="http://schemas.microsoft.com/office/drawing/2014/main" id="{D4A951C4-DB0D-4BDF-9C50-E37AA8F5571C}"/>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4" name="Freeform 98">
                    <a:extLst>
                      <a:ext uri="{FF2B5EF4-FFF2-40B4-BE49-F238E27FC236}">
                        <a16:creationId xmlns:a16="http://schemas.microsoft.com/office/drawing/2014/main" id="{9811DF33-2243-4CE1-AED3-5C6ACA97FE16}"/>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5" name="Freeform 99">
                    <a:extLst>
                      <a:ext uri="{FF2B5EF4-FFF2-40B4-BE49-F238E27FC236}">
                        <a16:creationId xmlns:a16="http://schemas.microsoft.com/office/drawing/2014/main" id="{ADBA305C-4CDD-4E5B-9580-D904F580E6C4}"/>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6" name="Freeform 100">
                    <a:extLst>
                      <a:ext uri="{FF2B5EF4-FFF2-40B4-BE49-F238E27FC236}">
                        <a16:creationId xmlns:a16="http://schemas.microsoft.com/office/drawing/2014/main" id="{539115B6-F013-427E-86A8-9B8082435C76}"/>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7" name="Freeform 101">
                    <a:extLst>
                      <a:ext uri="{FF2B5EF4-FFF2-40B4-BE49-F238E27FC236}">
                        <a16:creationId xmlns:a16="http://schemas.microsoft.com/office/drawing/2014/main" id="{12BBD9CD-096D-48F6-8849-B007400D8B2E}"/>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8" name="Freeform 102">
                    <a:extLst>
                      <a:ext uri="{FF2B5EF4-FFF2-40B4-BE49-F238E27FC236}">
                        <a16:creationId xmlns:a16="http://schemas.microsoft.com/office/drawing/2014/main" id="{BB47A3F4-B3EB-4342-AE85-6A03A59350EB}"/>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29" name="Freeform 103">
                    <a:extLst>
                      <a:ext uri="{FF2B5EF4-FFF2-40B4-BE49-F238E27FC236}">
                        <a16:creationId xmlns:a16="http://schemas.microsoft.com/office/drawing/2014/main" id="{825D5B83-2AB6-4D31-88CB-F3AED4E34A37}"/>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0" name="Freeform 104">
                    <a:extLst>
                      <a:ext uri="{FF2B5EF4-FFF2-40B4-BE49-F238E27FC236}">
                        <a16:creationId xmlns:a16="http://schemas.microsoft.com/office/drawing/2014/main" id="{368A4D62-1305-4753-A36A-DD20FDE75B41}"/>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1" name="Freeform 105">
                    <a:extLst>
                      <a:ext uri="{FF2B5EF4-FFF2-40B4-BE49-F238E27FC236}">
                        <a16:creationId xmlns:a16="http://schemas.microsoft.com/office/drawing/2014/main" id="{9C619BD7-9C47-4A0D-AAC9-849363ECAD61}"/>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2" name="Freeform 106">
                    <a:extLst>
                      <a:ext uri="{FF2B5EF4-FFF2-40B4-BE49-F238E27FC236}">
                        <a16:creationId xmlns:a16="http://schemas.microsoft.com/office/drawing/2014/main" id="{2D6729E3-DCEF-4C19-A7B1-244DB6E1C5C1}"/>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3" name="Freeform 107">
                    <a:extLst>
                      <a:ext uri="{FF2B5EF4-FFF2-40B4-BE49-F238E27FC236}">
                        <a16:creationId xmlns:a16="http://schemas.microsoft.com/office/drawing/2014/main" id="{B06CDB11-E71E-4327-95D2-0736E929E38C}"/>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4" name="Freeform 108">
                    <a:extLst>
                      <a:ext uri="{FF2B5EF4-FFF2-40B4-BE49-F238E27FC236}">
                        <a16:creationId xmlns:a16="http://schemas.microsoft.com/office/drawing/2014/main" id="{A49996D8-B9BC-4A34-BB17-CF3FF206A22B}"/>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5" name="Freeform 109">
                    <a:extLst>
                      <a:ext uri="{FF2B5EF4-FFF2-40B4-BE49-F238E27FC236}">
                        <a16:creationId xmlns:a16="http://schemas.microsoft.com/office/drawing/2014/main" id="{C6269A70-F221-45B5-991B-6BA917B00CD9}"/>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6" name="Freeform 110">
                    <a:extLst>
                      <a:ext uri="{FF2B5EF4-FFF2-40B4-BE49-F238E27FC236}">
                        <a16:creationId xmlns:a16="http://schemas.microsoft.com/office/drawing/2014/main" id="{B22586AC-EBBB-4273-AE33-C64048FB4CDC}"/>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7" name="Freeform 111">
                    <a:extLst>
                      <a:ext uri="{FF2B5EF4-FFF2-40B4-BE49-F238E27FC236}">
                        <a16:creationId xmlns:a16="http://schemas.microsoft.com/office/drawing/2014/main" id="{984901B9-8761-4FA4-BEAB-B3602645B68E}"/>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8" name="Freeform 112">
                    <a:extLst>
                      <a:ext uri="{FF2B5EF4-FFF2-40B4-BE49-F238E27FC236}">
                        <a16:creationId xmlns:a16="http://schemas.microsoft.com/office/drawing/2014/main" id="{9C13569D-30FF-4E7F-A088-087C08023C2C}"/>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39" name="Freeform 113">
                    <a:extLst>
                      <a:ext uri="{FF2B5EF4-FFF2-40B4-BE49-F238E27FC236}">
                        <a16:creationId xmlns:a16="http://schemas.microsoft.com/office/drawing/2014/main" id="{5CF8F225-5CDD-42D9-B332-C6CA75530D41}"/>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0" name="Freeform 114">
                    <a:extLst>
                      <a:ext uri="{FF2B5EF4-FFF2-40B4-BE49-F238E27FC236}">
                        <a16:creationId xmlns:a16="http://schemas.microsoft.com/office/drawing/2014/main" id="{A7C8777D-B1EB-41CE-915F-59A06BD36F57}"/>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1" name="Freeform 115">
                    <a:extLst>
                      <a:ext uri="{FF2B5EF4-FFF2-40B4-BE49-F238E27FC236}">
                        <a16:creationId xmlns:a16="http://schemas.microsoft.com/office/drawing/2014/main" id="{D4850CC4-7D1F-4FFC-9757-27662ADEB1D9}"/>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2" name="Freeform 116">
                    <a:extLst>
                      <a:ext uri="{FF2B5EF4-FFF2-40B4-BE49-F238E27FC236}">
                        <a16:creationId xmlns:a16="http://schemas.microsoft.com/office/drawing/2014/main" id="{96ACE3E6-3375-4A71-9090-E9D6A189F9E9}"/>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3" name="Freeform 117">
                    <a:extLst>
                      <a:ext uri="{FF2B5EF4-FFF2-40B4-BE49-F238E27FC236}">
                        <a16:creationId xmlns:a16="http://schemas.microsoft.com/office/drawing/2014/main" id="{43CEE60B-FBF2-488F-8807-F1142375E302}"/>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4" name="Freeform 118">
                    <a:extLst>
                      <a:ext uri="{FF2B5EF4-FFF2-40B4-BE49-F238E27FC236}">
                        <a16:creationId xmlns:a16="http://schemas.microsoft.com/office/drawing/2014/main" id="{442CCFA8-4767-4137-9825-9BEACDB7A944}"/>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45" name="Freeform 119">
                    <a:extLst>
                      <a:ext uri="{FF2B5EF4-FFF2-40B4-BE49-F238E27FC236}">
                        <a16:creationId xmlns:a16="http://schemas.microsoft.com/office/drawing/2014/main" id="{AA085950-86E2-4F5C-978D-CC9D4A2217B7}"/>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437" name="Group 1088">
                  <a:extLst>
                    <a:ext uri="{FF2B5EF4-FFF2-40B4-BE49-F238E27FC236}">
                      <a16:creationId xmlns:a16="http://schemas.microsoft.com/office/drawing/2014/main" id="{68FCA310-6A2F-4777-9659-96310F6AE5AA}"/>
                    </a:ext>
                  </a:extLst>
                </p:cNvPr>
                <p:cNvGrpSpPr/>
                <p:nvPr/>
              </p:nvGrpSpPr>
              <p:grpSpPr>
                <a:xfrm>
                  <a:off x="2402059" y="1721827"/>
                  <a:ext cx="986596" cy="360395"/>
                  <a:chOff x="419100" y="1277938"/>
                  <a:chExt cx="11160125" cy="4076700"/>
                </a:xfrm>
              </p:grpSpPr>
              <p:sp>
                <p:nvSpPr>
                  <p:cNvPr id="438" name="Freeform 66">
                    <a:extLst>
                      <a:ext uri="{FF2B5EF4-FFF2-40B4-BE49-F238E27FC236}">
                        <a16:creationId xmlns:a16="http://schemas.microsoft.com/office/drawing/2014/main" id="{34351AD9-5FA4-4046-8F07-F3ABAE96EAE1}"/>
                      </a:ext>
                    </a:extLst>
                  </p:cNvPr>
                  <p:cNvSpPr>
                    <a:spLocks/>
                  </p:cNvSpPr>
                  <p:nvPr/>
                </p:nvSpPr>
                <p:spPr bwMode="auto">
                  <a:xfrm>
                    <a:off x="654050" y="2662238"/>
                    <a:ext cx="10626725" cy="2692400"/>
                  </a:xfrm>
                  <a:custGeom>
                    <a:avLst/>
                    <a:gdLst>
                      <a:gd name="T0" fmla="*/ 2822 w 2847"/>
                      <a:gd name="T1" fmla="*/ 107 h 720"/>
                      <a:gd name="T2" fmla="*/ 2337 w 2847"/>
                      <a:gd name="T3" fmla="*/ 291 h 720"/>
                      <a:gd name="T4" fmla="*/ 1616 w 2847"/>
                      <a:gd name="T5" fmla="*/ 353 h 720"/>
                      <a:gd name="T6" fmla="*/ 1525 w 2847"/>
                      <a:gd name="T7" fmla="*/ 354 h 720"/>
                      <a:gd name="T8" fmla="*/ 1465 w 2847"/>
                      <a:gd name="T9" fmla="*/ 354 h 720"/>
                      <a:gd name="T10" fmla="*/ 1226 w 2847"/>
                      <a:gd name="T11" fmla="*/ 347 h 720"/>
                      <a:gd name="T12" fmla="*/ 1167 w 2847"/>
                      <a:gd name="T13" fmla="*/ 344 h 720"/>
                      <a:gd name="T14" fmla="*/ 590 w 2847"/>
                      <a:gd name="T15" fmla="*/ 277 h 720"/>
                      <a:gd name="T16" fmla="*/ 361 w 2847"/>
                      <a:gd name="T17" fmla="*/ 224 h 720"/>
                      <a:gd name="T18" fmla="*/ 17 w 2847"/>
                      <a:gd name="T19" fmla="*/ 0 h 720"/>
                      <a:gd name="T20" fmla="*/ 5 w 2847"/>
                      <a:gd name="T21" fmla="*/ 365 h 720"/>
                      <a:gd name="T22" fmla="*/ 361 w 2847"/>
                      <a:gd name="T23" fmla="*/ 593 h 720"/>
                      <a:gd name="T24" fmla="*/ 578 w 2847"/>
                      <a:gd name="T25" fmla="*/ 642 h 720"/>
                      <a:gd name="T26" fmla="*/ 1155 w 2847"/>
                      <a:gd name="T27" fmla="*/ 710 h 720"/>
                      <a:gd name="T28" fmla="*/ 1226 w 2847"/>
                      <a:gd name="T29" fmla="*/ 713 h 720"/>
                      <a:gd name="T30" fmla="*/ 1465 w 2847"/>
                      <a:gd name="T31" fmla="*/ 720 h 720"/>
                      <a:gd name="T32" fmla="*/ 1525 w 2847"/>
                      <a:gd name="T33" fmla="*/ 720 h 720"/>
                      <a:gd name="T34" fmla="*/ 1616 w 2847"/>
                      <a:gd name="T35" fmla="*/ 719 h 720"/>
                      <a:gd name="T36" fmla="*/ 2337 w 2847"/>
                      <a:gd name="T37" fmla="*/ 654 h 720"/>
                      <a:gd name="T38" fmla="*/ 2810 w 2847"/>
                      <a:gd name="T39" fmla="*/ 473 h 720"/>
                      <a:gd name="T40" fmla="*/ 2835 w 2847"/>
                      <a:gd name="T41" fmla="*/ 416 h 720"/>
                      <a:gd name="T42" fmla="*/ 2847 w 2847"/>
                      <a:gd name="T43" fmla="*/ 50 h 720"/>
                      <a:gd name="T44" fmla="*/ 2822 w 2847"/>
                      <a:gd name="T45" fmla="*/ 1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7" h="720">
                        <a:moveTo>
                          <a:pt x="2822" y="107"/>
                        </a:moveTo>
                        <a:cubicBezTo>
                          <a:pt x="2758" y="184"/>
                          <a:pt x="2581" y="248"/>
                          <a:pt x="2337" y="291"/>
                        </a:cubicBezTo>
                        <a:cubicBezTo>
                          <a:pt x="2134" y="328"/>
                          <a:pt x="1884" y="349"/>
                          <a:pt x="1616" y="353"/>
                        </a:cubicBezTo>
                        <a:cubicBezTo>
                          <a:pt x="1586" y="354"/>
                          <a:pt x="1556" y="354"/>
                          <a:pt x="1525" y="354"/>
                        </a:cubicBezTo>
                        <a:cubicBezTo>
                          <a:pt x="1505" y="354"/>
                          <a:pt x="1485" y="354"/>
                          <a:pt x="1465" y="354"/>
                        </a:cubicBezTo>
                        <a:cubicBezTo>
                          <a:pt x="1386" y="353"/>
                          <a:pt x="1306" y="351"/>
                          <a:pt x="1226" y="347"/>
                        </a:cubicBezTo>
                        <a:cubicBezTo>
                          <a:pt x="1206" y="346"/>
                          <a:pt x="1187" y="345"/>
                          <a:pt x="1167" y="344"/>
                        </a:cubicBezTo>
                        <a:cubicBezTo>
                          <a:pt x="951" y="331"/>
                          <a:pt x="756" y="308"/>
                          <a:pt x="590" y="277"/>
                        </a:cubicBezTo>
                        <a:cubicBezTo>
                          <a:pt x="506" y="261"/>
                          <a:pt x="429" y="243"/>
                          <a:pt x="361" y="224"/>
                        </a:cubicBezTo>
                        <a:cubicBezTo>
                          <a:pt x="140" y="161"/>
                          <a:pt x="12" y="82"/>
                          <a:pt x="17" y="0"/>
                        </a:cubicBezTo>
                        <a:cubicBezTo>
                          <a:pt x="5" y="365"/>
                          <a:pt x="5" y="365"/>
                          <a:pt x="5" y="365"/>
                        </a:cubicBezTo>
                        <a:cubicBezTo>
                          <a:pt x="0" y="449"/>
                          <a:pt x="133" y="529"/>
                          <a:pt x="361" y="593"/>
                        </a:cubicBezTo>
                        <a:cubicBezTo>
                          <a:pt x="426" y="611"/>
                          <a:pt x="498" y="628"/>
                          <a:pt x="578" y="642"/>
                        </a:cubicBezTo>
                        <a:cubicBezTo>
                          <a:pt x="743" y="673"/>
                          <a:pt x="939" y="697"/>
                          <a:pt x="1155" y="710"/>
                        </a:cubicBezTo>
                        <a:cubicBezTo>
                          <a:pt x="1179" y="711"/>
                          <a:pt x="1202" y="712"/>
                          <a:pt x="1226" y="713"/>
                        </a:cubicBezTo>
                        <a:cubicBezTo>
                          <a:pt x="1306" y="717"/>
                          <a:pt x="1386" y="719"/>
                          <a:pt x="1465" y="720"/>
                        </a:cubicBezTo>
                        <a:cubicBezTo>
                          <a:pt x="1485" y="720"/>
                          <a:pt x="1505" y="720"/>
                          <a:pt x="1525" y="720"/>
                        </a:cubicBezTo>
                        <a:cubicBezTo>
                          <a:pt x="1556" y="720"/>
                          <a:pt x="1586" y="719"/>
                          <a:pt x="1616" y="719"/>
                        </a:cubicBezTo>
                        <a:cubicBezTo>
                          <a:pt x="1885" y="714"/>
                          <a:pt x="2135" y="691"/>
                          <a:pt x="2337" y="654"/>
                        </a:cubicBezTo>
                        <a:cubicBezTo>
                          <a:pt x="2574" y="611"/>
                          <a:pt x="2747" y="549"/>
                          <a:pt x="2810" y="473"/>
                        </a:cubicBezTo>
                        <a:cubicBezTo>
                          <a:pt x="2826" y="454"/>
                          <a:pt x="2834" y="435"/>
                          <a:pt x="2835" y="416"/>
                        </a:cubicBezTo>
                        <a:cubicBezTo>
                          <a:pt x="2847" y="50"/>
                          <a:pt x="2847" y="50"/>
                          <a:pt x="2847" y="50"/>
                        </a:cubicBezTo>
                        <a:cubicBezTo>
                          <a:pt x="2846" y="69"/>
                          <a:pt x="2838" y="88"/>
                          <a:pt x="2822" y="107"/>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9" name="Freeform 67">
                    <a:extLst>
                      <a:ext uri="{FF2B5EF4-FFF2-40B4-BE49-F238E27FC236}">
                        <a16:creationId xmlns:a16="http://schemas.microsoft.com/office/drawing/2014/main" id="{0E05327D-ED21-4B3C-9B05-A7F82EED5B2B}"/>
                      </a:ext>
                    </a:extLst>
                  </p:cNvPr>
                  <p:cNvSpPr>
                    <a:spLocks/>
                  </p:cNvSpPr>
                  <p:nvPr/>
                </p:nvSpPr>
                <p:spPr bwMode="auto">
                  <a:xfrm>
                    <a:off x="654050" y="2549526"/>
                    <a:ext cx="1347788" cy="2217738"/>
                  </a:xfrm>
                  <a:custGeom>
                    <a:avLst/>
                    <a:gdLst>
                      <a:gd name="T0" fmla="*/ 17 w 361"/>
                      <a:gd name="T1" fmla="*/ 0 h 593"/>
                      <a:gd name="T2" fmla="*/ 5 w 361"/>
                      <a:gd name="T3" fmla="*/ 365 h 593"/>
                      <a:gd name="T4" fmla="*/ 361 w 361"/>
                      <a:gd name="T5" fmla="*/ 593 h 593"/>
                      <a:gd name="T6" fmla="*/ 361 w 361"/>
                      <a:gd name="T7" fmla="*/ 224 h 593"/>
                      <a:gd name="T8" fmla="*/ 17 w 361"/>
                      <a:gd name="T9" fmla="*/ 0 h 593"/>
                    </a:gdLst>
                    <a:ahLst/>
                    <a:cxnLst>
                      <a:cxn ang="0">
                        <a:pos x="T0" y="T1"/>
                      </a:cxn>
                      <a:cxn ang="0">
                        <a:pos x="T2" y="T3"/>
                      </a:cxn>
                      <a:cxn ang="0">
                        <a:pos x="T4" y="T5"/>
                      </a:cxn>
                      <a:cxn ang="0">
                        <a:pos x="T6" y="T7"/>
                      </a:cxn>
                      <a:cxn ang="0">
                        <a:pos x="T8" y="T9"/>
                      </a:cxn>
                    </a:cxnLst>
                    <a:rect l="0" t="0" r="r" b="b"/>
                    <a:pathLst>
                      <a:path w="361" h="593">
                        <a:moveTo>
                          <a:pt x="17" y="0"/>
                        </a:moveTo>
                        <a:cubicBezTo>
                          <a:pt x="5" y="365"/>
                          <a:pt x="5" y="365"/>
                          <a:pt x="5" y="365"/>
                        </a:cubicBezTo>
                        <a:cubicBezTo>
                          <a:pt x="0" y="449"/>
                          <a:pt x="133" y="529"/>
                          <a:pt x="361" y="593"/>
                        </a:cubicBezTo>
                        <a:cubicBezTo>
                          <a:pt x="361" y="224"/>
                          <a:pt x="361" y="224"/>
                          <a:pt x="361" y="224"/>
                        </a:cubicBezTo>
                        <a:cubicBezTo>
                          <a:pt x="140" y="161"/>
                          <a:pt x="12" y="82"/>
                          <a:pt x="17"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0" name="Freeform 68">
                    <a:extLst>
                      <a:ext uri="{FF2B5EF4-FFF2-40B4-BE49-F238E27FC236}">
                        <a16:creationId xmlns:a16="http://schemas.microsoft.com/office/drawing/2014/main" id="{8B064EC8-1C84-41A9-85E0-DFD1746E5FA3}"/>
                      </a:ext>
                    </a:extLst>
                  </p:cNvPr>
                  <p:cNvSpPr>
                    <a:spLocks/>
                  </p:cNvSpPr>
                  <p:nvPr/>
                </p:nvSpPr>
                <p:spPr bwMode="auto">
                  <a:xfrm>
                    <a:off x="2001838" y="3387726"/>
                    <a:ext cx="3228975" cy="1828800"/>
                  </a:xfrm>
                  <a:custGeom>
                    <a:avLst/>
                    <a:gdLst>
                      <a:gd name="T0" fmla="*/ 806 w 865"/>
                      <a:gd name="T1" fmla="*/ 120 h 489"/>
                      <a:gd name="T2" fmla="*/ 229 w 865"/>
                      <a:gd name="T3" fmla="*/ 53 h 489"/>
                      <a:gd name="T4" fmla="*/ 0 w 865"/>
                      <a:gd name="T5" fmla="*/ 0 h 489"/>
                      <a:gd name="T6" fmla="*/ 0 w 865"/>
                      <a:gd name="T7" fmla="*/ 369 h 489"/>
                      <a:gd name="T8" fmla="*/ 217 w 865"/>
                      <a:gd name="T9" fmla="*/ 418 h 489"/>
                      <a:gd name="T10" fmla="*/ 794 w 865"/>
                      <a:gd name="T11" fmla="*/ 486 h 489"/>
                      <a:gd name="T12" fmla="*/ 865 w 865"/>
                      <a:gd name="T13" fmla="*/ 489 h 489"/>
                      <a:gd name="T14" fmla="*/ 865 w 865"/>
                      <a:gd name="T15" fmla="*/ 123 h 489"/>
                      <a:gd name="T16" fmla="*/ 806 w 865"/>
                      <a:gd name="T17" fmla="*/ 12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5" h="489">
                        <a:moveTo>
                          <a:pt x="806" y="120"/>
                        </a:moveTo>
                        <a:cubicBezTo>
                          <a:pt x="590" y="107"/>
                          <a:pt x="395" y="84"/>
                          <a:pt x="229" y="53"/>
                        </a:cubicBezTo>
                        <a:cubicBezTo>
                          <a:pt x="145" y="37"/>
                          <a:pt x="68" y="19"/>
                          <a:pt x="0" y="0"/>
                        </a:cubicBezTo>
                        <a:cubicBezTo>
                          <a:pt x="0" y="369"/>
                          <a:pt x="0" y="369"/>
                          <a:pt x="0" y="369"/>
                        </a:cubicBezTo>
                        <a:cubicBezTo>
                          <a:pt x="65" y="387"/>
                          <a:pt x="137" y="403"/>
                          <a:pt x="217" y="418"/>
                        </a:cubicBezTo>
                        <a:cubicBezTo>
                          <a:pt x="382" y="449"/>
                          <a:pt x="578" y="473"/>
                          <a:pt x="794" y="486"/>
                        </a:cubicBezTo>
                        <a:cubicBezTo>
                          <a:pt x="818" y="487"/>
                          <a:pt x="841" y="488"/>
                          <a:pt x="865" y="489"/>
                        </a:cubicBezTo>
                        <a:cubicBezTo>
                          <a:pt x="865" y="123"/>
                          <a:pt x="865" y="123"/>
                          <a:pt x="865" y="123"/>
                        </a:cubicBezTo>
                        <a:cubicBezTo>
                          <a:pt x="845" y="122"/>
                          <a:pt x="826" y="121"/>
                          <a:pt x="806" y="12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1" name="Freeform 69">
                    <a:extLst>
                      <a:ext uri="{FF2B5EF4-FFF2-40B4-BE49-F238E27FC236}">
                        <a16:creationId xmlns:a16="http://schemas.microsoft.com/office/drawing/2014/main" id="{68EBC669-E260-4AE0-82F5-B86CCCF65825}"/>
                      </a:ext>
                    </a:extLst>
                  </p:cNvPr>
                  <p:cNvSpPr>
                    <a:spLocks/>
                  </p:cNvSpPr>
                  <p:nvPr/>
                </p:nvSpPr>
                <p:spPr bwMode="auto">
                  <a:xfrm>
                    <a:off x="419100" y="1277938"/>
                    <a:ext cx="11160125" cy="2725738"/>
                  </a:xfrm>
                  <a:custGeom>
                    <a:avLst/>
                    <a:gdLst>
                      <a:gd name="T0" fmla="*/ 2336 w 2990"/>
                      <a:gd name="T1" fmla="*/ 113 h 729"/>
                      <a:gd name="T2" fmla="*/ 1761 w 2990"/>
                      <a:gd name="T3" fmla="*/ 46 h 729"/>
                      <a:gd name="T4" fmla="*/ 105 w 2990"/>
                      <a:gd name="T5" fmla="*/ 282 h 729"/>
                      <a:gd name="T6" fmla="*/ 653 w 2990"/>
                      <a:gd name="T7" fmla="*/ 617 h 729"/>
                      <a:gd name="T8" fmla="*/ 1230 w 2990"/>
                      <a:gd name="T9" fmla="*/ 684 h 729"/>
                      <a:gd name="T10" fmla="*/ 2885 w 2990"/>
                      <a:gd name="T11" fmla="*/ 447 h 729"/>
                      <a:gd name="T12" fmla="*/ 2336 w 2990"/>
                      <a:gd name="T13" fmla="*/ 113 h 729"/>
                    </a:gdLst>
                    <a:ahLst/>
                    <a:cxnLst>
                      <a:cxn ang="0">
                        <a:pos x="T0" y="T1"/>
                      </a:cxn>
                      <a:cxn ang="0">
                        <a:pos x="T2" y="T3"/>
                      </a:cxn>
                      <a:cxn ang="0">
                        <a:pos x="T4" y="T5"/>
                      </a:cxn>
                      <a:cxn ang="0">
                        <a:pos x="T6" y="T7"/>
                      </a:cxn>
                      <a:cxn ang="0">
                        <a:pos x="T8" y="T9"/>
                      </a:cxn>
                      <a:cxn ang="0">
                        <a:pos x="T10" y="T11"/>
                      </a:cxn>
                      <a:cxn ang="0">
                        <a:pos x="T12" y="T13"/>
                      </a:cxn>
                    </a:cxnLst>
                    <a:rect l="0" t="0" r="r" b="b"/>
                    <a:pathLst>
                      <a:path w="2990" h="729">
                        <a:moveTo>
                          <a:pt x="2336" y="113"/>
                        </a:moveTo>
                        <a:cubicBezTo>
                          <a:pt x="2171" y="82"/>
                          <a:pt x="1977" y="58"/>
                          <a:pt x="1761" y="46"/>
                        </a:cubicBezTo>
                        <a:cubicBezTo>
                          <a:pt x="994" y="0"/>
                          <a:pt x="252" y="106"/>
                          <a:pt x="105" y="282"/>
                        </a:cubicBezTo>
                        <a:cubicBezTo>
                          <a:pt x="0" y="409"/>
                          <a:pt x="230" y="538"/>
                          <a:pt x="653" y="617"/>
                        </a:cubicBezTo>
                        <a:cubicBezTo>
                          <a:pt x="819" y="648"/>
                          <a:pt x="1014" y="671"/>
                          <a:pt x="1230" y="684"/>
                        </a:cubicBezTo>
                        <a:cubicBezTo>
                          <a:pt x="1996" y="729"/>
                          <a:pt x="2739" y="624"/>
                          <a:pt x="2885" y="447"/>
                        </a:cubicBezTo>
                        <a:cubicBezTo>
                          <a:pt x="2990" y="321"/>
                          <a:pt x="2759" y="192"/>
                          <a:pt x="2336" y="113"/>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2" name="Freeform 70">
                    <a:extLst>
                      <a:ext uri="{FF2B5EF4-FFF2-40B4-BE49-F238E27FC236}">
                        <a16:creationId xmlns:a16="http://schemas.microsoft.com/office/drawing/2014/main" id="{BFD9BFEF-00AC-45FF-8346-81458E15B62C}"/>
                      </a:ext>
                    </a:extLst>
                  </p:cNvPr>
                  <p:cNvSpPr>
                    <a:spLocks/>
                  </p:cNvSpPr>
                  <p:nvPr/>
                </p:nvSpPr>
                <p:spPr bwMode="auto">
                  <a:xfrm>
                    <a:off x="1352550" y="1658938"/>
                    <a:ext cx="9290050" cy="1966913"/>
                  </a:xfrm>
                  <a:custGeom>
                    <a:avLst/>
                    <a:gdLst>
                      <a:gd name="T0" fmla="*/ 1330 w 2489"/>
                      <a:gd name="T1" fmla="*/ 526 h 526"/>
                      <a:gd name="T2" fmla="*/ 1007 w 2489"/>
                      <a:gd name="T3" fmla="*/ 516 h 526"/>
                      <a:gd name="T4" fmla="*/ 488 w 2489"/>
                      <a:gd name="T5" fmla="*/ 456 h 526"/>
                      <a:gd name="T6" fmla="*/ 21 w 2489"/>
                      <a:gd name="T7" fmla="*/ 280 h 526"/>
                      <a:gd name="T8" fmla="*/ 22 w 2489"/>
                      <a:gd name="T9" fmla="*/ 205 h 526"/>
                      <a:gd name="T10" fmla="*/ 1161 w 2489"/>
                      <a:gd name="T11" fmla="*/ 0 h 526"/>
                      <a:gd name="T12" fmla="*/ 1485 w 2489"/>
                      <a:gd name="T13" fmla="*/ 9 h 526"/>
                      <a:gd name="T14" fmla="*/ 2003 w 2489"/>
                      <a:gd name="T15" fmla="*/ 70 h 526"/>
                      <a:gd name="T16" fmla="*/ 2469 w 2489"/>
                      <a:gd name="T17" fmla="*/ 245 h 526"/>
                      <a:gd name="T18" fmla="*/ 2467 w 2489"/>
                      <a:gd name="T19" fmla="*/ 321 h 526"/>
                      <a:gd name="T20" fmla="*/ 1330 w 248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89" h="526">
                        <a:moveTo>
                          <a:pt x="1330" y="526"/>
                        </a:moveTo>
                        <a:cubicBezTo>
                          <a:pt x="1222" y="526"/>
                          <a:pt x="1114" y="523"/>
                          <a:pt x="1007" y="516"/>
                        </a:cubicBezTo>
                        <a:cubicBezTo>
                          <a:pt x="817" y="505"/>
                          <a:pt x="642" y="485"/>
                          <a:pt x="488" y="456"/>
                        </a:cubicBezTo>
                        <a:cubicBezTo>
                          <a:pt x="241" y="410"/>
                          <a:pt x="71" y="346"/>
                          <a:pt x="21" y="280"/>
                        </a:cubicBezTo>
                        <a:cubicBezTo>
                          <a:pt x="0" y="254"/>
                          <a:pt x="1" y="230"/>
                          <a:pt x="22" y="205"/>
                        </a:cubicBezTo>
                        <a:cubicBezTo>
                          <a:pt x="121" y="86"/>
                          <a:pt x="600" y="0"/>
                          <a:pt x="1161" y="0"/>
                        </a:cubicBezTo>
                        <a:cubicBezTo>
                          <a:pt x="1269" y="0"/>
                          <a:pt x="1378" y="3"/>
                          <a:pt x="1485" y="9"/>
                        </a:cubicBezTo>
                        <a:cubicBezTo>
                          <a:pt x="1675" y="21"/>
                          <a:pt x="1849" y="41"/>
                          <a:pt x="2003" y="70"/>
                        </a:cubicBezTo>
                        <a:cubicBezTo>
                          <a:pt x="2249" y="116"/>
                          <a:pt x="2419" y="180"/>
                          <a:pt x="2469" y="245"/>
                        </a:cubicBezTo>
                        <a:cubicBezTo>
                          <a:pt x="2489" y="271"/>
                          <a:pt x="2489" y="295"/>
                          <a:pt x="2467" y="321"/>
                        </a:cubicBezTo>
                        <a:cubicBezTo>
                          <a:pt x="2369" y="440"/>
                          <a:pt x="1890" y="526"/>
                          <a:pt x="1330" y="526"/>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3" name="Freeform 71">
                    <a:extLst>
                      <a:ext uri="{FF2B5EF4-FFF2-40B4-BE49-F238E27FC236}">
                        <a16:creationId xmlns:a16="http://schemas.microsoft.com/office/drawing/2014/main" id="{44EFC2C0-6A8A-43DB-9E67-F971109680A0}"/>
                      </a:ext>
                    </a:extLst>
                  </p:cNvPr>
                  <p:cNvSpPr>
                    <a:spLocks/>
                  </p:cNvSpPr>
                  <p:nvPr/>
                </p:nvSpPr>
                <p:spPr bwMode="auto">
                  <a:xfrm>
                    <a:off x="2482850" y="1520826"/>
                    <a:ext cx="6910388" cy="2239963"/>
                  </a:xfrm>
                  <a:custGeom>
                    <a:avLst/>
                    <a:gdLst>
                      <a:gd name="T0" fmla="*/ 909 w 1851"/>
                      <a:gd name="T1" fmla="*/ 599 h 599"/>
                      <a:gd name="T2" fmla="*/ 683 w 1851"/>
                      <a:gd name="T3" fmla="*/ 590 h 599"/>
                      <a:gd name="T4" fmla="*/ 117 w 1851"/>
                      <a:gd name="T5" fmla="*/ 524 h 599"/>
                      <a:gd name="T6" fmla="*/ 0 w 1851"/>
                      <a:gd name="T7" fmla="*/ 500 h 599"/>
                      <a:gd name="T8" fmla="*/ 931 w 1851"/>
                      <a:gd name="T9" fmla="*/ 0 h 599"/>
                      <a:gd name="T10" fmla="*/ 1203 w 1851"/>
                      <a:gd name="T11" fmla="*/ 10 h 599"/>
                      <a:gd name="T12" fmla="*/ 1767 w 1851"/>
                      <a:gd name="T13" fmla="*/ 75 h 599"/>
                      <a:gd name="T14" fmla="*/ 1851 w 1851"/>
                      <a:gd name="T15" fmla="*/ 93 h 599"/>
                      <a:gd name="T16" fmla="*/ 909 w 1851"/>
                      <a:gd name="T17"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1" h="599">
                        <a:moveTo>
                          <a:pt x="909" y="599"/>
                        </a:moveTo>
                        <a:cubicBezTo>
                          <a:pt x="832" y="597"/>
                          <a:pt x="756" y="594"/>
                          <a:pt x="683" y="590"/>
                        </a:cubicBezTo>
                        <a:cubicBezTo>
                          <a:pt x="475" y="578"/>
                          <a:pt x="285" y="555"/>
                          <a:pt x="117" y="524"/>
                        </a:cubicBezTo>
                        <a:cubicBezTo>
                          <a:pt x="77" y="516"/>
                          <a:pt x="38" y="508"/>
                          <a:pt x="0" y="500"/>
                        </a:cubicBezTo>
                        <a:cubicBezTo>
                          <a:pt x="931" y="0"/>
                          <a:pt x="931" y="0"/>
                          <a:pt x="931" y="0"/>
                        </a:cubicBezTo>
                        <a:cubicBezTo>
                          <a:pt x="1022" y="1"/>
                          <a:pt x="1114" y="4"/>
                          <a:pt x="1203" y="10"/>
                        </a:cubicBezTo>
                        <a:cubicBezTo>
                          <a:pt x="1409" y="22"/>
                          <a:pt x="1599" y="44"/>
                          <a:pt x="1767" y="75"/>
                        </a:cubicBezTo>
                        <a:cubicBezTo>
                          <a:pt x="1795" y="81"/>
                          <a:pt x="1824" y="87"/>
                          <a:pt x="1851" y="93"/>
                        </a:cubicBezTo>
                        <a:lnTo>
                          <a:pt x="909" y="59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4" name="Freeform 72">
                    <a:extLst>
                      <a:ext uri="{FF2B5EF4-FFF2-40B4-BE49-F238E27FC236}">
                        <a16:creationId xmlns:a16="http://schemas.microsoft.com/office/drawing/2014/main" id="{833FEBB2-B639-42F1-BF76-768C33398DEE}"/>
                      </a:ext>
                    </a:extLst>
                  </p:cNvPr>
                  <p:cNvSpPr>
                    <a:spLocks/>
                  </p:cNvSpPr>
                  <p:nvPr/>
                </p:nvSpPr>
                <p:spPr bwMode="auto">
                  <a:xfrm>
                    <a:off x="1416050" y="1658938"/>
                    <a:ext cx="9226550" cy="1268413"/>
                  </a:xfrm>
                  <a:custGeom>
                    <a:avLst/>
                    <a:gdLst>
                      <a:gd name="T0" fmla="*/ 2452 w 2472"/>
                      <a:gd name="T1" fmla="*/ 245 h 339"/>
                      <a:gd name="T2" fmla="*/ 1986 w 2472"/>
                      <a:gd name="T3" fmla="*/ 70 h 339"/>
                      <a:gd name="T4" fmla="*/ 1468 w 2472"/>
                      <a:gd name="T5" fmla="*/ 9 h 339"/>
                      <a:gd name="T6" fmla="*/ 1144 w 2472"/>
                      <a:gd name="T7" fmla="*/ 0 h 339"/>
                      <a:gd name="T8" fmla="*/ 5 w 2472"/>
                      <a:gd name="T9" fmla="*/ 205 h 339"/>
                      <a:gd name="T10" fmla="*/ 0 w 2472"/>
                      <a:gd name="T11" fmla="*/ 212 h 339"/>
                      <a:gd name="T12" fmla="*/ 1120 w 2472"/>
                      <a:gd name="T13" fmla="*/ 25 h 339"/>
                      <a:gd name="T14" fmla="*/ 1444 w 2472"/>
                      <a:gd name="T15" fmla="*/ 35 h 339"/>
                      <a:gd name="T16" fmla="*/ 1963 w 2472"/>
                      <a:gd name="T17" fmla="*/ 95 h 339"/>
                      <a:gd name="T18" fmla="*/ 2428 w 2472"/>
                      <a:gd name="T19" fmla="*/ 270 h 339"/>
                      <a:gd name="T20" fmla="*/ 2432 w 2472"/>
                      <a:gd name="T21" fmla="*/ 339 h 339"/>
                      <a:gd name="T22" fmla="*/ 2450 w 2472"/>
                      <a:gd name="T23" fmla="*/ 321 h 339"/>
                      <a:gd name="T24" fmla="*/ 2452 w 2472"/>
                      <a:gd name="T25" fmla="*/ 24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2" h="339">
                        <a:moveTo>
                          <a:pt x="2452" y="245"/>
                        </a:moveTo>
                        <a:cubicBezTo>
                          <a:pt x="2402" y="180"/>
                          <a:pt x="2232" y="116"/>
                          <a:pt x="1986" y="70"/>
                        </a:cubicBezTo>
                        <a:cubicBezTo>
                          <a:pt x="1832" y="41"/>
                          <a:pt x="1658" y="21"/>
                          <a:pt x="1468" y="9"/>
                        </a:cubicBezTo>
                        <a:cubicBezTo>
                          <a:pt x="1361" y="3"/>
                          <a:pt x="1252" y="0"/>
                          <a:pt x="1144" y="0"/>
                        </a:cubicBezTo>
                        <a:cubicBezTo>
                          <a:pt x="583" y="0"/>
                          <a:pt x="104" y="86"/>
                          <a:pt x="5" y="205"/>
                        </a:cubicBezTo>
                        <a:cubicBezTo>
                          <a:pt x="3" y="207"/>
                          <a:pt x="1" y="210"/>
                          <a:pt x="0" y="212"/>
                        </a:cubicBezTo>
                        <a:cubicBezTo>
                          <a:pt x="129" y="103"/>
                          <a:pt x="587" y="25"/>
                          <a:pt x="1120" y="25"/>
                        </a:cubicBezTo>
                        <a:cubicBezTo>
                          <a:pt x="1228" y="25"/>
                          <a:pt x="1337" y="28"/>
                          <a:pt x="1444" y="35"/>
                        </a:cubicBezTo>
                        <a:cubicBezTo>
                          <a:pt x="1634" y="46"/>
                          <a:pt x="1809" y="66"/>
                          <a:pt x="1963" y="95"/>
                        </a:cubicBezTo>
                        <a:cubicBezTo>
                          <a:pt x="2208" y="141"/>
                          <a:pt x="2378" y="205"/>
                          <a:pt x="2428" y="270"/>
                        </a:cubicBezTo>
                        <a:cubicBezTo>
                          <a:pt x="2447" y="294"/>
                          <a:pt x="2448" y="316"/>
                          <a:pt x="2432" y="339"/>
                        </a:cubicBezTo>
                        <a:cubicBezTo>
                          <a:pt x="2439" y="333"/>
                          <a:pt x="2445" y="327"/>
                          <a:pt x="2450" y="321"/>
                        </a:cubicBezTo>
                        <a:cubicBezTo>
                          <a:pt x="2472" y="295"/>
                          <a:pt x="2472" y="271"/>
                          <a:pt x="2452" y="245"/>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5" name="Freeform 73">
                    <a:extLst>
                      <a:ext uri="{FF2B5EF4-FFF2-40B4-BE49-F238E27FC236}">
                        <a16:creationId xmlns:a16="http://schemas.microsoft.com/office/drawing/2014/main" id="{A2FE4793-FED6-4241-88B8-E090FE1F6323}"/>
                      </a:ext>
                    </a:extLst>
                  </p:cNvPr>
                  <p:cNvSpPr>
                    <a:spLocks/>
                  </p:cNvSpPr>
                  <p:nvPr/>
                </p:nvSpPr>
                <p:spPr bwMode="auto">
                  <a:xfrm>
                    <a:off x="9377363" y="2736851"/>
                    <a:ext cx="1903413" cy="2259013"/>
                  </a:xfrm>
                  <a:custGeom>
                    <a:avLst/>
                    <a:gdLst>
                      <a:gd name="T0" fmla="*/ 485 w 510"/>
                      <a:gd name="T1" fmla="*/ 57 h 604"/>
                      <a:gd name="T2" fmla="*/ 0 w 510"/>
                      <a:gd name="T3" fmla="*/ 241 h 604"/>
                      <a:gd name="T4" fmla="*/ 0 w 510"/>
                      <a:gd name="T5" fmla="*/ 604 h 604"/>
                      <a:gd name="T6" fmla="*/ 473 w 510"/>
                      <a:gd name="T7" fmla="*/ 423 h 604"/>
                      <a:gd name="T8" fmla="*/ 498 w 510"/>
                      <a:gd name="T9" fmla="*/ 366 h 604"/>
                      <a:gd name="T10" fmla="*/ 510 w 510"/>
                      <a:gd name="T11" fmla="*/ 0 h 604"/>
                      <a:gd name="T12" fmla="*/ 485 w 510"/>
                      <a:gd name="T13" fmla="*/ 57 h 604"/>
                    </a:gdLst>
                    <a:ahLst/>
                    <a:cxnLst>
                      <a:cxn ang="0">
                        <a:pos x="T0" y="T1"/>
                      </a:cxn>
                      <a:cxn ang="0">
                        <a:pos x="T2" y="T3"/>
                      </a:cxn>
                      <a:cxn ang="0">
                        <a:pos x="T4" y="T5"/>
                      </a:cxn>
                      <a:cxn ang="0">
                        <a:pos x="T6" y="T7"/>
                      </a:cxn>
                      <a:cxn ang="0">
                        <a:pos x="T8" y="T9"/>
                      </a:cxn>
                      <a:cxn ang="0">
                        <a:pos x="T10" y="T11"/>
                      </a:cxn>
                      <a:cxn ang="0">
                        <a:pos x="T12" y="T13"/>
                      </a:cxn>
                    </a:cxnLst>
                    <a:rect l="0" t="0" r="r" b="b"/>
                    <a:pathLst>
                      <a:path w="510" h="604">
                        <a:moveTo>
                          <a:pt x="485" y="57"/>
                        </a:moveTo>
                        <a:cubicBezTo>
                          <a:pt x="421" y="134"/>
                          <a:pt x="244" y="198"/>
                          <a:pt x="0" y="241"/>
                        </a:cubicBezTo>
                        <a:cubicBezTo>
                          <a:pt x="0" y="604"/>
                          <a:pt x="0" y="604"/>
                          <a:pt x="0" y="604"/>
                        </a:cubicBezTo>
                        <a:cubicBezTo>
                          <a:pt x="237" y="561"/>
                          <a:pt x="410" y="498"/>
                          <a:pt x="473" y="423"/>
                        </a:cubicBezTo>
                        <a:cubicBezTo>
                          <a:pt x="489" y="404"/>
                          <a:pt x="497" y="385"/>
                          <a:pt x="498" y="366"/>
                        </a:cubicBezTo>
                        <a:cubicBezTo>
                          <a:pt x="510" y="0"/>
                          <a:pt x="510" y="0"/>
                          <a:pt x="510" y="0"/>
                        </a:cubicBezTo>
                        <a:cubicBezTo>
                          <a:pt x="509" y="19"/>
                          <a:pt x="501" y="38"/>
                          <a:pt x="485" y="57"/>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6" name="Freeform 74">
                    <a:extLst>
                      <a:ext uri="{FF2B5EF4-FFF2-40B4-BE49-F238E27FC236}">
                        <a16:creationId xmlns:a16="http://schemas.microsoft.com/office/drawing/2014/main" id="{EEA7CA58-464C-4B57-8F57-55B21C2E6011}"/>
                      </a:ext>
                    </a:extLst>
                  </p:cNvPr>
                  <p:cNvSpPr>
                    <a:spLocks/>
                  </p:cNvSpPr>
                  <p:nvPr/>
                </p:nvSpPr>
                <p:spPr bwMode="auto">
                  <a:xfrm>
                    <a:off x="5230813" y="3846513"/>
                    <a:ext cx="892175" cy="1395413"/>
                  </a:xfrm>
                  <a:custGeom>
                    <a:avLst/>
                    <a:gdLst>
                      <a:gd name="T0" fmla="*/ 0 w 239"/>
                      <a:gd name="T1" fmla="*/ 0 h 373"/>
                      <a:gd name="T2" fmla="*/ 0 w 239"/>
                      <a:gd name="T3" fmla="*/ 366 h 373"/>
                      <a:gd name="T4" fmla="*/ 239 w 239"/>
                      <a:gd name="T5" fmla="*/ 373 h 373"/>
                      <a:gd name="T6" fmla="*/ 239 w 239"/>
                      <a:gd name="T7" fmla="*/ 7 h 373"/>
                      <a:gd name="T8" fmla="*/ 0 w 239"/>
                      <a:gd name="T9" fmla="*/ 0 h 373"/>
                    </a:gdLst>
                    <a:ahLst/>
                    <a:cxnLst>
                      <a:cxn ang="0">
                        <a:pos x="T0" y="T1"/>
                      </a:cxn>
                      <a:cxn ang="0">
                        <a:pos x="T2" y="T3"/>
                      </a:cxn>
                      <a:cxn ang="0">
                        <a:pos x="T4" y="T5"/>
                      </a:cxn>
                      <a:cxn ang="0">
                        <a:pos x="T6" y="T7"/>
                      </a:cxn>
                      <a:cxn ang="0">
                        <a:pos x="T8" y="T9"/>
                      </a:cxn>
                    </a:cxnLst>
                    <a:rect l="0" t="0" r="r" b="b"/>
                    <a:pathLst>
                      <a:path w="239" h="373">
                        <a:moveTo>
                          <a:pt x="0" y="0"/>
                        </a:moveTo>
                        <a:cubicBezTo>
                          <a:pt x="0" y="366"/>
                          <a:pt x="0" y="366"/>
                          <a:pt x="0" y="366"/>
                        </a:cubicBezTo>
                        <a:cubicBezTo>
                          <a:pt x="80" y="370"/>
                          <a:pt x="160" y="372"/>
                          <a:pt x="239" y="373"/>
                        </a:cubicBezTo>
                        <a:cubicBezTo>
                          <a:pt x="239" y="7"/>
                          <a:pt x="239" y="7"/>
                          <a:pt x="239" y="7"/>
                        </a:cubicBezTo>
                        <a:cubicBezTo>
                          <a:pt x="160" y="6"/>
                          <a:pt x="80" y="4"/>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7" name="Freeform 75">
                    <a:extLst>
                      <a:ext uri="{FF2B5EF4-FFF2-40B4-BE49-F238E27FC236}">
                        <a16:creationId xmlns:a16="http://schemas.microsoft.com/office/drawing/2014/main" id="{65269BC3-2303-4842-8E74-23AE88B83A3E}"/>
                      </a:ext>
                    </a:extLst>
                  </p:cNvPr>
                  <p:cNvSpPr>
                    <a:spLocks/>
                  </p:cNvSpPr>
                  <p:nvPr/>
                </p:nvSpPr>
                <p:spPr bwMode="auto">
                  <a:xfrm>
                    <a:off x="6346825" y="3870326"/>
                    <a:ext cx="339725" cy="1371600"/>
                  </a:xfrm>
                  <a:custGeom>
                    <a:avLst/>
                    <a:gdLst>
                      <a:gd name="T0" fmla="*/ 0 w 91"/>
                      <a:gd name="T1" fmla="*/ 1 h 367"/>
                      <a:gd name="T2" fmla="*/ 0 w 91"/>
                      <a:gd name="T3" fmla="*/ 367 h 367"/>
                      <a:gd name="T4" fmla="*/ 91 w 91"/>
                      <a:gd name="T5" fmla="*/ 366 h 367"/>
                      <a:gd name="T6" fmla="*/ 91 w 91"/>
                      <a:gd name="T7" fmla="*/ 0 h 367"/>
                      <a:gd name="T8" fmla="*/ 0 w 91"/>
                      <a:gd name="T9" fmla="*/ 1 h 367"/>
                    </a:gdLst>
                    <a:ahLst/>
                    <a:cxnLst>
                      <a:cxn ang="0">
                        <a:pos x="T0" y="T1"/>
                      </a:cxn>
                      <a:cxn ang="0">
                        <a:pos x="T2" y="T3"/>
                      </a:cxn>
                      <a:cxn ang="0">
                        <a:pos x="T4" y="T5"/>
                      </a:cxn>
                      <a:cxn ang="0">
                        <a:pos x="T6" y="T7"/>
                      </a:cxn>
                      <a:cxn ang="0">
                        <a:pos x="T8" y="T9"/>
                      </a:cxn>
                    </a:cxnLst>
                    <a:rect l="0" t="0" r="r" b="b"/>
                    <a:pathLst>
                      <a:path w="91" h="367">
                        <a:moveTo>
                          <a:pt x="0" y="1"/>
                        </a:moveTo>
                        <a:cubicBezTo>
                          <a:pt x="0" y="367"/>
                          <a:pt x="0" y="367"/>
                          <a:pt x="0" y="367"/>
                        </a:cubicBezTo>
                        <a:cubicBezTo>
                          <a:pt x="31" y="366"/>
                          <a:pt x="61" y="366"/>
                          <a:pt x="91" y="366"/>
                        </a:cubicBezTo>
                        <a:cubicBezTo>
                          <a:pt x="91" y="0"/>
                          <a:pt x="91" y="0"/>
                          <a:pt x="91" y="0"/>
                        </a:cubicBezTo>
                        <a:cubicBezTo>
                          <a:pt x="61" y="1"/>
                          <a:pt x="31"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8" name="Freeform 76">
                    <a:extLst>
                      <a:ext uri="{FF2B5EF4-FFF2-40B4-BE49-F238E27FC236}">
                        <a16:creationId xmlns:a16="http://schemas.microsoft.com/office/drawing/2014/main" id="{9115687E-BCC9-44EC-83E5-02155FE447D4}"/>
                      </a:ext>
                    </a:extLst>
                  </p:cNvPr>
                  <p:cNvSpPr>
                    <a:spLocks/>
                  </p:cNvSpPr>
                  <p:nvPr/>
                </p:nvSpPr>
                <p:spPr bwMode="auto">
                  <a:xfrm>
                    <a:off x="6122988" y="3873501"/>
                    <a:ext cx="223838" cy="1368425"/>
                  </a:xfrm>
                  <a:custGeom>
                    <a:avLst/>
                    <a:gdLst>
                      <a:gd name="T0" fmla="*/ 0 w 60"/>
                      <a:gd name="T1" fmla="*/ 0 h 366"/>
                      <a:gd name="T2" fmla="*/ 0 w 60"/>
                      <a:gd name="T3" fmla="*/ 366 h 366"/>
                      <a:gd name="T4" fmla="*/ 60 w 60"/>
                      <a:gd name="T5" fmla="*/ 366 h 366"/>
                      <a:gd name="T6" fmla="*/ 60 w 60"/>
                      <a:gd name="T7" fmla="*/ 0 h 366"/>
                      <a:gd name="T8" fmla="*/ 0 w 60"/>
                      <a:gd name="T9" fmla="*/ 0 h 366"/>
                    </a:gdLst>
                    <a:ahLst/>
                    <a:cxnLst>
                      <a:cxn ang="0">
                        <a:pos x="T0" y="T1"/>
                      </a:cxn>
                      <a:cxn ang="0">
                        <a:pos x="T2" y="T3"/>
                      </a:cxn>
                      <a:cxn ang="0">
                        <a:pos x="T4" y="T5"/>
                      </a:cxn>
                      <a:cxn ang="0">
                        <a:pos x="T6" y="T7"/>
                      </a:cxn>
                      <a:cxn ang="0">
                        <a:pos x="T8" y="T9"/>
                      </a:cxn>
                    </a:cxnLst>
                    <a:rect l="0" t="0" r="r" b="b"/>
                    <a:pathLst>
                      <a:path w="60" h="366">
                        <a:moveTo>
                          <a:pt x="0" y="0"/>
                        </a:moveTo>
                        <a:cubicBezTo>
                          <a:pt x="0" y="366"/>
                          <a:pt x="0" y="366"/>
                          <a:pt x="0" y="366"/>
                        </a:cubicBezTo>
                        <a:cubicBezTo>
                          <a:pt x="20" y="366"/>
                          <a:pt x="40" y="366"/>
                          <a:pt x="60" y="366"/>
                        </a:cubicBezTo>
                        <a:cubicBezTo>
                          <a:pt x="60" y="0"/>
                          <a:pt x="60" y="0"/>
                          <a:pt x="60" y="0"/>
                        </a:cubicBezTo>
                        <a:cubicBezTo>
                          <a:pt x="40" y="0"/>
                          <a:pt x="20"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49" name="Freeform 77">
                    <a:extLst>
                      <a:ext uri="{FF2B5EF4-FFF2-40B4-BE49-F238E27FC236}">
                        <a16:creationId xmlns:a16="http://schemas.microsoft.com/office/drawing/2014/main" id="{3C5E09C0-5CF1-4F29-AACE-764A4C33A158}"/>
                      </a:ext>
                    </a:extLst>
                  </p:cNvPr>
                  <p:cNvSpPr>
                    <a:spLocks/>
                  </p:cNvSpPr>
                  <p:nvPr/>
                </p:nvSpPr>
                <p:spPr bwMode="auto">
                  <a:xfrm>
                    <a:off x="6686550" y="3638551"/>
                    <a:ext cx="2690813" cy="1600200"/>
                  </a:xfrm>
                  <a:custGeom>
                    <a:avLst/>
                    <a:gdLst>
                      <a:gd name="T0" fmla="*/ 721 w 721"/>
                      <a:gd name="T1" fmla="*/ 0 h 428"/>
                      <a:gd name="T2" fmla="*/ 0 w 721"/>
                      <a:gd name="T3" fmla="*/ 62 h 428"/>
                      <a:gd name="T4" fmla="*/ 0 w 721"/>
                      <a:gd name="T5" fmla="*/ 428 h 428"/>
                      <a:gd name="T6" fmla="*/ 721 w 721"/>
                      <a:gd name="T7" fmla="*/ 363 h 428"/>
                      <a:gd name="T8" fmla="*/ 721 w 721"/>
                      <a:gd name="T9" fmla="*/ 0 h 428"/>
                    </a:gdLst>
                    <a:ahLst/>
                    <a:cxnLst>
                      <a:cxn ang="0">
                        <a:pos x="T0" y="T1"/>
                      </a:cxn>
                      <a:cxn ang="0">
                        <a:pos x="T2" y="T3"/>
                      </a:cxn>
                      <a:cxn ang="0">
                        <a:pos x="T4" y="T5"/>
                      </a:cxn>
                      <a:cxn ang="0">
                        <a:pos x="T6" y="T7"/>
                      </a:cxn>
                      <a:cxn ang="0">
                        <a:pos x="T8" y="T9"/>
                      </a:cxn>
                    </a:cxnLst>
                    <a:rect l="0" t="0" r="r" b="b"/>
                    <a:pathLst>
                      <a:path w="721" h="428">
                        <a:moveTo>
                          <a:pt x="721" y="0"/>
                        </a:moveTo>
                        <a:cubicBezTo>
                          <a:pt x="518" y="36"/>
                          <a:pt x="268" y="58"/>
                          <a:pt x="0" y="62"/>
                        </a:cubicBezTo>
                        <a:cubicBezTo>
                          <a:pt x="0" y="428"/>
                          <a:pt x="0" y="428"/>
                          <a:pt x="0" y="428"/>
                        </a:cubicBezTo>
                        <a:cubicBezTo>
                          <a:pt x="269" y="423"/>
                          <a:pt x="519" y="400"/>
                          <a:pt x="721" y="363"/>
                        </a:cubicBezTo>
                        <a:lnTo>
                          <a:pt x="721"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0" name="Freeform 78">
                    <a:extLst>
                      <a:ext uri="{FF2B5EF4-FFF2-40B4-BE49-F238E27FC236}">
                        <a16:creationId xmlns:a16="http://schemas.microsoft.com/office/drawing/2014/main" id="{52797D53-63BE-49A2-A0EF-1107E8394A3B}"/>
                      </a:ext>
                    </a:extLst>
                  </p:cNvPr>
                  <p:cNvSpPr>
                    <a:spLocks/>
                  </p:cNvSpPr>
                  <p:nvPr/>
                </p:nvSpPr>
                <p:spPr bwMode="auto">
                  <a:xfrm>
                    <a:off x="10202863" y="3540126"/>
                    <a:ext cx="93663" cy="1185863"/>
                  </a:xfrm>
                  <a:custGeom>
                    <a:avLst/>
                    <a:gdLst>
                      <a:gd name="T0" fmla="*/ 25 w 25"/>
                      <a:gd name="T1" fmla="*/ 0 h 317"/>
                      <a:gd name="T2" fmla="*/ 0 w 25"/>
                      <a:gd name="T3" fmla="*/ 7 h 317"/>
                      <a:gd name="T4" fmla="*/ 0 w 25"/>
                      <a:gd name="T5" fmla="*/ 317 h 317"/>
                      <a:gd name="T6" fmla="*/ 25 w 25"/>
                      <a:gd name="T7" fmla="*/ 309 h 317"/>
                      <a:gd name="T8" fmla="*/ 25 w 25"/>
                      <a:gd name="T9" fmla="*/ 0 h 317"/>
                    </a:gdLst>
                    <a:ahLst/>
                    <a:cxnLst>
                      <a:cxn ang="0">
                        <a:pos x="T0" y="T1"/>
                      </a:cxn>
                      <a:cxn ang="0">
                        <a:pos x="T2" y="T3"/>
                      </a:cxn>
                      <a:cxn ang="0">
                        <a:pos x="T4" y="T5"/>
                      </a:cxn>
                      <a:cxn ang="0">
                        <a:pos x="T6" y="T7"/>
                      </a:cxn>
                      <a:cxn ang="0">
                        <a:pos x="T8" y="T9"/>
                      </a:cxn>
                    </a:cxnLst>
                    <a:rect l="0" t="0" r="r" b="b"/>
                    <a:pathLst>
                      <a:path w="25" h="317">
                        <a:moveTo>
                          <a:pt x="25" y="0"/>
                        </a:moveTo>
                        <a:cubicBezTo>
                          <a:pt x="17" y="2"/>
                          <a:pt x="9" y="5"/>
                          <a:pt x="0" y="7"/>
                        </a:cubicBezTo>
                        <a:cubicBezTo>
                          <a:pt x="0" y="317"/>
                          <a:pt x="0" y="317"/>
                          <a:pt x="0" y="317"/>
                        </a:cubicBezTo>
                        <a:cubicBezTo>
                          <a:pt x="9" y="315"/>
                          <a:pt x="17" y="312"/>
                          <a:pt x="25" y="30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1" name="Freeform 79">
                    <a:extLst>
                      <a:ext uri="{FF2B5EF4-FFF2-40B4-BE49-F238E27FC236}">
                        <a16:creationId xmlns:a16="http://schemas.microsoft.com/office/drawing/2014/main" id="{26E43940-66B1-451F-9E1A-25C4A331B733}"/>
                      </a:ext>
                    </a:extLst>
                  </p:cNvPr>
                  <p:cNvSpPr>
                    <a:spLocks/>
                  </p:cNvSpPr>
                  <p:nvPr/>
                </p:nvSpPr>
                <p:spPr bwMode="auto">
                  <a:xfrm>
                    <a:off x="9675813" y="3671888"/>
                    <a:ext cx="93663" cy="1192213"/>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2"/>
                          <a:pt x="8" y="3"/>
                          <a:pt x="0" y="5"/>
                        </a:cubicBezTo>
                        <a:cubicBezTo>
                          <a:pt x="0" y="319"/>
                          <a:pt x="0" y="319"/>
                          <a:pt x="0" y="319"/>
                        </a:cubicBezTo>
                        <a:cubicBezTo>
                          <a:pt x="8" y="317"/>
                          <a:pt x="16" y="315"/>
                          <a:pt x="25" y="313"/>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2" name="Freeform 80">
                    <a:extLst>
                      <a:ext uri="{FF2B5EF4-FFF2-40B4-BE49-F238E27FC236}">
                        <a16:creationId xmlns:a16="http://schemas.microsoft.com/office/drawing/2014/main" id="{B29C2FAF-DAE9-464C-AFDE-DAF3147C69B4}"/>
                      </a:ext>
                    </a:extLst>
                  </p:cNvPr>
                  <p:cNvSpPr>
                    <a:spLocks/>
                  </p:cNvSpPr>
                  <p:nvPr/>
                </p:nvSpPr>
                <p:spPr bwMode="auto">
                  <a:xfrm>
                    <a:off x="10733088" y="3352801"/>
                    <a:ext cx="92075" cy="1163638"/>
                  </a:xfrm>
                  <a:custGeom>
                    <a:avLst/>
                    <a:gdLst>
                      <a:gd name="T0" fmla="*/ 25 w 25"/>
                      <a:gd name="T1" fmla="*/ 296 h 311"/>
                      <a:gd name="T2" fmla="*/ 25 w 25"/>
                      <a:gd name="T3" fmla="*/ 0 h 311"/>
                      <a:gd name="T4" fmla="*/ 0 w 25"/>
                      <a:gd name="T5" fmla="*/ 10 h 311"/>
                      <a:gd name="T6" fmla="*/ 0 w 25"/>
                      <a:gd name="T7" fmla="*/ 311 h 311"/>
                      <a:gd name="T8" fmla="*/ 25 w 25"/>
                      <a:gd name="T9" fmla="*/ 296 h 311"/>
                    </a:gdLst>
                    <a:ahLst/>
                    <a:cxnLst>
                      <a:cxn ang="0">
                        <a:pos x="T0" y="T1"/>
                      </a:cxn>
                      <a:cxn ang="0">
                        <a:pos x="T2" y="T3"/>
                      </a:cxn>
                      <a:cxn ang="0">
                        <a:pos x="T4" y="T5"/>
                      </a:cxn>
                      <a:cxn ang="0">
                        <a:pos x="T6" y="T7"/>
                      </a:cxn>
                      <a:cxn ang="0">
                        <a:pos x="T8" y="T9"/>
                      </a:cxn>
                    </a:cxnLst>
                    <a:rect l="0" t="0" r="r" b="b"/>
                    <a:pathLst>
                      <a:path w="25" h="311">
                        <a:moveTo>
                          <a:pt x="25" y="296"/>
                        </a:moveTo>
                        <a:cubicBezTo>
                          <a:pt x="25" y="0"/>
                          <a:pt x="25" y="0"/>
                          <a:pt x="25" y="0"/>
                        </a:cubicBezTo>
                        <a:cubicBezTo>
                          <a:pt x="17" y="3"/>
                          <a:pt x="8" y="7"/>
                          <a:pt x="0" y="10"/>
                        </a:cubicBezTo>
                        <a:cubicBezTo>
                          <a:pt x="0" y="311"/>
                          <a:pt x="0" y="311"/>
                          <a:pt x="0" y="311"/>
                        </a:cubicBezTo>
                        <a:cubicBezTo>
                          <a:pt x="9" y="306"/>
                          <a:pt x="17" y="301"/>
                          <a:pt x="25" y="2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3" name="Freeform 81">
                    <a:extLst>
                      <a:ext uri="{FF2B5EF4-FFF2-40B4-BE49-F238E27FC236}">
                        <a16:creationId xmlns:a16="http://schemas.microsoft.com/office/drawing/2014/main" id="{78D4F4D8-35A2-44A1-8A25-BE937021CD4F}"/>
                      </a:ext>
                    </a:extLst>
                  </p:cNvPr>
                  <p:cNvSpPr>
                    <a:spLocks/>
                  </p:cNvSpPr>
                  <p:nvPr/>
                </p:nvSpPr>
                <p:spPr bwMode="auto">
                  <a:xfrm>
                    <a:off x="7034213" y="3963988"/>
                    <a:ext cx="92075" cy="1195388"/>
                  </a:xfrm>
                  <a:custGeom>
                    <a:avLst/>
                    <a:gdLst>
                      <a:gd name="T0" fmla="*/ 25 w 25"/>
                      <a:gd name="T1" fmla="*/ 0 h 320"/>
                      <a:gd name="T2" fmla="*/ 0 w 25"/>
                      <a:gd name="T3" fmla="*/ 1 h 320"/>
                      <a:gd name="T4" fmla="*/ 0 w 25"/>
                      <a:gd name="T5" fmla="*/ 320 h 320"/>
                      <a:gd name="T6" fmla="*/ 25 w 25"/>
                      <a:gd name="T7" fmla="*/ 319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1"/>
                          <a:pt x="0" y="1"/>
                        </a:cubicBezTo>
                        <a:cubicBezTo>
                          <a:pt x="0" y="320"/>
                          <a:pt x="0" y="320"/>
                          <a:pt x="0" y="320"/>
                        </a:cubicBezTo>
                        <a:cubicBezTo>
                          <a:pt x="8" y="320"/>
                          <a:pt x="17" y="319"/>
                          <a:pt x="25" y="319"/>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4" name="Freeform 82">
                    <a:extLst>
                      <a:ext uri="{FF2B5EF4-FFF2-40B4-BE49-F238E27FC236}">
                        <a16:creationId xmlns:a16="http://schemas.microsoft.com/office/drawing/2014/main" id="{0F374873-1B10-4948-806A-FA08814F8406}"/>
                      </a:ext>
                    </a:extLst>
                  </p:cNvPr>
                  <p:cNvSpPr>
                    <a:spLocks/>
                  </p:cNvSpPr>
                  <p:nvPr/>
                </p:nvSpPr>
                <p:spPr bwMode="auto">
                  <a:xfrm>
                    <a:off x="1752600" y="3417888"/>
                    <a:ext cx="92075"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6" y="6"/>
                          <a:pt x="8" y="3"/>
                          <a:pt x="0" y="0"/>
                        </a:cubicBezTo>
                        <a:cubicBezTo>
                          <a:pt x="0" y="315"/>
                          <a:pt x="0" y="315"/>
                          <a:pt x="0" y="315"/>
                        </a:cubicBezTo>
                        <a:cubicBezTo>
                          <a:pt x="8" y="318"/>
                          <a:pt x="16" y="321"/>
                          <a:pt x="25" y="324"/>
                        </a:cubicBezTo>
                        <a:lnTo>
                          <a:pt x="2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5" name="Freeform 83">
                    <a:extLst>
                      <a:ext uri="{FF2B5EF4-FFF2-40B4-BE49-F238E27FC236}">
                        <a16:creationId xmlns:a16="http://schemas.microsoft.com/office/drawing/2014/main" id="{EE750684-6469-48BE-A489-DC97493ABB55}"/>
                      </a:ext>
                    </a:extLst>
                  </p:cNvPr>
                  <p:cNvSpPr>
                    <a:spLocks/>
                  </p:cNvSpPr>
                  <p:nvPr/>
                </p:nvSpPr>
                <p:spPr bwMode="auto">
                  <a:xfrm>
                    <a:off x="8620125" y="3843338"/>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6" y="1"/>
                          <a:pt x="8" y="2"/>
                          <a:pt x="0" y="3"/>
                        </a:cubicBezTo>
                        <a:cubicBezTo>
                          <a:pt x="0" y="320"/>
                          <a:pt x="0" y="320"/>
                          <a:pt x="0" y="320"/>
                        </a:cubicBezTo>
                        <a:cubicBezTo>
                          <a:pt x="8"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6" name="Freeform 84">
                    <a:extLst>
                      <a:ext uri="{FF2B5EF4-FFF2-40B4-BE49-F238E27FC236}">
                        <a16:creationId xmlns:a16="http://schemas.microsoft.com/office/drawing/2014/main" id="{C521822A-0196-4E11-BD33-07E54B265737}"/>
                      </a:ext>
                    </a:extLst>
                  </p:cNvPr>
                  <p:cNvSpPr>
                    <a:spLocks/>
                  </p:cNvSpPr>
                  <p:nvPr/>
                </p:nvSpPr>
                <p:spPr bwMode="auto">
                  <a:xfrm>
                    <a:off x="6507163" y="3975101"/>
                    <a:ext cx="93663" cy="1196975"/>
                  </a:xfrm>
                  <a:custGeom>
                    <a:avLst/>
                    <a:gdLst>
                      <a:gd name="T0" fmla="*/ 0 w 25"/>
                      <a:gd name="T1" fmla="*/ 320 h 320"/>
                      <a:gd name="T2" fmla="*/ 25 w 25"/>
                      <a:gd name="T3" fmla="*/ 319 h 320"/>
                      <a:gd name="T4" fmla="*/ 25 w 25"/>
                      <a:gd name="T5" fmla="*/ 0 h 320"/>
                      <a:gd name="T6" fmla="*/ 0 w 25"/>
                      <a:gd name="T7" fmla="*/ 1 h 320"/>
                      <a:gd name="T8" fmla="*/ 0 w 25"/>
                      <a:gd name="T9" fmla="*/ 320 h 320"/>
                    </a:gdLst>
                    <a:ahLst/>
                    <a:cxnLst>
                      <a:cxn ang="0">
                        <a:pos x="T0" y="T1"/>
                      </a:cxn>
                      <a:cxn ang="0">
                        <a:pos x="T2" y="T3"/>
                      </a:cxn>
                      <a:cxn ang="0">
                        <a:pos x="T4" y="T5"/>
                      </a:cxn>
                      <a:cxn ang="0">
                        <a:pos x="T6" y="T7"/>
                      </a:cxn>
                      <a:cxn ang="0">
                        <a:pos x="T8" y="T9"/>
                      </a:cxn>
                    </a:cxnLst>
                    <a:rect l="0" t="0" r="r" b="b"/>
                    <a:pathLst>
                      <a:path w="25" h="320">
                        <a:moveTo>
                          <a:pt x="0" y="320"/>
                        </a:moveTo>
                        <a:cubicBezTo>
                          <a:pt x="8" y="320"/>
                          <a:pt x="16" y="320"/>
                          <a:pt x="25" y="319"/>
                        </a:cubicBezTo>
                        <a:cubicBezTo>
                          <a:pt x="25" y="0"/>
                          <a:pt x="25" y="0"/>
                          <a:pt x="25" y="0"/>
                        </a:cubicBezTo>
                        <a:cubicBezTo>
                          <a:pt x="16" y="1"/>
                          <a:pt x="8" y="1"/>
                          <a:pt x="0" y="1"/>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7" name="Freeform 85">
                    <a:extLst>
                      <a:ext uri="{FF2B5EF4-FFF2-40B4-BE49-F238E27FC236}">
                        <a16:creationId xmlns:a16="http://schemas.microsoft.com/office/drawing/2014/main" id="{ED7CB4CD-BDFB-4F5A-A904-0641A3C8FDF9}"/>
                      </a:ext>
                    </a:extLst>
                  </p:cNvPr>
                  <p:cNvSpPr>
                    <a:spLocks/>
                  </p:cNvSpPr>
                  <p:nvPr/>
                </p:nvSpPr>
                <p:spPr bwMode="auto">
                  <a:xfrm>
                    <a:off x="7562850" y="3940176"/>
                    <a:ext cx="93663" cy="1193800"/>
                  </a:xfrm>
                  <a:custGeom>
                    <a:avLst/>
                    <a:gdLst>
                      <a:gd name="T0" fmla="*/ 25 w 25"/>
                      <a:gd name="T1" fmla="*/ 0 h 319"/>
                      <a:gd name="T2" fmla="*/ 0 w 25"/>
                      <a:gd name="T3" fmla="*/ 1 h 319"/>
                      <a:gd name="T4" fmla="*/ 0 w 25"/>
                      <a:gd name="T5" fmla="*/ 319 h 319"/>
                      <a:gd name="T6" fmla="*/ 25 w 25"/>
                      <a:gd name="T7" fmla="*/ 318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8"/>
                          <a:pt x="25" y="318"/>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8" name="Freeform 86">
                    <a:extLst>
                      <a:ext uri="{FF2B5EF4-FFF2-40B4-BE49-F238E27FC236}">
                        <a16:creationId xmlns:a16="http://schemas.microsoft.com/office/drawing/2014/main" id="{89958468-73ED-4BE6-A9E8-1EEB2946A232}"/>
                      </a:ext>
                    </a:extLst>
                  </p:cNvPr>
                  <p:cNvSpPr>
                    <a:spLocks/>
                  </p:cNvSpPr>
                  <p:nvPr/>
                </p:nvSpPr>
                <p:spPr bwMode="auto">
                  <a:xfrm>
                    <a:off x="8089900" y="3898901"/>
                    <a:ext cx="93663" cy="1196975"/>
                  </a:xfrm>
                  <a:custGeom>
                    <a:avLst/>
                    <a:gdLst>
                      <a:gd name="T0" fmla="*/ 25 w 25"/>
                      <a:gd name="T1" fmla="*/ 0 h 320"/>
                      <a:gd name="T2" fmla="*/ 0 w 25"/>
                      <a:gd name="T3" fmla="*/ 2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8" y="2"/>
                          <a:pt x="0" y="2"/>
                        </a:cubicBezTo>
                        <a:cubicBezTo>
                          <a:pt x="0" y="320"/>
                          <a:pt x="0" y="320"/>
                          <a:pt x="0" y="320"/>
                        </a:cubicBezTo>
                        <a:cubicBezTo>
                          <a:pt x="9" y="319"/>
                          <a:pt x="17" y="318"/>
                          <a:pt x="25" y="317"/>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59" name="Freeform 87">
                    <a:extLst>
                      <a:ext uri="{FF2B5EF4-FFF2-40B4-BE49-F238E27FC236}">
                        <a16:creationId xmlns:a16="http://schemas.microsoft.com/office/drawing/2014/main" id="{81213590-4B90-4E54-96F5-D81502186D5C}"/>
                      </a:ext>
                    </a:extLst>
                  </p:cNvPr>
                  <p:cNvSpPr>
                    <a:spLocks/>
                  </p:cNvSpPr>
                  <p:nvPr/>
                </p:nvSpPr>
                <p:spPr bwMode="auto">
                  <a:xfrm>
                    <a:off x="9145588" y="3768726"/>
                    <a:ext cx="93663" cy="1196975"/>
                  </a:xfrm>
                  <a:custGeom>
                    <a:avLst/>
                    <a:gdLst>
                      <a:gd name="T0" fmla="*/ 25 w 25"/>
                      <a:gd name="T1" fmla="*/ 0 h 320"/>
                      <a:gd name="T2" fmla="*/ 0 w 25"/>
                      <a:gd name="T3" fmla="*/ 4 h 320"/>
                      <a:gd name="T4" fmla="*/ 0 w 25"/>
                      <a:gd name="T5" fmla="*/ 320 h 320"/>
                      <a:gd name="T6" fmla="*/ 25 w 25"/>
                      <a:gd name="T7" fmla="*/ 316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2"/>
                          <a:pt x="8" y="3"/>
                          <a:pt x="0" y="4"/>
                        </a:cubicBezTo>
                        <a:cubicBezTo>
                          <a:pt x="0" y="320"/>
                          <a:pt x="0" y="320"/>
                          <a:pt x="0" y="320"/>
                        </a:cubicBezTo>
                        <a:cubicBezTo>
                          <a:pt x="9" y="318"/>
                          <a:pt x="17" y="317"/>
                          <a:pt x="25" y="316"/>
                        </a:cubicBez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0" name="Freeform 88">
                    <a:extLst>
                      <a:ext uri="{FF2B5EF4-FFF2-40B4-BE49-F238E27FC236}">
                        <a16:creationId xmlns:a16="http://schemas.microsoft.com/office/drawing/2014/main" id="{F2746CE7-9773-4834-9C1F-7D0A44EC68C7}"/>
                      </a:ext>
                    </a:extLst>
                  </p:cNvPr>
                  <p:cNvSpPr>
                    <a:spLocks/>
                  </p:cNvSpPr>
                  <p:nvPr/>
                </p:nvSpPr>
                <p:spPr bwMode="auto">
                  <a:xfrm>
                    <a:off x="4391025" y="3892551"/>
                    <a:ext cx="96838" cy="1203325"/>
                  </a:xfrm>
                  <a:custGeom>
                    <a:avLst/>
                    <a:gdLst>
                      <a:gd name="T0" fmla="*/ 26 w 26"/>
                      <a:gd name="T1" fmla="*/ 2 h 322"/>
                      <a:gd name="T2" fmla="*/ 0 w 26"/>
                      <a:gd name="T3" fmla="*/ 0 h 322"/>
                      <a:gd name="T4" fmla="*/ 0 w 26"/>
                      <a:gd name="T5" fmla="*/ 320 h 322"/>
                      <a:gd name="T6" fmla="*/ 26 w 26"/>
                      <a:gd name="T7" fmla="*/ 322 h 322"/>
                      <a:gd name="T8" fmla="*/ 26 w 26"/>
                      <a:gd name="T9" fmla="*/ 2 h 322"/>
                    </a:gdLst>
                    <a:ahLst/>
                    <a:cxnLst>
                      <a:cxn ang="0">
                        <a:pos x="T0" y="T1"/>
                      </a:cxn>
                      <a:cxn ang="0">
                        <a:pos x="T2" y="T3"/>
                      </a:cxn>
                      <a:cxn ang="0">
                        <a:pos x="T4" y="T5"/>
                      </a:cxn>
                      <a:cxn ang="0">
                        <a:pos x="T6" y="T7"/>
                      </a:cxn>
                      <a:cxn ang="0">
                        <a:pos x="T8" y="T9"/>
                      </a:cxn>
                    </a:cxnLst>
                    <a:rect l="0" t="0" r="r" b="b"/>
                    <a:pathLst>
                      <a:path w="26" h="322">
                        <a:moveTo>
                          <a:pt x="26" y="2"/>
                        </a:moveTo>
                        <a:cubicBezTo>
                          <a:pt x="17" y="1"/>
                          <a:pt x="9" y="1"/>
                          <a:pt x="0" y="0"/>
                        </a:cubicBezTo>
                        <a:cubicBezTo>
                          <a:pt x="0" y="320"/>
                          <a:pt x="0" y="320"/>
                          <a:pt x="0" y="320"/>
                        </a:cubicBezTo>
                        <a:cubicBezTo>
                          <a:pt x="9" y="320"/>
                          <a:pt x="17" y="321"/>
                          <a:pt x="26" y="322"/>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1" name="Freeform 89">
                    <a:extLst>
                      <a:ext uri="{FF2B5EF4-FFF2-40B4-BE49-F238E27FC236}">
                        <a16:creationId xmlns:a16="http://schemas.microsoft.com/office/drawing/2014/main" id="{31FD6CB9-80AC-41FA-A942-4BA8D3F545DD}"/>
                      </a:ext>
                    </a:extLst>
                  </p:cNvPr>
                  <p:cNvSpPr>
                    <a:spLocks/>
                  </p:cNvSpPr>
                  <p:nvPr/>
                </p:nvSpPr>
                <p:spPr bwMode="auto">
                  <a:xfrm>
                    <a:off x="4921250" y="3929063"/>
                    <a:ext cx="93663" cy="1204913"/>
                  </a:xfrm>
                  <a:custGeom>
                    <a:avLst/>
                    <a:gdLst>
                      <a:gd name="T0" fmla="*/ 25 w 25"/>
                      <a:gd name="T1" fmla="*/ 322 h 322"/>
                      <a:gd name="T2" fmla="*/ 25 w 25"/>
                      <a:gd name="T3" fmla="*/ 2 h 322"/>
                      <a:gd name="T4" fmla="*/ 0 w 25"/>
                      <a:gd name="T5" fmla="*/ 0 h 322"/>
                      <a:gd name="T6" fmla="*/ 0 w 25"/>
                      <a:gd name="T7" fmla="*/ 320 h 322"/>
                      <a:gd name="T8" fmla="*/ 23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7" y="2"/>
                          <a:pt x="9" y="1"/>
                          <a:pt x="0" y="0"/>
                        </a:cubicBezTo>
                        <a:cubicBezTo>
                          <a:pt x="0" y="320"/>
                          <a:pt x="0" y="320"/>
                          <a:pt x="0" y="320"/>
                        </a:cubicBezTo>
                        <a:cubicBezTo>
                          <a:pt x="8" y="321"/>
                          <a:pt x="15" y="321"/>
                          <a:pt x="23" y="322"/>
                        </a:cubicBezTo>
                        <a:cubicBezTo>
                          <a:pt x="24" y="322"/>
                          <a:pt x="24" y="322"/>
                          <a:pt x="25" y="3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2" name="Freeform 90">
                    <a:extLst>
                      <a:ext uri="{FF2B5EF4-FFF2-40B4-BE49-F238E27FC236}">
                        <a16:creationId xmlns:a16="http://schemas.microsoft.com/office/drawing/2014/main" id="{A2C3C099-3820-4127-A744-38C9E08021F2}"/>
                      </a:ext>
                    </a:extLst>
                  </p:cNvPr>
                  <p:cNvSpPr>
                    <a:spLocks/>
                  </p:cNvSpPr>
                  <p:nvPr/>
                </p:nvSpPr>
                <p:spPr bwMode="auto">
                  <a:xfrm>
                    <a:off x="5976938" y="3970338"/>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7" y="1"/>
                          <a:pt x="8" y="1"/>
                          <a:pt x="0" y="0"/>
                        </a:cubicBezTo>
                        <a:cubicBezTo>
                          <a:pt x="0" y="320"/>
                          <a:pt x="0" y="320"/>
                          <a:pt x="0" y="320"/>
                        </a:cubicBezTo>
                        <a:cubicBezTo>
                          <a:pt x="8" y="320"/>
                          <a:pt x="17" y="320"/>
                          <a:pt x="25" y="320"/>
                        </a:cubicBezTo>
                        <a:lnTo>
                          <a:pt x="2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3" name="Freeform 91">
                    <a:extLst>
                      <a:ext uri="{FF2B5EF4-FFF2-40B4-BE49-F238E27FC236}">
                        <a16:creationId xmlns:a16="http://schemas.microsoft.com/office/drawing/2014/main" id="{4F975A49-761C-4C3A-95BB-26563163B5CE}"/>
                      </a:ext>
                    </a:extLst>
                  </p:cNvPr>
                  <p:cNvSpPr>
                    <a:spLocks/>
                  </p:cNvSpPr>
                  <p:nvPr/>
                </p:nvSpPr>
                <p:spPr bwMode="auto">
                  <a:xfrm>
                    <a:off x="5451475" y="3956051"/>
                    <a:ext cx="92075" cy="1200150"/>
                  </a:xfrm>
                  <a:custGeom>
                    <a:avLst/>
                    <a:gdLst>
                      <a:gd name="T0" fmla="*/ 0 w 25"/>
                      <a:gd name="T1" fmla="*/ 320 h 321"/>
                      <a:gd name="T2" fmla="*/ 25 w 25"/>
                      <a:gd name="T3" fmla="*/ 321 h 321"/>
                      <a:gd name="T4" fmla="*/ 25 w 25"/>
                      <a:gd name="T5" fmla="*/ 2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6" y="321"/>
                          <a:pt x="25" y="321"/>
                        </a:cubicBezTo>
                        <a:cubicBezTo>
                          <a:pt x="25" y="2"/>
                          <a:pt x="25" y="2"/>
                          <a:pt x="25" y="2"/>
                        </a:cubicBezTo>
                        <a:cubicBezTo>
                          <a:pt x="16" y="1"/>
                          <a:pt x="8" y="1"/>
                          <a:pt x="0" y="0"/>
                        </a:cubicBezTo>
                        <a:lnTo>
                          <a:pt x="0" y="3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4" name="Freeform 92">
                    <a:extLst>
                      <a:ext uri="{FF2B5EF4-FFF2-40B4-BE49-F238E27FC236}">
                        <a16:creationId xmlns:a16="http://schemas.microsoft.com/office/drawing/2014/main" id="{E93A0B65-EFD4-4042-A0F9-CA2D0C145507}"/>
                      </a:ext>
                    </a:extLst>
                  </p:cNvPr>
                  <p:cNvSpPr>
                    <a:spLocks/>
                  </p:cNvSpPr>
                  <p:nvPr/>
                </p:nvSpPr>
                <p:spPr bwMode="auto">
                  <a:xfrm>
                    <a:off x="2808288" y="3678238"/>
                    <a:ext cx="93663" cy="1208088"/>
                  </a:xfrm>
                  <a:custGeom>
                    <a:avLst/>
                    <a:gdLst>
                      <a:gd name="T0" fmla="*/ 25 w 25"/>
                      <a:gd name="T1" fmla="*/ 323 h 323"/>
                      <a:gd name="T2" fmla="*/ 25 w 25"/>
                      <a:gd name="T3" fmla="*/ 4 h 323"/>
                      <a:gd name="T4" fmla="*/ 6 w 25"/>
                      <a:gd name="T5" fmla="*/ 1 h 323"/>
                      <a:gd name="T6" fmla="*/ 0 w 25"/>
                      <a:gd name="T7" fmla="*/ 0 h 323"/>
                      <a:gd name="T8" fmla="*/ 0 w 25"/>
                      <a:gd name="T9" fmla="*/ 319 h 323"/>
                      <a:gd name="T10" fmla="*/ 21 w 25"/>
                      <a:gd name="T11" fmla="*/ 323 h 323"/>
                      <a:gd name="T12" fmla="*/ 25 w 2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5" h="323">
                        <a:moveTo>
                          <a:pt x="25" y="323"/>
                        </a:moveTo>
                        <a:cubicBezTo>
                          <a:pt x="25" y="4"/>
                          <a:pt x="25" y="4"/>
                          <a:pt x="25" y="4"/>
                        </a:cubicBezTo>
                        <a:cubicBezTo>
                          <a:pt x="19" y="3"/>
                          <a:pt x="12" y="2"/>
                          <a:pt x="6" y="1"/>
                        </a:cubicBezTo>
                        <a:cubicBezTo>
                          <a:pt x="4" y="1"/>
                          <a:pt x="2" y="0"/>
                          <a:pt x="0" y="0"/>
                        </a:cubicBezTo>
                        <a:cubicBezTo>
                          <a:pt x="0" y="319"/>
                          <a:pt x="0" y="319"/>
                          <a:pt x="0" y="319"/>
                        </a:cubicBezTo>
                        <a:cubicBezTo>
                          <a:pt x="7" y="320"/>
                          <a:pt x="14" y="321"/>
                          <a:pt x="21" y="323"/>
                        </a:cubicBezTo>
                        <a:cubicBezTo>
                          <a:pt x="22" y="323"/>
                          <a:pt x="24" y="323"/>
                          <a:pt x="25" y="3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5" name="Freeform 93">
                    <a:extLst>
                      <a:ext uri="{FF2B5EF4-FFF2-40B4-BE49-F238E27FC236}">
                        <a16:creationId xmlns:a16="http://schemas.microsoft.com/office/drawing/2014/main" id="{80C540F0-097C-4DE8-BD28-A1723E1A7219}"/>
                      </a:ext>
                    </a:extLst>
                  </p:cNvPr>
                  <p:cNvSpPr>
                    <a:spLocks/>
                  </p:cNvSpPr>
                  <p:nvPr/>
                </p:nvSpPr>
                <p:spPr bwMode="auto">
                  <a:xfrm>
                    <a:off x="2278063" y="3562351"/>
                    <a:ext cx="93663" cy="1212850"/>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9" y="2"/>
                          <a:pt x="0" y="0"/>
                        </a:cubicBezTo>
                        <a:cubicBezTo>
                          <a:pt x="0" y="318"/>
                          <a:pt x="0" y="318"/>
                          <a:pt x="0" y="318"/>
                        </a:cubicBezTo>
                        <a:cubicBezTo>
                          <a:pt x="9" y="320"/>
                          <a:pt x="17" y="322"/>
                          <a:pt x="25" y="324"/>
                        </a:cubicBezTo>
                        <a:lnTo>
                          <a:pt x="25"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6" name="Freeform 94">
                    <a:extLst>
                      <a:ext uri="{FF2B5EF4-FFF2-40B4-BE49-F238E27FC236}">
                        <a16:creationId xmlns:a16="http://schemas.microsoft.com/office/drawing/2014/main" id="{039A3BD2-6620-4C01-B577-AE494AA6146F}"/>
                      </a:ext>
                    </a:extLst>
                  </p:cNvPr>
                  <p:cNvSpPr>
                    <a:spLocks/>
                  </p:cNvSpPr>
                  <p:nvPr/>
                </p:nvSpPr>
                <p:spPr bwMode="auto">
                  <a:xfrm>
                    <a:off x="1222375" y="3214688"/>
                    <a:ext cx="93663" cy="1201738"/>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3"/>
                          <a:pt x="17" y="317"/>
                          <a:pt x="25" y="321"/>
                        </a:cubicBezTo>
                        <a:cubicBezTo>
                          <a:pt x="25" y="11"/>
                          <a:pt x="25" y="11"/>
                          <a:pt x="25" y="11"/>
                        </a:cubicBezTo>
                        <a:cubicBezTo>
                          <a:pt x="17" y="8"/>
                          <a:pt x="8" y="4"/>
                          <a:pt x="0" y="0"/>
                        </a:cubicBezTo>
                        <a:lnTo>
                          <a:pt x="0" y="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7" name="Freeform 95">
                    <a:extLst>
                      <a:ext uri="{FF2B5EF4-FFF2-40B4-BE49-F238E27FC236}">
                        <a16:creationId xmlns:a16="http://schemas.microsoft.com/office/drawing/2014/main" id="{B347067B-E054-4E20-9AC0-99FE50399DF1}"/>
                      </a:ext>
                    </a:extLst>
                  </p:cNvPr>
                  <p:cNvSpPr>
                    <a:spLocks/>
                  </p:cNvSpPr>
                  <p:nvPr/>
                </p:nvSpPr>
                <p:spPr bwMode="auto">
                  <a:xfrm>
                    <a:off x="3863975" y="3840163"/>
                    <a:ext cx="93663" cy="1203325"/>
                  </a:xfrm>
                  <a:custGeom>
                    <a:avLst/>
                    <a:gdLst>
                      <a:gd name="T0" fmla="*/ 25 w 25"/>
                      <a:gd name="T1" fmla="*/ 2 h 322"/>
                      <a:gd name="T2" fmla="*/ 0 w 25"/>
                      <a:gd name="T3" fmla="*/ 0 h 322"/>
                      <a:gd name="T4" fmla="*/ 0 w 25"/>
                      <a:gd name="T5" fmla="*/ 319 h 322"/>
                      <a:gd name="T6" fmla="*/ 25 w 25"/>
                      <a:gd name="T7" fmla="*/ 322 h 322"/>
                      <a:gd name="T8" fmla="*/ 25 w 25"/>
                      <a:gd name="T9" fmla="*/ 2 h 322"/>
                    </a:gdLst>
                    <a:ahLst/>
                    <a:cxnLst>
                      <a:cxn ang="0">
                        <a:pos x="T0" y="T1"/>
                      </a:cxn>
                      <a:cxn ang="0">
                        <a:pos x="T2" y="T3"/>
                      </a:cxn>
                      <a:cxn ang="0">
                        <a:pos x="T4" y="T5"/>
                      </a:cxn>
                      <a:cxn ang="0">
                        <a:pos x="T6" y="T7"/>
                      </a:cxn>
                      <a:cxn ang="0">
                        <a:pos x="T8" y="T9"/>
                      </a:cxn>
                    </a:cxnLst>
                    <a:rect l="0" t="0" r="r" b="b"/>
                    <a:pathLst>
                      <a:path w="25" h="322">
                        <a:moveTo>
                          <a:pt x="25" y="2"/>
                        </a:moveTo>
                        <a:cubicBezTo>
                          <a:pt x="17" y="1"/>
                          <a:pt x="8" y="0"/>
                          <a:pt x="0" y="0"/>
                        </a:cubicBezTo>
                        <a:cubicBezTo>
                          <a:pt x="0" y="319"/>
                          <a:pt x="0" y="319"/>
                          <a:pt x="0" y="319"/>
                        </a:cubicBezTo>
                        <a:cubicBezTo>
                          <a:pt x="8" y="320"/>
                          <a:pt x="17" y="321"/>
                          <a:pt x="25" y="322"/>
                        </a:cubicBezTo>
                        <a:lnTo>
                          <a:pt x="2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8" name="Freeform 96">
                    <a:extLst>
                      <a:ext uri="{FF2B5EF4-FFF2-40B4-BE49-F238E27FC236}">
                        <a16:creationId xmlns:a16="http://schemas.microsoft.com/office/drawing/2014/main" id="{6C984B3B-4A9E-4CFE-B654-3A0506ACF851}"/>
                      </a:ext>
                    </a:extLst>
                  </p:cNvPr>
                  <p:cNvSpPr>
                    <a:spLocks/>
                  </p:cNvSpPr>
                  <p:nvPr/>
                </p:nvSpPr>
                <p:spPr bwMode="auto">
                  <a:xfrm>
                    <a:off x="3333750" y="3768726"/>
                    <a:ext cx="93663" cy="1208088"/>
                  </a:xfrm>
                  <a:custGeom>
                    <a:avLst/>
                    <a:gdLst>
                      <a:gd name="T0" fmla="*/ 25 w 25"/>
                      <a:gd name="T1" fmla="*/ 3 h 323"/>
                      <a:gd name="T2" fmla="*/ 0 w 25"/>
                      <a:gd name="T3" fmla="*/ 0 h 323"/>
                      <a:gd name="T4" fmla="*/ 0 w 25"/>
                      <a:gd name="T5" fmla="*/ 319 h 323"/>
                      <a:gd name="T6" fmla="*/ 25 w 25"/>
                      <a:gd name="T7" fmla="*/ 323 h 323"/>
                      <a:gd name="T8" fmla="*/ 25 w 25"/>
                      <a:gd name="T9" fmla="*/ 3 h 323"/>
                    </a:gdLst>
                    <a:ahLst/>
                    <a:cxnLst>
                      <a:cxn ang="0">
                        <a:pos x="T0" y="T1"/>
                      </a:cxn>
                      <a:cxn ang="0">
                        <a:pos x="T2" y="T3"/>
                      </a:cxn>
                      <a:cxn ang="0">
                        <a:pos x="T4" y="T5"/>
                      </a:cxn>
                      <a:cxn ang="0">
                        <a:pos x="T6" y="T7"/>
                      </a:cxn>
                      <a:cxn ang="0">
                        <a:pos x="T8" y="T9"/>
                      </a:cxn>
                    </a:cxnLst>
                    <a:rect l="0" t="0" r="r" b="b"/>
                    <a:pathLst>
                      <a:path w="25" h="323">
                        <a:moveTo>
                          <a:pt x="25" y="3"/>
                        </a:moveTo>
                        <a:cubicBezTo>
                          <a:pt x="17" y="2"/>
                          <a:pt x="9" y="1"/>
                          <a:pt x="0" y="0"/>
                        </a:cubicBezTo>
                        <a:cubicBezTo>
                          <a:pt x="0" y="319"/>
                          <a:pt x="0" y="319"/>
                          <a:pt x="0" y="319"/>
                        </a:cubicBezTo>
                        <a:cubicBezTo>
                          <a:pt x="9" y="320"/>
                          <a:pt x="17" y="321"/>
                          <a:pt x="25" y="323"/>
                        </a:cubicBezTo>
                        <a:lnTo>
                          <a:pt x="2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69" name="Freeform 97">
                    <a:extLst>
                      <a:ext uri="{FF2B5EF4-FFF2-40B4-BE49-F238E27FC236}">
                        <a16:creationId xmlns:a16="http://schemas.microsoft.com/office/drawing/2014/main" id="{FFA0D2E0-FDA4-4659-AABB-30CA64644EAE}"/>
                      </a:ext>
                    </a:extLst>
                  </p:cNvPr>
                  <p:cNvSpPr>
                    <a:spLocks/>
                  </p:cNvSpPr>
                  <p:nvPr/>
                </p:nvSpPr>
                <p:spPr bwMode="auto">
                  <a:xfrm>
                    <a:off x="10180638" y="3521076"/>
                    <a:ext cx="92075" cy="1190625"/>
                  </a:xfrm>
                  <a:custGeom>
                    <a:avLst/>
                    <a:gdLst>
                      <a:gd name="T0" fmla="*/ 25 w 25"/>
                      <a:gd name="T1" fmla="*/ 0 h 318"/>
                      <a:gd name="T2" fmla="*/ 0 w 25"/>
                      <a:gd name="T3" fmla="*/ 8 h 318"/>
                      <a:gd name="T4" fmla="*/ 0 w 25"/>
                      <a:gd name="T5" fmla="*/ 318 h 318"/>
                      <a:gd name="T6" fmla="*/ 25 w 25"/>
                      <a:gd name="T7" fmla="*/ 310 h 318"/>
                      <a:gd name="T8" fmla="*/ 25 w 25"/>
                      <a:gd name="T9" fmla="*/ 0 h 318"/>
                    </a:gdLst>
                    <a:ahLst/>
                    <a:cxnLst>
                      <a:cxn ang="0">
                        <a:pos x="T0" y="T1"/>
                      </a:cxn>
                      <a:cxn ang="0">
                        <a:pos x="T2" y="T3"/>
                      </a:cxn>
                      <a:cxn ang="0">
                        <a:pos x="T4" y="T5"/>
                      </a:cxn>
                      <a:cxn ang="0">
                        <a:pos x="T6" y="T7"/>
                      </a:cxn>
                      <a:cxn ang="0">
                        <a:pos x="T8" y="T9"/>
                      </a:cxn>
                    </a:cxnLst>
                    <a:rect l="0" t="0" r="r" b="b"/>
                    <a:pathLst>
                      <a:path w="25" h="318">
                        <a:moveTo>
                          <a:pt x="25" y="0"/>
                        </a:moveTo>
                        <a:cubicBezTo>
                          <a:pt x="16" y="3"/>
                          <a:pt x="8" y="5"/>
                          <a:pt x="0" y="8"/>
                        </a:cubicBezTo>
                        <a:cubicBezTo>
                          <a:pt x="0" y="318"/>
                          <a:pt x="0" y="318"/>
                          <a:pt x="0" y="318"/>
                        </a:cubicBezTo>
                        <a:cubicBezTo>
                          <a:pt x="8" y="315"/>
                          <a:pt x="16" y="313"/>
                          <a:pt x="25" y="310"/>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0" name="Freeform 98">
                    <a:extLst>
                      <a:ext uri="{FF2B5EF4-FFF2-40B4-BE49-F238E27FC236}">
                        <a16:creationId xmlns:a16="http://schemas.microsoft.com/office/drawing/2014/main" id="{B1EE4C65-0119-4D25-8DFD-9158F1C3F609}"/>
                      </a:ext>
                    </a:extLst>
                  </p:cNvPr>
                  <p:cNvSpPr>
                    <a:spLocks/>
                  </p:cNvSpPr>
                  <p:nvPr/>
                </p:nvSpPr>
                <p:spPr bwMode="auto">
                  <a:xfrm>
                    <a:off x="9650413" y="3656013"/>
                    <a:ext cx="93663" cy="1193800"/>
                  </a:xfrm>
                  <a:custGeom>
                    <a:avLst/>
                    <a:gdLst>
                      <a:gd name="T0" fmla="*/ 25 w 25"/>
                      <a:gd name="T1" fmla="*/ 0 h 319"/>
                      <a:gd name="T2" fmla="*/ 0 w 25"/>
                      <a:gd name="T3" fmla="*/ 5 h 319"/>
                      <a:gd name="T4" fmla="*/ 0 w 25"/>
                      <a:gd name="T5" fmla="*/ 319 h 319"/>
                      <a:gd name="T6" fmla="*/ 25 w 25"/>
                      <a:gd name="T7" fmla="*/ 313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7" y="1"/>
                          <a:pt x="9" y="3"/>
                          <a:pt x="0" y="5"/>
                        </a:cubicBezTo>
                        <a:cubicBezTo>
                          <a:pt x="0" y="319"/>
                          <a:pt x="0" y="319"/>
                          <a:pt x="0" y="319"/>
                        </a:cubicBezTo>
                        <a:cubicBezTo>
                          <a:pt x="9" y="317"/>
                          <a:pt x="17" y="315"/>
                          <a:pt x="25" y="313"/>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1" name="Freeform 99">
                    <a:extLst>
                      <a:ext uri="{FF2B5EF4-FFF2-40B4-BE49-F238E27FC236}">
                        <a16:creationId xmlns:a16="http://schemas.microsoft.com/office/drawing/2014/main" id="{FD97BFDF-2F2F-45C5-A886-83C310BDD07D}"/>
                      </a:ext>
                    </a:extLst>
                  </p:cNvPr>
                  <p:cNvSpPr>
                    <a:spLocks/>
                  </p:cNvSpPr>
                  <p:nvPr/>
                </p:nvSpPr>
                <p:spPr bwMode="auto">
                  <a:xfrm>
                    <a:off x="10706100" y="3338513"/>
                    <a:ext cx="93663" cy="1158875"/>
                  </a:xfrm>
                  <a:custGeom>
                    <a:avLst/>
                    <a:gdLst>
                      <a:gd name="T0" fmla="*/ 25 w 25"/>
                      <a:gd name="T1" fmla="*/ 296 h 310"/>
                      <a:gd name="T2" fmla="*/ 25 w 25"/>
                      <a:gd name="T3" fmla="*/ 0 h 310"/>
                      <a:gd name="T4" fmla="*/ 0 w 25"/>
                      <a:gd name="T5" fmla="*/ 10 h 310"/>
                      <a:gd name="T6" fmla="*/ 0 w 25"/>
                      <a:gd name="T7" fmla="*/ 310 h 310"/>
                      <a:gd name="T8" fmla="*/ 25 w 25"/>
                      <a:gd name="T9" fmla="*/ 296 h 310"/>
                    </a:gdLst>
                    <a:ahLst/>
                    <a:cxnLst>
                      <a:cxn ang="0">
                        <a:pos x="T0" y="T1"/>
                      </a:cxn>
                      <a:cxn ang="0">
                        <a:pos x="T2" y="T3"/>
                      </a:cxn>
                      <a:cxn ang="0">
                        <a:pos x="T4" y="T5"/>
                      </a:cxn>
                      <a:cxn ang="0">
                        <a:pos x="T6" y="T7"/>
                      </a:cxn>
                      <a:cxn ang="0">
                        <a:pos x="T8" y="T9"/>
                      </a:cxn>
                    </a:cxnLst>
                    <a:rect l="0" t="0" r="r" b="b"/>
                    <a:pathLst>
                      <a:path w="25" h="310">
                        <a:moveTo>
                          <a:pt x="25" y="296"/>
                        </a:moveTo>
                        <a:cubicBezTo>
                          <a:pt x="25" y="0"/>
                          <a:pt x="25" y="0"/>
                          <a:pt x="25" y="0"/>
                        </a:cubicBezTo>
                        <a:cubicBezTo>
                          <a:pt x="17" y="3"/>
                          <a:pt x="9" y="6"/>
                          <a:pt x="0" y="10"/>
                        </a:cubicBezTo>
                        <a:cubicBezTo>
                          <a:pt x="0" y="310"/>
                          <a:pt x="0" y="310"/>
                          <a:pt x="0" y="310"/>
                        </a:cubicBezTo>
                        <a:cubicBezTo>
                          <a:pt x="9" y="306"/>
                          <a:pt x="18" y="301"/>
                          <a:pt x="25" y="296"/>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2" name="Freeform 100">
                    <a:extLst>
                      <a:ext uri="{FF2B5EF4-FFF2-40B4-BE49-F238E27FC236}">
                        <a16:creationId xmlns:a16="http://schemas.microsoft.com/office/drawing/2014/main" id="{69952C85-0E3B-47BC-9C49-55E3D842896E}"/>
                      </a:ext>
                    </a:extLst>
                  </p:cNvPr>
                  <p:cNvSpPr>
                    <a:spLocks/>
                  </p:cNvSpPr>
                  <p:nvPr/>
                </p:nvSpPr>
                <p:spPr bwMode="auto">
                  <a:xfrm>
                    <a:off x="7010400" y="3948113"/>
                    <a:ext cx="93663" cy="1193800"/>
                  </a:xfrm>
                  <a:custGeom>
                    <a:avLst/>
                    <a:gdLst>
                      <a:gd name="T0" fmla="*/ 25 w 25"/>
                      <a:gd name="T1" fmla="*/ 0 h 319"/>
                      <a:gd name="T2" fmla="*/ 0 w 25"/>
                      <a:gd name="T3" fmla="*/ 1 h 319"/>
                      <a:gd name="T4" fmla="*/ 0 w 25"/>
                      <a:gd name="T5" fmla="*/ 319 h 319"/>
                      <a:gd name="T6" fmla="*/ 25 w 25"/>
                      <a:gd name="T7" fmla="*/ 319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0"/>
                          <a:pt x="8" y="1"/>
                          <a:pt x="0" y="1"/>
                        </a:cubicBezTo>
                        <a:cubicBezTo>
                          <a:pt x="0" y="319"/>
                          <a:pt x="0" y="319"/>
                          <a:pt x="0" y="319"/>
                        </a:cubicBezTo>
                        <a:cubicBezTo>
                          <a:pt x="8" y="319"/>
                          <a:pt x="16" y="319"/>
                          <a:pt x="25" y="319"/>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3" name="Freeform 101">
                    <a:extLst>
                      <a:ext uri="{FF2B5EF4-FFF2-40B4-BE49-F238E27FC236}">
                        <a16:creationId xmlns:a16="http://schemas.microsoft.com/office/drawing/2014/main" id="{88B2AC0B-2C6F-4A32-AB2C-A0EFD1EBF840}"/>
                      </a:ext>
                    </a:extLst>
                  </p:cNvPr>
                  <p:cNvSpPr>
                    <a:spLocks/>
                  </p:cNvSpPr>
                  <p:nvPr/>
                </p:nvSpPr>
                <p:spPr bwMode="auto">
                  <a:xfrm>
                    <a:off x="1725613" y="3402013"/>
                    <a:ext cx="93663" cy="1211263"/>
                  </a:xfrm>
                  <a:custGeom>
                    <a:avLst/>
                    <a:gdLst>
                      <a:gd name="T0" fmla="*/ 25 w 25"/>
                      <a:gd name="T1" fmla="*/ 8 h 324"/>
                      <a:gd name="T2" fmla="*/ 0 w 25"/>
                      <a:gd name="T3" fmla="*/ 0 h 324"/>
                      <a:gd name="T4" fmla="*/ 0 w 25"/>
                      <a:gd name="T5" fmla="*/ 315 h 324"/>
                      <a:gd name="T6" fmla="*/ 25 w 25"/>
                      <a:gd name="T7" fmla="*/ 324 h 324"/>
                      <a:gd name="T8" fmla="*/ 25 w 25"/>
                      <a:gd name="T9" fmla="*/ 8 h 324"/>
                    </a:gdLst>
                    <a:ahLst/>
                    <a:cxnLst>
                      <a:cxn ang="0">
                        <a:pos x="T0" y="T1"/>
                      </a:cxn>
                      <a:cxn ang="0">
                        <a:pos x="T2" y="T3"/>
                      </a:cxn>
                      <a:cxn ang="0">
                        <a:pos x="T4" y="T5"/>
                      </a:cxn>
                      <a:cxn ang="0">
                        <a:pos x="T6" y="T7"/>
                      </a:cxn>
                      <a:cxn ang="0">
                        <a:pos x="T8" y="T9"/>
                      </a:cxn>
                    </a:cxnLst>
                    <a:rect l="0" t="0" r="r" b="b"/>
                    <a:pathLst>
                      <a:path w="25" h="324">
                        <a:moveTo>
                          <a:pt x="25" y="8"/>
                        </a:moveTo>
                        <a:cubicBezTo>
                          <a:pt x="17" y="5"/>
                          <a:pt x="9" y="3"/>
                          <a:pt x="0" y="0"/>
                        </a:cubicBezTo>
                        <a:cubicBezTo>
                          <a:pt x="0" y="315"/>
                          <a:pt x="0" y="315"/>
                          <a:pt x="0" y="315"/>
                        </a:cubicBezTo>
                        <a:cubicBezTo>
                          <a:pt x="9" y="318"/>
                          <a:pt x="17" y="321"/>
                          <a:pt x="25" y="324"/>
                        </a:cubicBezTo>
                        <a:lnTo>
                          <a:pt x="25" y="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4" name="Freeform 102">
                    <a:extLst>
                      <a:ext uri="{FF2B5EF4-FFF2-40B4-BE49-F238E27FC236}">
                        <a16:creationId xmlns:a16="http://schemas.microsoft.com/office/drawing/2014/main" id="{9EC4191E-EC71-4508-9981-E9BE6ACBA92C}"/>
                      </a:ext>
                    </a:extLst>
                  </p:cNvPr>
                  <p:cNvSpPr>
                    <a:spLocks/>
                  </p:cNvSpPr>
                  <p:nvPr/>
                </p:nvSpPr>
                <p:spPr bwMode="auto">
                  <a:xfrm>
                    <a:off x="8593138" y="3829051"/>
                    <a:ext cx="93663" cy="1196975"/>
                  </a:xfrm>
                  <a:custGeom>
                    <a:avLst/>
                    <a:gdLst>
                      <a:gd name="T0" fmla="*/ 25 w 25"/>
                      <a:gd name="T1" fmla="*/ 0 h 320"/>
                      <a:gd name="T2" fmla="*/ 0 w 25"/>
                      <a:gd name="T3" fmla="*/ 3 h 320"/>
                      <a:gd name="T4" fmla="*/ 0 w 25"/>
                      <a:gd name="T5" fmla="*/ 320 h 320"/>
                      <a:gd name="T6" fmla="*/ 25 w 25"/>
                      <a:gd name="T7" fmla="*/ 317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2"/>
                          <a:pt x="0" y="3"/>
                        </a:cubicBezTo>
                        <a:cubicBezTo>
                          <a:pt x="0" y="320"/>
                          <a:pt x="0" y="320"/>
                          <a:pt x="0" y="320"/>
                        </a:cubicBezTo>
                        <a:cubicBezTo>
                          <a:pt x="8" y="319"/>
                          <a:pt x="17"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5" name="Freeform 103">
                    <a:extLst>
                      <a:ext uri="{FF2B5EF4-FFF2-40B4-BE49-F238E27FC236}">
                        <a16:creationId xmlns:a16="http://schemas.microsoft.com/office/drawing/2014/main" id="{2D6177D3-8CA5-4488-AB0C-B6FB8BAF112B}"/>
                      </a:ext>
                    </a:extLst>
                  </p:cNvPr>
                  <p:cNvSpPr>
                    <a:spLocks/>
                  </p:cNvSpPr>
                  <p:nvPr/>
                </p:nvSpPr>
                <p:spPr bwMode="auto">
                  <a:xfrm>
                    <a:off x="6481763" y="3959226"/>
                    <a:ext cx="92075" cy="1193800"/>
                  </a:xfrm>
                  <a:custGeom>
                    <a:avLst/>
                    <a:gdLst>
                      <a:gd name="T0" fmla="*/ 0 w 25"/>
                      <a:gd name="T1" fmla="*/ 319 h 319"/>
                      <a:gd name="T2" fmla="*/ 25 w 25"/>
                      <a:gd name="T3" fmla="*/ 319 h 319"/>
                      <a:gd name="T4" fmla="*/ 25 w 25"/>
                      <a:gd name="T5" fmla="*/ 0 h 319"/>
                      <a:gd name="T6" fmla="*/ 0 w 25"/>
                      <a:gd name="T7" fmla="*/ 0 h 319"/>
                      <a:gd name="T8" fmla="*/ 0 w 25"/>
                      <a:gd name="T9" fmla="*/ 319 h 319"/>
                    </a:gdLst>
                    <a:ahLst/>
                    <a:cxnLst>
                      <a:cxn ang="0">
                        <a:pos x="T0" y="T1"/>
                      </a:cxn>
                      <a:cxn ang="0">
                        <a:pos x="T2" y="T3"/>
                      </a:cxn>
                      <a:cxn ang="0">
                        <a:pos x="T4" y="T5"/>
                      </a:cxn>
                      <a:cxn ang="0">
                        <a:pos x="T6" y="T7"/>
                      </a:cxn>
                      <a:cxn ang="0">
                        <a:pos x="T8" y="T9"/>
                      </a:cxn>
                    </a:cxnLst>
                    <a:rect l="0" t="0" r="r" b="b"/>
                    <a:pathLst>
                      <a:path w="25" h="319">
                        <a:moveTo>
                          <a:pt x="0" y="319"/>
                        </a:moveTo>
                        <a:cubicBezTo>
                          <a:pt x="8" y="319"/>
                          <a:pt x="17" y="319"/>
                          <a:pt x="25" y="319"/>
                        </a:cubicBezTo>
                        <a:cubicBezTo>
                          <a:pt x="25" y="0"/>
                          <a:pt x="25" y="0"/>
                          <a:pt x="25" y="0"/>
                        </a:cubicBezTo>
                        <a:cubicBezTo>
                          <a:pt x="17" y="0"/>
                          <a:pt x="8" y="0"/>
                          <a:pt x="0" y="0"/>
                        </a:cubicBezTo>
                        <a:lnTo>
                          <a:pt x="0" y="319"/>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6" name="Freeform 104">
                    <a:extLst>
                      <a:ext uri="{FF2B5EF4-FFF2-40B4-BE49-F238E27FC236}">
                        <a16:creationId xmlns:a16="http://schemas.microsoft.com/office/drawing/2014/main" id="{9ACC8AA7-F669-4CA7-8BE1-42A60E360056}"/>
                      </a:ext>
                    </a:extLst>
                  </p:cNvPr>
                  <p:cNvSpPr>
                    <a:spLocks/>
                  </p:cNvSpPr>
                  <p:nvPr/>
                </p:nvSpPr>
                <p:spPr bwMode="auto">
                  <a:xfrm>
                    <a:off x="7537450" y="3922713"/>
                    <a:ext cx="93663" cy="1196975"/>
                  </a:xfrm>
                  <a:custGeom>
                    <a:avLst/>
                    <a:gdLst>
                      <a:gd name="T0" fmla="*/ 25 w 25"/>
                      <a:gd name="T1" fmla="*/ 0 h 320"/>
                      <a:gd name="T2" fmla="*/ 0 w 25"/>
                      <a:gd name="T3" fmla="*/ 2 h 320"/>
                      <a:gd name="T4" fmla="*/ 0 w 25"/>
                      <a:gd name="T5" fmla="*/ 320 h 320"/>
                      <a:gd name="T6" fmla="*/ 25 w 25"/>
                      <a:gd name="T7" fmla="*/ 318 h 320"/>
                      <a:gd name="T8" fmla="*/ 25 w 25"/>
                      <a:gd name="T9" fmla="*/ 0 h 320"/>
                    </a:gdLst>
                    <a:ahLst/>
                    <a:cxnLst>
                      <a:cxn ang="0">
                        <a:pos x="T0" y="T1"/>
                      </a:cxn>
                      <a:cxn ang="0">
                        <a:pos x="T2" y="T3"/>
                      </a:cxn>
                      <a:cxn ang="0">
                        <a:pos x="T4" y="T5"/>
                      </a:cxn>
                      <a:cxn ang="0">
                        <a:pos x="T6" y="T7"/>
                      </a:cxn>
                      <a:cxn ang="0">
                        <a:pos x="T8" y="T9"/>
                      </a:cxn>
                    </a:cxnLst>
                    <a:rect l="0" t="0" r="r" b="b"/>
                    <a:pathLst>
                      <a:path w="25" h="320">
                        <a:moveTo>
                          <a:pt x="25" y="0"/>
                        </a:moveTo>
                        <a:cubicBezTo>
                          <a:pt x="17" y="1"/>
                          <a:pt x="9" y="1"/>
                          <a:pt x="0" y="2"/>
                        </a:cubicBezTo>
                        <a:cubicBezTo>
                          <a:pt x="0" y="320"/>
                          <a:pt x="0" y="320"/>
                          <a:pt x="0" y="320"/>
                        </a:cubicBezTo>
                        <a:cubicBezTo>
                          <a:pt x="9" y="320"/>
                          <a:pt x="17" y="319"/>
                          <a:pt x="25" y="318"/>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7" name="Freeform 105">
                    <a:extLst>
                      <a:ext uri="{FF2B5EF4-FFF2-40B4-BE49-F238E27FC236}">
                        <a16:creationId xmlns:a16="http://schemas.microsoft.com/office/drawing/2014/main" id="{FDA94BC9-A66C-4021-A35B-93A24761CE9F}"/>
                      </a:ext>
                    </a:extLst>
                  </p:cNvPr>
                  <p:cNvSpPr>
                    <a:spLocks/>
                  </p:cNvSpPr>
                  <p:nvPr/>
                </p:nvSpPr>
                <p:spPr bwMode="auto">
                  <a:xfrm>
                    <a:off x="8067675" y="3884613"/>
                    <a:ext cx="93663" cy="1193800"/>
                  </a:xfrm>
                  <a:custGeom>
                    <a:avLst/>
                    <a:gdLst>
                      <a:gd name="T0" fmla="*/ 25 w 25"/>
                      <a:gd name="T1" fmla="*/ 0 h 319"/>
                      <a:gd name="T2" fmla="*/ 0 w 25"/>
                      <a:gd name="T3" fmla="*/ 2 h 319"/>
                      <a:gd name="T4" fmla="*/ 0 w 25"/>
                      <a:gd name="T5" fmla="*/ 319 h 319"/>
                      <a:gd name="T6" fmla="*/ 25 w 25"/>
                      <a:gd name="T7" fmla="*/ 317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1"/>
                          <a:pt x="0" y="2"/>
                        </a:cubicBezTo>
                        <a:cubicBezTo>
                          <a:pt x="0" y="319"/>
                          <a:pt x="0" y="319"/>
                          <a:pt x="0" y="319"/>
                        </a:cubicBezTo>
                        <a:cubicBezTo>
                          <a:pt x="8" y="319"/>
                          <a:pt x="16" y="318"/>
                          <a:pt x="25" y="317"/>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8" name="Freeform 106">
                    <a:extLst>
                      <a:ext uri="{FF2B5EF4-FFF2-40B4-BE49-F238E27FC236}">
                        <a16:creationId xmlns:a16="http://schemas.microsoft.com/office/drawing/2014/main" id="{028F643C-C13F-43E2-881E-9B5875FC1687}"/>
                      </a:ext>
                    </a:extLst>
                  </p:cNvPr>
                  <p:cNvSpPr>
                    <a:spLocks/>
                  </p:cNvSpPr>
                  <p:nvPr/>
                </p:nvSpPr>
                <p:spPr bwMode="auto">
                  <a:xfrm>
                    <a:off x="9123363" y="3754438"/>
                    <a:ext cx="93663" cy="1192213"/>
                  </a:xfrm>
                  <a:custGeom>
                    <a:avLst/>
                    <a:gdLst>
                      <a:gd name="T0" fmla="*/ 25 w 25"/>
                      <a:gd name="T1" fmla="*/ 0 h 319"/>
                      <a:gd name="T2" fmla="*/ 0 w 25"/>
                      <a:gd name="T3" fmla="*/ 4 h 319"/>
                      <a:gd name="T4" fmla="*/ 0 w 25"/>
                      <a:gd name="T5" fmla="*/ 319 h 319"/>
                      <a:gd name="T6" fmla="*/ 25 w 25"/>
                      <a:gd name="T7" fmla="*/ 315 h 319"/>
                      <a:gd name="T8" fmla="*/ 25 w 25"/>
                      <a:gd name="T9" fmla="*/ 0 h 319"/>
                    </a:gdLst>
                    <a:ahLst/>
                    <a:cxnLst>
                      <a:cxn ang="0">
                        <a:pos x="T0" y="T1"/>
                      </a:cxn>
                      <a:cxn ang="0">
                        <a:pos x="T2" y="T3"/>
                      </a:cxn>
                      <a:cxn ang="0">
                        <a:pos x="T4" y="T5"/>
                      </a:cxn>
                      <a:cxn ang="0">
                        <a:pos x="T6" y="T7"/>
                      </a:cxn>
                      <a:cxn ang="0">
                        <a:pos x="T8" y="T9"/>
                      </a:cxn>
                    </a:cxnLst>
                    <a:rect l="0" t="0" r="r" b="b"/>
                    <a:pathLst>
                      <a:path w="25" h="319">
                        <a:moveTo>
                          <a:pt x="25" y="0"/>
                        </a:moveTo>
                        <a:cubicBezTo>
                          <a:pt x="16" y="1"/>
                          <a:pt x="8" y="3"/>
                          <a:pt x="0" y="4"/>
                        </a:cubicBezTo>
                        <a:cubicBezTo>
                          <a:pt x="0" y="319"/>
                          <a:pt x="0" y="319"/>
                          <a:pt x="0" y="319"/>
                        </a:cubicBezTo>
                        <a:cubicBezTo>
                          <a:pt x="8" y="318"/>
                          <a:pt x="16" y="317"/>
                          <a:pt x="25" y="315"/>
                        </a:cubicBezTo>
                        <a:lnTo>
                          <a:pt x="25"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9" name="Freeform 107">
                    <a:extLst>
                      <a:ext uri="{FF2B5EF4-FFF2-40B4-BE49-F238E27FC236}">
                        <a16:creationId xmlns:a16="http://schemas.microsoft.com/office/drawing/2014/main" id="{4F9B8370-9960-4B81-9C21-3713CA28A4AA}"/>
                      </a:ext>
                    </a:extLst>
                  </p:cNvPr>
                  <p:cNvSpPr>
                    <a:spLocks/>
                  </p:cNvSpPr>
                  <p:nvPr/>
                </p:nvSpPr>
                <p:spPr bwMode="auto">
                  <a:xfrm>
                    <a:off x="4368800" y="3876676"/>
                    <a:ext cx="93663" cy="1201738"/>
                  </a:xfrm>
                  <a:custGeom>
                    <a:avLst/>
                    <a:gdLst>
                      <a:gd name="T0" fmla="*/ 25 w 25"/>
                      <a:gd name="T1" fmla="*/ 2 h 321"/>
                      <a:gd name="T2" fmla="*/ 0 w 25"/>
                      <a:gd name="T3" fmla="*/ 0 h 321"/>
                      <a:gd name="T4" fmla="*/ 0 w 25"/>
                      <a:gd name="T5" fmla="*/ 319 h 321"/>
                      <a:gd name="T6" fmla="*/ 25 w 25"/>
                      <a:gd name="T7" fmla="*/ 321 h 321"/>
                      <a:gd name="T8" fmla="*/ 25 w 25"/>
                      <a:gd name="T9" fmla="*/ 2 h 321"/>
                    </a:gdLst>
                    <a:ahLst/>
                    <a:cxnLst>
                      <a:cxn ang="0">
                        <a:pos x="T0" y="T1"/>
                      </a:cxn>
                      <a:cxn ang="0">
                        <a:pos x="T2" y="T3"/>
                      </a:cxn>
                      <a:cxn ang="0">
                        <a:pos x="T4" y="T5"/>
                      </a:cxn>
                      <a:cxn ang="0">
                        <a:pos x="T6" y="T7"/>
                      </a:cxn>
                      <a:cxn ang="0">
                        <a:pos x="T8" y="T9"/>
                      </a:cxn>
                    </a:cxnLst>
                    <a:rect l="0" t="0" r="r" b="b"/>
                    <a:pathLst>
                      <a:path w="25" h="321">
                        <a:moveTo>
                          <a:pt x="25" y="2"/>
                        </a:moveTo>
                        <a:cubicBezTo>
                          <a:pt x="17" y="1"/>
                          <a:pt x="8" y="0"/>
                          <a:pt x="0" y="0"/>
                        </a:cubicBezTo>
                        <a:cubicBezTo>
                          <a:pt x="0" y="319"/>
                          <a:pt x="0" y="319"/>
                          <a:pt x="0" y="319"/>
                        </a:cubicBezTo>
                        <a:cubicBezTo>
                          <a:pt x="8" y="320"/>
                          <a:pt x="17" y="321"/>
                          <a:pt x="25" y="321"/>
                        </a:cubicBezTo>
                        <a:lnTo>
                          <a:pt x="25"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0" name="Freeform 108">
                    <a:extLst>
                      <a:ext uri="{FF2B5EF4-FFF2-40B4-BE49-F238E27FC236}">
                        <a16:creationId xmlns:a16="http://schemas.microsoft.com/office/drawing/2014/main" id="{32ADEBCF-57B7-4487-98C4-019E7459B34F}"/>
                      </a:ext>
                    </a:extLst>
                  </p:cNvPr>
                  <p:cNvSpPr>
                    <a:spLocks/>
                  </p:cNvSpPr>
                  <p:nvPr/>
                </p:nvSpPr>
                <p:spPr bwMode="auto">
                  <a:xfrm>
                    <a:off x="4899025" y="3914776"/>
                    <a:ext cx="92075" cy="1204913"/>
                  </a:xfrm>
                  <a:custGeom>
                    <a:avLst/>
                    <a:gdLst>
                      <a:gd name="T0" fmla="*/ 25 w 25"/>
                      <a:gd name="T1" fmla="*/ 322 h 322"/>
                      <a:gd name="T2" fmla="*/ 25 w 25"/>
                      <a:gd name="T3" fmla="*/ 2 h 322"/>
                      <a:gd name="T4" fmla="*/ 0 w 25"/>
                      <a:gd name="T5" fmla="*/ 0 h 322"/>
                      <a:gd name="T6" fmla="*/ 0 w 25"/>
                      <a:gd name="T7" fmla="*/ 320 h 322"/>
                      <a:gd name="T8" fmla="*/ 22 w 25"/>
                      <a:gd name="T9" fmla="*/ 322 h 322"/>
                      <a:gd name="T10" fmla="*/ 25 w 25"/>
                      <a:gd name="T11" fmla="*/ 322 h 322"/>
                    </a:gdLst>
                    <a:ahLst/>
                    <a:cxnLst>
                      <a:cxn ang="0">
                        <a:pos x="T0" y="T1"/>
                      </a:cxn>
                      <a:cxn ang="0">
                        <a:pos x="T2" y="T3"/>
                      </a:cxn>
                      <a:cxn ang="0">
                        <a:pos x="T4" y="T5"/>
                      </a:cxn>
                      <a:cxn ang="0">
                        <a:pos x="T6" y="T7"/>
                      </a:cxn>
                      <a:cxn ang="0">
                        <a:pos x="T8" y="T9"/>
                      </a:cxn>
                      <a:cxn ang="0">
                        <a:pos x="T10" y="T11"/>
                      </a:cxn>
                    </a:cxnLst>
                    <a:rect l="0" t="0" r="r" b="b"/>
                    <a:pathLst>
                      <a:path w="25" h="322">
                        <a:moveTo>
                          <a:pt x="25" y="322"/>
                        </a:moveTo>
                        <a:cubicBezTo>
                          <a:pt x="25" y="2"/>
                          <a:pt x="25" y="2"/>
                          <a:pt x="25" y="2"/>
                        </a:cubicBezTo>
                        <a:cubicBezTo>
                          <a:pt x="16" y="1"/>
                          <a:pt x="8" y="1"/>
                          <a:pt x="0" y="0"/>
                        </a:cubicBezTo>
                        <a:cubicBezTo>
                          <a:pt x="0" y="320"/>
                          <a:pt x="0" y="320"/>
                          <a:pt x="0" y="320"/>
                        </a:cubicBezTo>
                        <a:cubicBezTo>
                          <a:pt x="7" y="320"/>
                          <a:pt x="15" y="321"/>
                          <a:pt x="22" y="322"/>
                        </a:cubicBezTo>
                        <a:cubicBezTo>
                          <a:pt x="23" y="322"/>
                          <a:pt x="24" y="322"/>
                          <a:pt x="25" y="322"/>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1" name="Freeform 109">
                    <a:extLst>
                      <a:ext uri="{FF2B5EF4-FFF2-40B4-BE49-F238E27FC236}">
                        <a16:creationId xmlns:a16="http://schemas.microsoft.com/office/drawing/2014/main" id="{95EE5CE8-3208-4919-8D48-D1A1D3A2DF9F}"/>
                      </a:ext>
                    </a:extLst>
                  </p:cNvPr>
                  <p:cNvSpPr>
                    <a:spLocks/>
                  </p:cNvSpPr>
                  <p:nvPr/>
                </p:nvSpPr>
                <p:spPr bwMode="auto">
                  <a:xfrm>
                    <a:off x="5954713" y="3956051"/>
                    <a:ext cx="93663" cy="1196975"/>
                  </a:xfrm>
                  <a:custGeom>
                    <a:avLst/>
                    <a:gdLst>
                      <a:gd name="T0" fmla="*/ 25 w 25"/>
                      <a:gd name="T1" fmla="*/ 1 h 320"/>
                      <a:gd name="T2" fmla="*/ 0 w 25"/>
                      <a:gd name="T3" fmla="*/ 0 h 320"/>
                      <a:gd name="T4" fmla="*/ 0 w 25"/>
                      <a:gd name="T5" fmla="*/ 320 h 320"/>
                      <a:gd name="T6" fmla="*/ 25 w 25"/>
                      <a:gd name="T7" fmla="*/ 320 h 320"/>
                      <a:gd name="T8" fmla="*/ 25 w 25"/>
                      <a:gd name="T9" fmla="*/ 1 h 320"/>
                    </a:gdLst>
                    <a:ahLst/>
                    <a:cxnLst>
                      <a:cxn ang="0">
                        <a:pos x="T0" y="T1"/>
                      </a:cxn>
                      <a:cxn ang="0">
                        <a:pos x="T2" y="T3"/>
                      </a:cxn>
                      <a:cxn ang="0">
                        <a:pos x="T4" y="T5"/>
                      </a:cxn>
                      <a:cxn ang="0">
                        <a:pos x="T6" y="T7"/>
                      </a:cxn>
                      <a:cxn ang="0">
                        <a:pos x="T8" y="T9"/>
                      </a:cxn>
                    </a:cxnLst>
                    <a:rect l="0" t="0" r="r" b="b"/>
                    <a:pathLst>
                      <a:path w="25" h="320">
                        <a:moveTo>
                          <a:pt x="25" y="1"/>
                        </a:moveTo>
                        <a:cubicBezTo>
                          <a:pt x="16" y="0"/>
                          <a:pt x="8" y="0"/>
                          <a:pt x="0" y="0"/>
                        </a:cubicBezTo>
                        <a:cubicBezTo>
                          <a:pt x="0" y="320"/>
                          <a:pt x="0" y="320"/>
                          <a:pt x="0" y="320"/>
                        </a:cubicBezTo>
                        <a:cubicBezTo>
                          <a:pt x="8" y="320"/>
                          <a:pt x="16" y="320"/>
                          <a:pt x="25" y="320"/>
                        </a:cubicBezTo>
                        <a:lnTo>
                          <a:pt x="25" y="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2" name="Freeform 110">
                    <a:extLst>
                      <a:ext uri="{FF2B5EF4-FFF2-40B4-BE49-F238E27FC236}">
                        <a16:creationId xmlns:a16="http://schemas.microsoft.com/office/drawing/2014/main" id="{32D14C9A-901F-403C-B9E2-7AE2AF4D18E1}"/>
                      </a:ext>
                    </a:extLst>
                  </p:cNvPr>
                  <p:cNvSpPr>
                    <a:spLocks/>
                  </p:cNvSpPr>
                  <p:nvPr/>
                </p:nvSpPr>
                <p:spPr bwMode="auto">
                  <a:xfrm>
                    <a:off x="5424488" y="3940176"/>
                    <a:ext cx="93663" cy="1201738"/>
                  </a:xfrm>
                  <a:custGeom>
                    <a:avLst/>
                    <a:gdLst>
                      <a:gd name="T0" fmla="*/ 0 w 25"/>
                      <a:gd name="T1" fmla="*/ 320 h 321"/>
                      <a:gd name="T2" fmla="*/ 25 w 25"/>
                      <a:gd name="T3" fmla="*/ 321 h 321"/>
                      <a:gd name="T4" fmla="*/ 25 w 25"/>
                      <a:gd name="T5" fmla="*/ 1 h 321"/>
                      <a:gd name="T6" fmla="*/ 0 w 25"/>
                      <a:gd name="T7" fmla="*/ 0 h 321"/>
                      <a:gd name="T8" fmla="*/ 0 w 25"/>
                      <a:gd name="T9" fmla="*/ 320 h 321"/>
                    </a:gdLst>
                    <a:ahLst/>
                    <a:cxnLst>
                      <a:cxn ang="0">
                        <a:pos x="T0" y="T1"/>
                      </a:cxn>
                      <a:cxn ang="0">
                        <a:pos x="T2" y="T3"/>
                      </a:cxn>
                      <a:cxn ang="0">
                        <a:pos x="T4" y="T5"/>
                      </a:cxn>
                      <a:cxn ang="0">
                        <a:pos x="T6" y="T7"/>
                      </a:cxn>
                      <a:cxn ang="0">
                        <a:pos x="T8" y="T9"/>
                      </a:cxn>
                    </a:cxnLst>
                    <a:rect l="0" t="0" r="r" b="b"/>
                    <a:pathLst>
                      <a:path w="25" h="321">
                        <a:moveTo>
                          <a:pt x="0" y="320"/>
                        </a:moveTo>
                        <a:cubicBezTo>
                          <a:pt x="8" y="320"/>
                          <a:pt x="17" y="321"/>
                          <a:pt x="25" y="321"/>
                        </a:cubicBezTo>
                        <a:cubicBezTo>
                          <a:pt x="25" y="1"/>
                          <a:pt x="25" y="1"/>
                          <a:pt x="25" y="1"/>
                        </a:cubicBezTo>
                        <a:cubicBezTo>
                          <a:pt x="17" y="1"/>
                          <a:pt x="8" y="0"/>
                          <a:pt x="0" y="0"/>
                        </a:cubicBezTo>
                        <a:lnTo>
                          <a:pt x="0" y="32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3" name="Freeform 111">
                    <a:extLst>
                      <a:ext uri="{FF2B5EF4-FFF2-40B4-BE49-F238E27FC236}">
                        <a16:creationId xmlns:a16="http://schemas.microsoft.com/office/drawing/2014/main" id="{805528ED-E8B8-4B08-AC10-D834815CFDB2}"/>
                      </a:ext>
                    </a:extLst>
                  </p:cNvPr>
                  <p:cNvSpPr>
                    <a:spLocks/>
                  </p:cNvSpPr>
                  <p:nvPr/>
                </p:nvSpPr>
                <p:spPr bwMode="auto">
                  <a:xfrm>
                    <a:off x="2782888" y="3660776"/>
                    <a:ext cx="96838" cy="1211263"/>
                  </a:xfrm>
                  <a:custGeom>
                    <a:avLst/>
                    <a:gdLst>
                      <a:gd name="T0" fmla="*/ 26 w 26"/>
                      <a:gd name="T1" fmla="*/ 324 h 324"/>
                      <a:gd name="T2" fmla="*/ 26 w 26"/>
                      <a:gd name="T3" fmla="*/ 5 h 324"/>
                      <a:gd name="T4" fmla="*/ 7 w 26"/>
                      <a:gd name="T5" fmla="*/ 2 h 324"/>
                      <a:gd name="T6" fmla="*/ 0 w 26"/>
                      <a:gd name="T7" fmla="*/ 0 h 324"/>
                      <a:gd name="T8" fmla="*/ 0 w 26"/>
                      <a:gd name="T9" fmla="*/ 319 h 324"/>
                      <a:gd name="T10" fmla="*/ 21 w 26"/>
                      <a:gd name="T11" fmla="*/ 323 h 324"/>
                      <a:gd name="T12" fmla="*/ 26 w 2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6" h="324">
                        <a:moveTo>
                          <a:pt x="26" y="324"/>
                        </a:moveTo>
                        <a:cubicBezTo>
                          <a:pt x="26" y="5"/>
                          <a:pt x="26" y="5"/>
                          <a:pt x="26" y="5"/>
                        </a:cubicBezTo>
                        <a:cubicBezTo>
                          <a:pt x="19" y="4"/>
                          <a:pt x="13" y="3"/>
                          <a:pt x="7" y="2"/>
                        </a:cubicBezTo>
                        <a:cubicBezTo>
                          <a:pt x="5" y="1"/>
                          <a:pt x="3" y="1"/>
                          <a:pt x="0" y="0"/>
                        </a:cubicBezTo>
                        <a:cubicBezTo>
                          <a:pt x="0" y="319"/>
                          <a:pt x="0" y="319"/>
                          <a:pt x="0" y="319"/>
                        </a:cubicBezTo>
                        <a:cubicBezTo>
                          <a:pt x="7" y="321"/>
                          <a:pt x="14" y="322"/>
                          <a:pt x="21" y="323"/>
                        </a:cubicBezTo>
                        <a:cubicBezTo>
                          <a:pt x="23" y="324"/>
                          <a:pt x="24" y="324"/>
                          <a:pt x="26" y="324"/>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4" name="Freeform 112">
                    <a:extLst>
                      <a:ext uri="{FF2B5EF4-FFF2-40B4-BE49-F238E27FC236}">
                        <a16:creationId xmlns:a16="http://schemas.microsoft.com/office/drawing/2014/main" id="{9D1AAD11-BDA1-473B-99C5-CBF8455DC840}"/>
                      </a:ext>
                    </a:extLst>
                  </p:cNvPr>
                  <p:cNvSpPr>
                    <a:spLocks/>
                  </p:cNvSpPr>
                  <p:nvPr/>
                </p:nvSpPr>
                <p:spPr bwMode="auto">
                  <a:xfrm>
                    <a:off x="2255838" y="3548063"/>
                    <a:ext cx="93663" cy="1211263"/>
                  </a:xfrm>
                  <a:custGeom>
                    <a:avLst/>
                    <a:gdLst>
                      <a:gd name="T0" fmla="*/ 25 w 25"/>
                      <a:gd name="T1" fmla="*/ 6 h 324"/>
                      <a:gd name="T2" fmla="*/ 0 w 25"/>
                      <a:gd name="T3" fmla="*/ 0 h 324"/>
                      <a:gd name="T4" fmla="*/ 0 w 25"/>
                      <a:gd name="T5" fmla="*/ 318 h 324"/>
                      <a:gd name="T6" fmla="*/ 25 w 25"/>
                      <a:gd name="T7" fmla="*/ 324 h 324"/>
                      <a:gd name="T8" fmla="*/ 25 w 25"/>
                      <a:gd name="T9" fmla="*/ 6 h 324"/>
                    </a:gdLst>
                    <a:ahLst/>
                    <a:cxnLst>
                      <a:cxn ang="0">
                        <a:pos x="T0" y="T1"/>
                      </a:cxn>
                      <a:cxn ang="0">
                        <a:pos x="T2" y="T3"/>
                      </a:cxn>
                      <a:cxn ang="0">
                        <a:pos x="T4" y="T5"/>
                      </a:cxn>
                      <a:cxn ang="0">
                        <a:pos x="T6" y="T7"/>
                      </a:cxn>
                      <a:cxn ang="0">
                        <a:pos x="T8" y="T9"/>
                      </a:cxn>
                    </a:cxnLst>
                    <a:rect l="0" t="0" r="r" b="b"/>
                    <a:pathLst>
                      <a:path w="25" h="324">
                        <a:moveTo>
                          <a:pt x="25" y="6"/>
                        </a:moveTo>
                        <a:cubicBezTo>
                          <a:pt x="17" y="4"/>
                          <a:pt x="8" y="2"/>
                          <a:pt x="0" y="0"/>
                        </a:cubicBezTo>
                        <a:cubicBezTo>
                          <a:pt x="0" y="318"/>
                          <a:pt x="0" y="318"/>
                          <a:pt x="0" y="318"/>
                        </a:cubicBezTo>
                        <a:cubicBezTo>
                          <a:pt x="8" y="320"/>
                          <a:pt x="17" y="322"/>
                          <a:pt x="25" y="324"/>
                        </a:cubicBezTo>
                        <a:lnTo>
                          <a:pt x="25"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5" name="Freeform 113">
                    <a:extLst>
                      <a:ext uri="{FF2B5EF4-FFF2-40B4-BE49-F238E27FC236}">
                        <a16:creationId xmlns:a16="http://schemas.microsoft.com/office/drawing/2014/main" id="{EBF96E87-7CBB-4503-8A1A-416DBD34499F}"/>
                      </a:ext>
                    </a:extLst>
                  </p:cNvPr>
                  <p:cNvSpPr>
                    <a:spLocks/>
                  </p:cNvSpPr>
                  <p:nvPr/>
                </p:nvSpPr>
                <p:spPr bwMode="auto">
                  <a:xfrm>
                    <a:off x="1200150" y="3200401"/>
                    <a:ext cx="92075" cy="1200150"/>
                  </a:xfrm>
                  <a:custGeom>
                    <a:avLst/>
                    <a:gdLst>
                      <a:gd name="T0" fmla="*/ 0 w 25"/>
                      <a:gd name="T1" fmla="*/ 308 h 321"/>
                      <a:gd name="T2" fmla="*/ 25 w 25"/>
                      <a:gd name="T3" fmla="*/ 321 h 321"/>
                      <a:gd name="T4" fmla="*/ 25 w 25"/>
                      <a:gd name="T5" fmla="*/ 11 h 321"/>
                      <a:gd name="T6" fmla="*/ 0 w 25"/>
                      <a:gd name="T7" fmla="*/ 0 h 321"/>
                      <a:gd name="T8" fmla="*/ 0 w 25"/>
                      <a:gd name="T9" fmla="*/ 308 h 321"/>
                    </a:gdLst>
                    <a:ahLst/>
                    <a:cxnLst>
                      <a:cxn ang="0">
                        <a:pos x="T0" y="T1"/>
                      </a:cxn>
                      <a:cxn ang="0">
                        <a:pos x="T2" y="T3"/>
                      </a:cxn>
                      <a:cxn ang="0">
                        <a:pos x="T4" y="T5"/>
                      </a:cxn>
                      <a:cxn ang="0">
                        <a:pos x="T6" y="T7"/>
                      </a:cxn>
                      <a:cxn ang="0">
                        <a:pos x="T8" y="T9"/>
                      </a:cxn>
                    </a:cxnLst>
                    <a:rect l="0" t="0" r="r" b="b"/>
                    <a:pathLst>
                      <a:path w="25" h="321">
                        <a:moveTo>
                          <a:pt x="0" y="308"/>
                        </a:moveTo>
                        <a:cubicBezTo>
                          <a:pt x="8" y="312"/>
                          <a:pt x="16" y="317"/>
                          <a:pt x="25" y="321"/>
                        </a:cubicBezTo>
                        <a:cubicBezTo>
                          <a:pt x="25" y="11"/>
                          <a:pt x="25" y="11"/>
                          <a:pt x="25" y="11"/>
                        </a:cubicBezTo>
                        <a:cubicBezTo>
                          <a:pt x="16" y="7"/>
                          <a:pt x="8" y="4"/>
                          <a:pt x="0" y="0"/>
                        </a:cubicBezTo>
                        <a:lnTo>
                          <a:pt x="0" y="308"/>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6" name="Freeform 114">
                    <a:extLst>
                      <a:ext uri="{FF2B5EF4-FFF2-40B4-BE49-F238E27FC236}">
                        <a16:creationId xmlns:a16="http://schemas.microsoft.com/office/drawing/2014/main" id="{FF9D40A6-26B6-45F6-AFED-D4A6A92ED9DB}"/>
                      </a:ext>
                    </a:extLst>
                  </p:cNvPr>
                  <p:cNvSpPr>
                    <a:spLocks/>
                  </p:cNvSpPr>
                  <p:nvPr/>
                </p:nvSpPr>
                <p:spPr bwMode="auto">
                  <a:xfrm>
                    <a:off x="3838575" y="3821113"/>
                    <a:ext cx="96838" cy="1204913"/>
                  </a:xfrm>
                  <a:custGeom>
                    <a:avLst/>
                    <a:gdLst>
                      <a:gd name="T0" fmla="*/ 26 w 26"/>
                      <a:gd name="T1" fmla="*/ 3 h 322"/>
                      <a:gd name="T2" fmla="*/ 0 w 26"/>
                      <a:gd name="T3" fmla="*/ 0 h 322"/>
                      <a:gd name="T4" fmla="*/ 0 w 26"/>
                      <a:gd name="T5" fmla="*/ 320 h 322"/>
                      <a:gd name="T6" fmla="*/ 26 w 26"/>
                      <a:gd name="T7" fmla="*/ 322 h 322"/>
                      <a:gd name="T8" fmla="*/ 26 w 26"/>
                      <a:gd name="T9" fmla="*/ 3 h 322"/>
                    </a:gdLst>
                    <a:ahLst/>
                    <a:cxnLst>
                      <a:cxn ang="0">
                        <a:pos x="T0" y="T1"/>
                      </a:cxn>
                      <a:cxn ang="0">
                        <a:pos x="T2" y="T3"/>
                      </a:cxn>
                      <a:cxn ang="0">
                        <a:pos x="T4" y="T5"/>
                      </a:cxn>
                      <a:cxn ang="0">
                        <a:pos x="T6" y="T7"/>
                      </a:cxn>
                      <a:cxn ang="0">
                        <a:pos x="T8" y="T9"/>
                      </a:cxn>
                    </a:cxnLst>
                    <a:rect l="0" t="0" r="r" b="b"/>
                    <a:pathLst>
                      <a:path w="26" h="322">
                        <a:moveTo>
                          <a:pt x="26" y="3"/>
                        </a:moveTo>
                        <a:cubicBezTo>
                          <a:pt x="17" y="2"/>
                          <a:pt x="9" y="1"/>
                          <a:pt x="0" y="0"/>
                        </a:cubicBezTo>
                        <a:cubicBezTo>
                          <a:pt x="0" y="320"/>
                          <a:pt x="0" y="320"/>
                          <a:pt x="0" y="320"/>
                        </a:cubicBezTo>
                        <a:cubicBezTo>
                          <a:pt x="9" y="321"/>
                          <a:pt x="17" y="322"/>
                          <a:pt x="26" y="322"/>
                        </a:cubicBezTo>
                        <a:lnTo>
                          <a:pt x="26"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7" name="Freeform 115">
                    <a:extLst>
                      <a:ext uri="{FF2B5EF4-FFF2-40B4-BE49-F238E27FC236}">
                        <a16:creationId xmlns:a16="http://schemas.microsoft.com/office/drawing/2014/main" id="{1960DE0F-EA03-492F-9513-6272A6AA1497}"/>
                      </a:ext>
                    </a:extLst>
                  </p:cNvPr>
                  <p:cNvSpPr>
                    <a:spLocks/>
                  </p:cNvSpPr>
                  <p:nvPr/>
                </p:nvSpPr>
                <p:spPr bwMode="auto">
                  <a:xfrm>
                    <a:off x="3311525" y="3749676"/>
                    <a:ext cx="93663" cy="1208088"/>
                  </a:xfrm>
                  <a:custGeom>
                    <a:avLst/>
                    <a:gdLst>
                      <a:gd name="T0" fmla="*/ 25 w 25"/>
                      <a:gd name="T1" fmla="*/ 4 h 323"/>
                      <a:gd name="T2" fmla="*/ 0 w 25"/>
                      <a:gd name="T3" fmla="*/ 0 h 323"/>
                      <a:gd name="T4" fmla="*/ 0 w 25"/>
                      <a:gd name="T5" fmla="*/ 320 h 323"/>
                      <a:gd name="T6" fmla="*/ 25 w 25"/>
                      <a:gd name="T7" fmla="*/ 323 h 323"/>
                      <a:gd name="T8" fmla="*/ 25 w 25"/>
                      <a:gd name="T9" fmla="*/ 4 h 323"/>
                    </a:gdLst>
                    <a:ahLst/>
                    <a:cxnLst>
                      <a:cxn ang="0">
                        <a:pos x="T0" y="T1"/>
                      </a:cxn>
                      <a:cxn ang="0">
                        <a:pos x="T2" y="T3"/>
                      </a:cxn>
                      <a:cxn ang="0">
                        <a:pos x="T4" y="T5"/>
                      </a:cxn>
                      <a:cxn ang="0">
                        <a:pos x="T6" y="T7"/>
                      </a:cxn>
                      <a:cxn ang="0">
                        <a:pos x="T8" y="T9"/>
                      </a:cxn>
                    </a:cxnLst>
                    <a:rect l="0" t="0" r="r" b="b"/>
                    <a:pathLst>
                      <a:path w="25" h="323">
                        <a:moveTo>
                          <a:pt x="25" y="4"/>
                        </a:moveTo>
                        <a:cubicBezTo>
                          <a:pt x="17" y="2"/>
                          <a:pt x="8" y="2"/>
                          <a:pt x="0" y="0"/>
                        </a:cubicBezTo>
                        <a:cubicBezTo>
                          <a:pt x="0" y="320"/>
                          <a:pt x="0" y="320"/>
                          <a:pt x="0" y="320"/>
                        </a:cubicBezTo>
                        <a:cubicBezTo>
                          <a:pt x="8" y="321"/>
                          <a:pt x="17" y="322"/>
                          <a:pt x="25" y="323"/>
                        </a:cubicBezTo>
                        <a:lnTo>
                          <a:pt x="25" y="4"/>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8" name="Freeform 116">
                    <a:extLst>
                      <a:ext uri="{FF2B5EF4-FFF2-40B4-BE49-F238E27FC236}">
                        <a16:creationId xmlns:a16="http://schemas.microsoft.com/office/drawing/2014/main" id="{A4AE1D87-8E3A-4653-AE36-03F1384B7763}"/>
                      </a:ext>
                    </a:extLst>
                  </p:cNvPr>
                  <p:cNvSpPr>
                    <a:spLocks/>
                  </p:cNvSpPr>
                  <p:nvPr/>
                </p:nvSpPr>
                <p:spPr bwMode="auto">
                  <a:xfrm>
                    <a:off x="5413375" y="1408113"/>
                    <a:ext cx="4330700" cy="628650"/>
                  </a:xfrm>
                  <a:custGeom>
                    <a:avLst/>
                    <a:gdLst>
                      <a:gd name="T0" fmla="*/ 73 w 1160"/>
                      <a:gd name="T1" fmla="*/ 67 h 168"/>
                      <a:gd name="T2" fmla="*/ 397 w 1160"/>
                      <a:gd name="T3" fmla="*/ 76 h 168"/>
                      <a:gd name="T4" fmla="*/ 915 w 1160"/>
                      <a:gd name="T5" fmla="*/ 137 h 168"/>
                      <a:gd name="T6" fmla="*/ 1058 w 1160"/>
                      <a:gd name="T7" fmla="*/ 168 h 168"/>
                      <a:gd name="T8" fmla="*/ 1160 w 1160"/>
                      <a:gd name="T9" fmla="*/ 113 h 168"/>
                      <a:gd name="T10" fmla="*/ 998 w 1160"/>
                      <a:gd name="T11" fmla="*/ 78 h 168"/>
                      <a:gd name="T12" fmla="*/ 423 w 1160"/>
                      <a:gd name="T13" fmla="*/ 11 h 168"/>
                      <a:gd name="T14" fmla="*/ 125 w 1160"/>
                      <a:gd name="T15" fmla="*/ 0 h 168"/>
                      <a:gd name="T16" fmla="*/ 0 w 1160"/>
                      <a:gd name="T17" fmla="*/ 67 h 168"/>
                      <a:gd name="T18" fmla="*/ 73 w 1160"/>
                      <a:gd name="T19" fmla="*/ 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0" h="168">
                        <a:moveTo>
                          <a:pt x="73" y="67"/>
                        </a:moveTo>
                        <a:cubicBezTo>
                          <a:pt x="181" y="67"/>
                          <a:pt x="290" y="70"/>
                          <a:pt x="397" y="76"/>
                        </a:cubicBezTo>
                        <a:cubicBezTo>
                          <a:pt x="587" y="88"/>
                          <a:pt x="761" y="108"/>
                          <a:pt x="915" y="137"/>
                        </a:cubicBezTo>
                        <a:cubicBezTo>
                          <a:pt x="966" y="146"/>
                          <a:pt x="1014" y="157"/>
                          <a:pt x="1058" y="168"/>
                        </a:cubicBezTo>
                        <a:cubicBezTo>
                          <a:pt x="1160" y="113"/>
                          <a:pt x="1160" y="113"/>
                          <a:pt x="1160" y="113"/>
                        </a:cubicBezTo>
                        <a:cubicBezTo>
                          <a:pt x="1110" y="100"/>
                          <a:pt x="1056" y="88"/>
                          <a:pt x="998" y="78"/>
                        </a:cubicBezTo>
                        <a:cubicBezTo>
                          <a:pt x="833" y="47"/>
                          <a:pt x="639" y="23"/>
                          <a:pt x="423" y="11"/>
                        </a:cubicBezTo>
                        <a:cubicBezTo>
                          <a:pt x="323" y="5"/>
                          <a:pt x="223" y="1"/>
                          <a:pt x="125" y="0"/>
                        </a:cubicBezTo>
                        <a:cubicBezTo>
                          <a:pt x="0" y="67"/>
                          <a:pt x="0" y="67"/>
                          <a:pt x="0" y="67"/>
                        </a:cubicBezTo>
                        <a:cubicBezTo>
                          <a:pt x="24" y="67"/>
                          <a:pt x="48" y="67"/>
                          <a:pt x="73" y="6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9" name="Freeform 117">
                    <a:extLst>
                      <a:ext uri="{FF2B5EF4-FFF2-40B4-BE49-F238E27FC236}">
                        <a16:creationId xmlns:a16="http://schemas.microsoft.com/office/drawing/2014/main" id="{97AECC69-AB98-4650-9A40-2858AB7E5DDE}"/>
                      </a:ext>
                    </a:extLst>
                  </p:cNvPr>
                  <p:cNvSpPr>
                    <a:spLocks/>
                  </p:cNvSpPr>
                  <p:nvPr/>
                </p:nvSpPr>
                <p:spPr bwMode="auto">
                  <a:xfrm>
                    <a:off x="2139950" y="3219451"/>
                    <a:ext cx="4267200" cy="654050"/>
                  </a:xfrm>
                  <a:custGeom>
                    <a:avLst/>
                    <a:gdLst>
                      <a:gd name="T0" fmla="*/ 1119 w 1143"/>
                      <a:gd name="T1" fmla="*/ 109 h 175"/>
                      <a:gd name="T2" fmla="*/ 796 w 1143"/>
                      <a:gd name="T3" fmla="*/ 99 h 175"/>
                      <a:gd name="T4" fmla="*/ 277 w 1143"/>
                      <a:gd name="T5" fmla="*/ 39 h 175"/>
                      <a:gd name="T6" fmla="*/ 102 w 1143"/>
                      <a:gd name="T7" fmla="*/ 0 h 175"/>
                      <a:gd name="T8" fmla="*/ 0 w 1143"/>
                      <a:gd name="T9" fmla="*/ 55 h 175"/>
                      <a:gd name="T10" fmla="*/ 192 w 1143"/>
                      <a:gd name="T11" fmla="*/ 98 h 175"/>
                      <a:gd name="T12" fmla="*/ 769 w 1143"/>
                      <a:gd name="T13" fmla="*/ 165 h 175"/>
                      <a:gd name="T14" fmla="*/ 1021 w 1143"/>
                      <a:gd name="T15" fmla="*/ 175 h 175"/>
                      <a:gd name="T16" fmla="*/ 1143 w 1143"/>
                      <a:gd name="T17" fmla="*/ 109 h 175"/>
                      <a:gd name="T18" fmla="*/ 1119 w 1143"/>
                      <a:gd name="T19" fmla="*/ 10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3" h="175">
                        <a:moveTo>
                          <a:pt x="1119" y="109"/>
                        </a:moveTo>
                        <a:cubicBezTo>
                          <a:pt x="1011" y="109"/>
                          <a:pt x="903" y="106"/>
                          <a:pt x="796" y="99"/>
                        </a:cubicBezTo>
                        <a:cubicBezTo>
                          <a:pt x="606" y="88"/>
                          <a:pt x="431" y="68"/>
                          <a:pt x="277" y="39"/>
                        </a:cubicBezTo>
                        <a:cubicBezTo>
                          <a:pt x="213" y="27"/>
                          <a:pt x="155" y="14"/>
                          <a:pt x="102" y="0"/>
                        </a:cubicBezTo>
                        <a:cubicBezTo>
                          <a:pt x="0" y="55"/>
                          <a:pt x="0" y="55"/>
                          <a:pt x="0" y="55"/>
                        </a:cubicBezTo>
                        <a:cubicBezTo>
                          <a:pt x="58" y="70"/>
                          <a:pt x="123" y="85"/>
                          <a:pt x="192" y="98"/>
                        </a:cubicBezTo>
                        <a:cubicBezTo>
                          <a:pt x="358" y="129"/>
                          <a:pt x="553" y="152"/>
                          <a:pt x="769" y="165"/>
                        </a:cubicBezTo>
                        <a:cubicBezTo>
                          <a:pt x="854" y="170"/>
                          <a:pt x="938" y="173"/>
                          <a:pt x="1021" y="175"/>
                        </a:cubicBezTo>
                        <a:cubicBezTo>
                          <a:pt x="1143" y="109"/>
                          <a:pt x="1143" y="109"/>
                          <a:pt x="1143" y="109"/>
                        </a:cubicBezTo>
                        <a:cubicBezTo>
                          <a:pt x="1135" y="109"/>
                          <a:pt x="1127" y="109"/>
                          <a:pt x="1119" y="109"/>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0" name="Freeform 118">
                    <a:extLst>
                      <a:ext uri="{FF2B5EF4-FFF2-40B4-BE49-F238E27FC236}">
                        <a16:creationId xmlns:a16="http://schemas.microsoft.com/office/drawing/2014/main" id="{1F61C6CC-C833-4718-BE20-BEAA75F063B6}"/>
                      </a:ext>
                    </a:extLst>
                  </p:cNvPr>
                  <p:cNvSpPr>
                    <a:spLocks noEditPoints="1"/>
                  </p:cNvSpPr>
                  <p:nvPr/>
                </p:nvSpPr>
                <p:spPr bwMode="auto">
                  <a:xfrm>
                    <a:off x="3910013" y="1943101"/>
                    <a:ext cx="4146550" cy="1541463"/>
                  </a:xfrm>
                  <a:custGeom>
                    <a:avLst/>
                    <a:gdLst>
                      <a:gd name="T0" fmla="*/ 94 w 1111"/>
                      <a:gd name="T1" fmla="*/ 75 h 412"/>
                      <a:gd name="T2" fmla="*/ 8 w 1111"/>
                      <a:gd name="T3" fmla="*/ 38 h 412"/>
                      <a:gd name="T4" fmla="*/ 10 w 1111"/>
                      <a:gd name="T5" fmla="*/ 0 h 412"/>
                      <a:gd name="T6" fmla="*/ 97 w 1111"/>
                      <a:gd name="T7" fmla="*/ 38 h 412"/>
                      <a:gd name="T8" fmla="*/ 94 w 1111"/>
                      <a:gd name="T9" fmla="*/ 75 h 412"/>
                      <a:gd name="T10" fmla="*/ 296 w 1111"/>
                      <a:gd name="T11" fmla="*/ 105 h 412"/>
                      <a:gd name="T12" fmla="*/ 429 w 1111"/>
                      <a:gd name="T13" fmla="*/ 96 h 412"/>
                      <a:gd name="T14" fmla="*/ 553 w 1111"/>
                      <a:gd name="T15" fmla="*/ 120 h 412"/>
                      <a:gd name="T16" fmla="*/ 553 w 1111"/>
                      <a:gd name="T17" fmla="*/ 120 h 412"/>
                      <a:gd name="T18" fmla="*/ 720 w 1111"/>
                      <a:gd name="T19" fmla="*/ 87 h 412"/>
                      <a:gd name="T20" fmla="*/ 722 w 1111"/>
                      <a:gd name="T21" fmla="*/ 50 h 412"/>
                      <a:gd name="T22" fmla="*/ 556 w 1111"/>
                      <a:gd name="T23" fmla="*/ 83 h 412"/>
                      <a:gd name="T24" fmla="*/ 432 w 1111"/>
                      <a:gd name="T25" fmla="*/ 59 h 412"/>
                      <a:gd name="T26" fmla="*/ 299 w 1111"/>
                      <a:gd name="T27" fmla="*/ 68 h 412"/>
                      <a:gd name="T28" fmla="*/ 206 w 1111"/>
                      <a:gd name="T29" fmla="*/ 99 h 412"/>
                      <a:gd name="T30" fmla="*/ 203 w 1111"/>
                      <a:gd name="T31" fmla="*/ 106 h 412"/>
                      <a:gd name="T32" fmla="*/ 200 w 1111"/>
                      <a:gd name="T33" fmla="*/ 143 h 412"/>
                      <a:gd name="T34" fmla="*/ 204 w 1111"/>
                      <a:gd name="T35" fmla="*/ 137 h 412"/>
                      <a:gd name="T36" fmla="*/ 296 w 1111"/>
                      <a:gd name="T37" fmla="*/ 105 h 412"/>
                      <a:gd name="T38" fmla="*/ 544 w 1111"/>
                      <a:gd name="T39" fmla="*/ 234 h 412"/>
                      <a:gd name="T40" fmla="*/ 713 w 1111"/>
                      <a:gd name="T41" fmla="*/ 223 h 412"/>
                      <a:gd name="T42" fmla="*/ 805 w 1111"/>
                      <a:gd name="T43" fmla="*/ 225 h 412"/>
                      <a:gd name="T44" fmla="*/ 864 w 1111"/>
                      <a:gd name="T45" fmla="*/ 239 h 412"/>
                      <a:gd name="T46" fmla="*/ 892 w 1111"/>
                      <a:gd name="T47" fmla="*/ 266 h 412"/>
                      <a:gd name="T48" fmla="*/ 895 w 1111"/>
                      <a:gd name="T49" fmla="*/ 229 h 412"/>
                      <a:gd name="T50" fmla="*/ 867 w 1111"/>
                      <a:gd name="T51" fmla="*/ 202 h 412"/>
                      <a:gd name="T52" fmla="*/ 807 w 1111"/>
                      <a:gd name="T53" fmla="*/ 187 h 412"/>
                      <a:gd name="T54" fmla="*/ 715 w 1111"/>
                      <a:gd name="T55" fmla="*/ 185 h 412"/>
                      <a:gd name="T56" fmla="*/ 547 w 1111"/>
                      <a:gd name="T57" fmla="*/ 197 h 412"/>
                      <a:gd name="T58" fmla="*/ 284 w 1111"/>
                      <a:gd name="T59" fmla="*/ 202 h 412"/>
                      <a:gd name="T60" fmla="*/ 66 w 1111"/>
                      <a:gd name="T61" fmla="*/ 156 h 412"/>
                      <a:gd name="T62" fmla="*/ 4 w 1111"/>
                      <a:gd name="T63" fmla="*/ 107 h 412"/>
                      <a:gd name="T64" fmla="*/ 3 w 1111"/>
                      <a:gd name="T65" fmla="*/ 97 h 412"/>
                      <a:gd name="T66" fmla="*/ 0 w 1111"/>
                      <a:gd name="T67" fmla="*/ 134 h 412"/>
                      <a:gd name="T68" fmla="*/ 2 w 1111"/>
                      <a:gd name="T69" fmla="*/ 144 h 412"/>
                      <a:gd name="T70" fmla="*/ 63 w 1111"/>
                      <a:gd name="T71" fmla="*/ 193 h 412"/>
                      <a:gd name="T72" fmla="*/ 281 w 1111"/>
                      <a:gd name="T73" fmla="*/ 239 h 412"/>
                      <a:gd name="T74" fmla="*/ 544 w 1111"/>
                      <a:gd name="T75" fmla="*/ 234 h 412"/>
                      <a:gd name="T76" fmla="*/ 1071 w 1111"/>
                      <a:gd name="T77" fmla="*/ 280 h 412"/>
                      <a:gd name="T78" fmla="*/ 974 w 1111"/>
                      <a:gd name="T79" fmla="*/ 311 h 412"/>
                      <a:gd name="T80" fmla="*/ 971 w 1111"/>
                      <a:gd name="T81" fmla="*/ 348 h 412"/>
                      <a:gd name="T82" fmla="*/ 1068 w 1111"/>
                      <a:gd name="T83" fmla="*/ 317 h 412"/>
                      <a:gd name="T84" fmla="*/ 1108 w 1111"/>
                      <a:gd name="T85" fmla="*/ 276 h 412"/>
                      <a:gd name="T86" fmla="*/ 1111 w 1111"/>
                      <a:gd name="T87" fmla="*/ 239 h 412"/>
                      <a:gd name="T88" fmla="*/ 1071 w 1111"/>
                      <a:gd name="T89" fmla="*/ 280 h 412"/>
                      <a:gd name="T90" fmla="*/ 797 w 1111"/>
                      <a:gd name="T91" fmla="*/ 339 h 412"/>
                      <a:gd name="T92" fmla="*/ 600 w 1111"/>
                      <a:gd name="T93" fmla="*/ 341 h 412"/>
                      <a:gd name="T94" fmla="*/ 320 w 1111"/>
                      <a:gd name="T95" fmla="*/ 284 h 412"/>
                      <a:gd name="T96" fmla="*/ 318 w 1111"/>
                      <a:gd name="T97" fmla="*/ 321 h 412"/>
                      <a:gd name="T98" fmla="*/ 598 w 1111"/>
                      <a:gd name="T99" fmla="*/ 379 h 412"/>
                      <a:gd name="T100" fmla="*/ 795 w 1111"/>
                      <a:gd name="T101" fmla="*/ 376 h 412"/>
                      <a:gd name="T102" fmla="*/ 879 w 1111"/>
                      <a:gd name="T103" fmla="*/ 412 h 412"/>
                      <a:gd name="T104" fmla="*/ 1050 w 1111"/>
                      <a:gd name="T105" fmla="*/ 382 h 412"/>
                      <a:gd name="T106" fmla="*/ 1053 w 1111"/>
                      <a:gd name="T107" fmla="*/ 345 h 412"/>
                      <a:gd name="T108" fmla="*/ 881 w 1111"/>
                      <a:gd name="T109" fmla="*/ 375 h 412"/>
                      <a:gd name="T110" fmla="*/ 797 w 1111"/>
                      <a:gd name="T111" fmla="*/ 33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1" h="412">
                        <a:moveTo>
                          <a:pt x="94" y="75"/>
                        </a:moveTo>
                        <a:cubicBezTo>
                          <a:pt x="8" y="38"/>
                          <a:pt x="8" y="38"/>
                          <a:pt x="8" y="38"/>
                        </a:cubicBezTo>
                        <a:cubicBezTo>
                          <a:pt x="10" y="0"/>
                          <a:pt x="10" y="0"/>
                          <a:pt x="10" y="0"/>
                        </a:cubicBezTo>
                        <a:cubicBezTo>
                          <a:pt x="97" y="38"/>
                          <a:pt x="97" y="38"/>
                          <a:pt x="97" y="38"/>
                        </a:cubicBezTo>
                        <a:lnTo>
                          <a:pt x="94" y="75"/>
                        </a:lnTo>
                        <a:close/>
                        <a:moveTo>
                          <a:pt x="296" y="105"/>
                        </a:moveTo>
                        <a:cubicBezTo>
                          <a:pt x="345" y="97"/>
                          <a:pt x="389" y="93"/>
                          <a:pt x="429" y="96"/>
                        </a:cubicBezTo>
                        <a:cubicBezTo>
                          <a:pt x="469" y="98"/>
                          <a:pt x="510" y="106"/>
                          <a:pt x="553" y="120"/>
                        </a:cubicBezTo>
                        <a:cubicBezTo>
                          <a:pt x="553" y="120"/>
                          <a:pt x="553" y="120"/>
                          <a:pt x="553" y="120"/>
                        </a:cubicBezTo>
                        <a:cubicBezTo>
                          <a:pt x="720" y="87"/>
                          <a:pt x="720" y="87"/>
                          <a:pt x="720" y="87"/>
                        </a:cubicBezTo>
                        <a:cubicBezTo>
                          <a:pt x="722" y="50"/>
                          <a:pt x="722" y="50"/>
                          <a:pt x="722" y="50"/>
                        </a:cubicBezTo>
                        <a:cubicBezTo>
                          <a:pt x="556" y="83"/>
                          <a:pt x="556" y="83"/>
                          <a:pt x="556" y="83"/>
                        </a:cubicBezTo>
                        <a:cubicBezTo>
                          <a:pt x="513" y="69"/>
                          <a:pt x="471" y="61"/>
                          <a:pt x="432" y="59"/>
                        </a:cubicBezTo>
                        <a:cubicBezTo>
                          <a:pt x="392" y="56"/>
                          <a:pt x="348" y="59"/>
                          <a:pt x="299" y="68"/>
                        </a:cubicBezTo>
                        <a:cubicBezTo>
                          <a:pt x="249" y="77"/>
                          <a:pt x="218" y="87"/>
                          <a:pt x="206" y="99"/>
                        </a:cubicBezTo>
                        <a:cubicBezTo>
                          <a:pt x="204" y="102"/>
                          <a:pt x="203" y="104"/>
                          <a:pt x="203" y="106"/>
                        </a:cubicBezTo>
                        <a:cubicBezTo>
                          <a:pt x="200" y="143"/>
                          <a:pt x="200" y="143"/>
                          <a:pt x="200" y="143"/>
                        </a:cubicBezTo>
                        <a:cubicBezTo>
                          <a:pt x="200" y="141"/>
                          <a:pt x="201" y="139"/>
                          <a:pt x="204" y="137"/>
                        </a:cubicBezTo>
                        <a:cubicBezTo>
                          <a:pt x="215" y="124"/>
                          <a:pt x="246" y="114"/>
                          <a:pt x="296" y="105"/>
                        </a:cubicBezTo>
                        <a:close/>
                        <a:moveTo>
                          <a:pt x="544" y="234"/>
                        </a:moveTo>
                        <a:cubicBezTo>
                          <a:pt x="631" y="228"/>
                          <a:pt x="687" y="224"/>
                          <a:pt x="713" y="223"/>
                        </a:cubicBezTo>
                        <a:cubicBezTo>
                          <a:pt x="751" y="221"/>
                          <a:pt x="781" y="222"/>
                          <a:pt x="805" y="225"/>
                        </a:cubicBezTo>
                        <a:cubicBezTo>
                          <a:pt x="828" y="227"/>
                          <a:pt x="848" y="232"/>
                          <a:pt x="864" y="239"/>
                        </a:cubicBezTo>
                        <a:cubicBezTo>
                          <a:pt x="883" y="248"/>
                          <a:pt x="893" y="257"/>
                          <a:pt x="892" y="266"/>
                        </a:cubicBezTo>
                        <a:cubicBezTo>
                          <a:pt x="895" y="229"/>
                          <a:pt x="895" y="229"/>
                          <a:pt x="895" y="229"/>
                        </a:cubicBezTo>
                        <a:cubicBezTo>
                          <a:pt x="895" y="219"/>
                          <a:pt x="886" y="210"/>
                          <a:pt x="867" y="202"/>
                        </a:cubicBezTo>
                        <a:cubicBezTo>
                          <a:pt x="850" y="195"/>
                          <a:pt x="830" y="190"/>
                          <a:pt x="807" y="187"/>
                        </a:cubicBezTo>
                        <a:cubicBezTo>
                          <a:pt x="784" y="184"/>
                          <a:pt x="753" y="184"/>
                          <a:pt x="715" y="185"/>
                        </a:cubicBezTo>
                        <a:cubicBezTo>
                          <a:pt x="689" y="186"/>
                          <a:pt x="633" y="190"/>
                          <a:pt x="547" y="197"/>
                        </a:cubicBezTo>
                        <a:cubicBezTo>
                          <a:pt x="436" y="205"/>
                          <a:pt x="348" y="207"/>
                          <a:pt x="284" y="202"/>
                        </a:cubicBezTo>
                        <a:cubicBezTo>
                          <a:pt x="193" y="195"/>
                          <a:pt x="121" y="179"/>
                          <a:pt x="66" y="156"/>
                        </a:cubicBezTo>
                        <a:cubicBezTo>
                          <a:pt x="31" y="141"/>
                          <a:pt x="10" y="124"/>
                          <a:pt x="4" y="107"/>
                        </a:cubicBezTo>
                        <a:cubicBezTo>
                          <a:pt x="3" y="103"/>
                          <a:pt x="3" y="100"/>
                          <a:pt x="3" y="97"/>
                        </a:cubicBezTo>
                        <a:cubicBezTo>
                          <a:pt x="0" y="134"/>
                          <a:pt x="0" y="134"/>
                          <a:pt x="0" y="134"/>
                        </a:cubicBezTo>
                        <a:cubicBezTo>
                          <a:pt x="0" y="137"/>
                          <a:pt x="1" y="141"/>
                          <a:pt x="2" y="144"/>
                        </a:cubicBezTo>
                        <a:cubicBezTo>
                          <a:pt x="8" y="162"/>
                          <a:pt x="28" y="178"/>
                          <a:pt x="63" y="193"/>
                        </a:cubicBezTo>
                        <a:cubicBezTo>
                          <a:pt x="118" y="217"/>
                          <a:pt x="191" y="232"/>
                          <a:pt x="281" y="239"/>
                        </a:cubicBezTo>
                        <a:cubicBezTo>
                          <a:pt x="345" y="244"/>
                          <a:pt x="433" y="242"/>
                          <a:pt x="544" y="234"/>
                        </a:cubicBezTo>
                        <a:close/>
                        <a:moveTo>
                          <a:pt x="1071" y="280"/>
                        </a:moveTo>
                        <a:cubicBezTo>
                          <a:pt x="1048" y="291"/>
                          <a:pt x="1016" y="301"/>
                          <a:pt x="974" y="311"/>
                        </a:cubicBezTo>
                        <a:cubicBezTo>
                          <a:pt x="971" y="348"/>
                          <a:pt x="971" y="348"/>
                          <a:pt x="971" y="348"/>
                        </a:cubicBezTo>
                        <a:cubicBezTo>
                          <a:pt x="1013" y="338"/>
                          <a:pt x="1046" y="328"/>
                          <a:pt x="1068" y="317"/>
                        </a:cubicBezTo>
                        <a:cubicBezTo>
                          <a:pt x="1094" y="305"/>
                          <a:pt x="1107" y="291"/>
                          <a:pt x="1108" y="276"/>
                        </a:cubicBezTo>
                        <a:cubicBezTo>
                          <a:pt x="1111" y="239"/>
                          <a:pt x="1111" y="239"/>
                          <a:pt x="1111" y="239"/>
                        </a:cubicBezTo>
                        <a:cubicBezTo>
                          <a:pt x="1110" y="254"/>
                          <a:pt x="1097" y="267"/>
                          <a:pt x="1071" y="280"/>
                        </a:cubicBezTo>
                        <a:close/>
                        <a:moveTo>
                          <a:pt x="797" y="339"/>
                        </a:moveTo>
                        <a:cubicBezTo>
                          <a:pt x="730" y="345"/>
                          <a:pt x="664" y="346"/>
                          <a:pt x="600" y="341"/>
                        </a:cubicBezTo>
                        <a:cubicBezTo>
                          <a:pt x="502" y="334"/>
                          <a:pt x="409" y="315"/>
                          <a:pt x="320" y="284"/>
                        </a:cubicBezTo>
                        <a:cubicBezTo>
                          <a:pt x="318" y="321"/>
                          <a:pt x="318" y="321"/>
                          <a:pt x="318" y="321"/>
                        </a:cubicBezTo>
                        <a:cubicBezTo>
                          <a:pt x="406" y="352"/>
                          <a:pt x="500" y="372"/>
                          <a:pt x="598" y="379"/>
                        </a:cubicBezTo>
                        <a:cubicBezTo>
                          <a:pt x="661" y="383"/>
                          <a:pt x="727" y="382"/>
                          <a:pt x="795" y="376"/>
                        </a:cubicBezTo>
                        <a:cubicBezTo>
                          <a:pt x="879" y="412"/>
                          <a:pt x="879" y="412"/>
                          <a:pt x="879" y="412"/>
                        </a:cubicBezTo>
                        <a:cubicBezTo>
                          <a:pt x="1050" y="382"/>
                          <a:pt x="1050" y="382"/>
                          <a:pt x="1050" y="382"/>
                        </a:cubicBezTo>
                        <a:cubicBezTo>
                          <a:pt x="1053" y="345"/>
                          <a:pt x="1053" y="345"/>
                          <a:pt x="1053" y="345"/>
                        </a:cubicBezTo>
                        <a:cubicBezTo>
                          <a:pt x="881" y="375"/>
                          <a:pt x="881" y="375"/>
                          <a:pt x="881" y="375"/>
                        </a:cubicBezTo>
                        <a:lnTo>
                          <a:pt x="797" y="339"/>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1" name="Freeform 119">
                    <a:extLst>
                      <a:ext uri="{FF2B5EF4-FFF2-40B4-BE49-F238E27FC236}">
                        <a16:creationId xmlns:a16="http://schemas.microsoft.com/office/drawing/2014/main" id="{BEDCD95B-47D9-41C6-B3D5-1A1E6C94DCE2}"/>
                      </a:ext>
                    </a:extLst>
                  </p:cNvPr>
                  <p:cNvSpPr>
                    <a:spLocks/>
                  </p:cNvSpPr>
                  <p:nvPr/>
                </p:nvSpPr>
                <p:spPr bwMode="auto">
                  <a:xfrm>
                    <a:off x="3902075" y="1831976"/>
                    <a:ext cx="4176713" cy="1514475"/>
                  </a:xfrm>
                  <a:custGeom>
                    <a:avLst/>
                    <a:gdLst>
                      <a:gd name="T0" fmla="*/ 184 w 1119"/>
                      <a:gd name="T1" fmla="*/ 0 h 405"/>
                      <a:gd name="T2" fmla="*/ 267 w 1119"/>
                      <a:gd name="T3" fmla="*/ 36 h 405"/>
                      <a:gd name="T4" fmla="*/ 486 w 1119"/>
                      <a:gd name="T5" fmla="*/ 30 h 405"/>
                      <a:gd name="T6" fmla="*/ 724 w 1119"/>
                      <a:gd name="T7" fmla="*/ 80 h 405"/>
                      <a:gd name="T8" fmla="*/ 558 w 1119"/>
                      <a:gd name="T9" fmla="*/ 113 h 405"/>
                      <a:gd name="T10" fmla="*/ 434 w 1119"/>
                      <a:gd name="T11" fmla="*/ 89 h 405"/>
                      <a:gd name="T12" fmla="*/ 301 w 1119"/>
                      <a:gd name="T13" fmla="*/ 98 h 405"/>
                      <a:gd name="T14" fmla="*/ 208 w 1119"/>
                      <a:gd name="T15" fmla="*/ 129 h 405"/>
                      <a:gd name="T16" fmla="*/ 224 w 1119"/>
                      <a:gd name="T17" fmla="*/ 153 h 405"/>
                      <a:gd name="T18" fmla="*/ 291 w 1119"/>
                      <a:gd name="T19" fmla="*/ 166 h 405"/>
                      <a:gd name="T20" fmla="*/ 496 w 1119"/>
                      <a:gd name="T21" fmla="*/ 158 h 405"/>
                      <a:gd name="T22" fmla="*/ 732 w 1119"/>
                      <a:gd name="T23" fmla="*/ 147 h 405"/>
                      <a:gd name="T24" fmla="*/ 897 w 1119"/>
                      <a:gd name="T25" fmla="*/ 160 h 405"/>
                      <a:gd name="T26" fmla="*/ 1041 w 1119"/>
                      <a:gd name="T27" fmla="*/ 201 h 405"/>
                      <a:gd name="T28" fmla="*/ 1111 w 1119"/>
                      <a:gd name="T29" fmla="*/ 256 h 405"/>
                      <a:gd name="T30" fmla="*/ 1073 w 1119"/>
                      <a:gd name="T31" fmla="*/ 310 h 405"/>
                      <a:gd name="T32" fmla="*/ 976 w 1119"/>
                      <a:gd name="T33" fmla="*/ 341 h 405"/>
                      <a:gd name="T34" fmla="*/ 1055 w 1119"/>
                      <a:gd name="T35" fmla="*/ 375 h 405"/>
                      <a:gd name="T36" fmla="*/ 883 w 1119"/>
                      <a:gd name="T37" fmla="*/ 405 h 405"/>
                      <a:gd name="T38" fmla="*/ 799 w 1119"/>
                      <a:gd name="T39" fmla="*/ 369 h 405"/>
                      <a:gd name="T40" fmla="*/ 602 w 1119"/>
                      <a:gd name="T41" fmla="*/ 371 h 405"/>
                      <a:gd name="T42" fmla="*/ 322 w 1119"/>
                      <a:gd name="T43" fmla="*/ 314 h 405"/>
                      <a:gd name="T44" fmla="*/ 477 w 1119"/>
                      <a:gd name="T45" fmla="*/ 279 h 405"/>
                      <a:gd name="T46" fmla="*/ 639 w 1119"/>
                      <a:gd name="T47" fmla="*/ 311 h 405"/>
                      <a:gd name="T48" fmla="*/ 796 w 1119"/>
                      <a:gd name="T49" fmla="*/ 303 h 405"/>
                      <a:gd name="T50" fmla="*/ 893 w 1119"/>
                      <a:gd name="T51" fmla="*/ 268 h 405"/>
                      <a:gd name="T52" fmla="*/ 869 w 1119"/>
                      <a:gd name="T53" fmla="*/ 232 h 405"/>
                      <a:gd name="T54" fmla="*/ 809 w 1119"/>
                      <a:gd name="T55" fmla="*/ 217 h 405"/>
                      <a:gd name="T56" fmla="*/ 717 w 1119"/>
                      <a:gd name="T57" fmla="*/ 215 h 405"/>
                      <a:gd name="T58" fmla="*/ 549 w 1119"/>
                      <a:gd name="T59" fmla="*/ 227 h 405"/>
                      <a:gd name="T60" fmla="*/ 286 w 1119"/>
                      <a:gd name="T61" fmla="*/ 232 h 405"/>
                      <a:gd name="T62" fmla="*/ 68 w 1119"/>
                      <a:gd name="T63" fmla="*/ 186 h 405"/>
                      <a:gd name="T64" fmla="*/ 6 w 1119"/>
                      <a:gd name="T65" fmla="*/ 137 h 405"/>
                      <a:gd name="T66" fmla="*/ 43 w 1119"/>
                      <a:gd name="T67" fmla="*/ 88 h 405"/>
                      <a:gd name="T68" fmla="*/ 99 w 1119"/>
                      <a:gd name="T69" fmla="*/ 68 h 405"/>
                      <a:gd name="T70" fmla="*/ 12 w 1119"/>
                      <a:gd name="T71" fmla="*/ 30 h 405"/>
                      <a:gd name="T72" fmla="*/ 184 w 1119"/>
                      <a:gd name="T73"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9" h="405">
                        <a:moveTo>
                          <a:pt x="184" y="0"/>
                        </a:moveTo>
                        <a:cubicBezTo>
                          <a:pt x="267" y="36"/>
                          <a:pt x="267" y="36"/>
                          <a:pt x="267" y="36"/>
                        </a:cubicBezTo>
                        <a:cubicBezTo>
                          <a:pt x="344" y="27"/>
                          <a:pt x="418" y="25"/>
                          <a:pt x="486" y="30"/>
                        </a:cubicBezTo>
                        <a:cubicBezTo>
                          <a:pt x="579" y="37"/>
                          <a:pt x="658" y="53"/>
                          <a:pt x="724" y="80"/>
                        </a:cubicBezTo>
                        <a:cubicBezTo>
                          <a:pt x="558" y="113"/>
                          <a:pt x="558" y="113"/>
                          <a:pt x="558" y="113"/>
                        </a:cubicBezTo>
                        <a:cubicBezTo>
                          <a:pt x="515" y="99"/>
                          <a:pt x="473" y="91"/>
                          <a:pt x="434" y="89"/>
                        </a:cubicBezTo>
                        <a:cubicBezTo>
                          <a:pt x="394" y="86"/>
                          <a:pt x="350" y="89"/>
                          <a:pt x="301" y="98"/>
                        </a:cubicBezTo>
                        <a:cubicBezTo>
                          <a:pt x="251" y="107"/>
                          <a:pt x="220" y="117"/>
                          <a:pt x="208" y="129"/>
                        </a:cubicBezTo>
                        <a:cubicBezTo>
                          <a:pt x="201" y="137"/>
                          <a:pt x="206" y="145"/>
                          <a:pt x="224" y="153"/>
                        </a:cubicBezTo>
                        <a:cubicBezTo>
                          <a:pt x="240" y="160"/>
                          <a:pt x="263" y="164"/>
                          <a:pt x="291" y="166"/>
                        </a:cubicBezTo>
                        <a:cubicBezTo>
                          <a:pt x="328" y="169"/>
                          <a:pt x="396" y="166"/>
                          <a:pt x="496" y="158"/>
                        </a:cubicBezTo>
                        <a:cubicBezTo>
                          <a:pt x="596" y="150"/>
                          <a:pt x="675" y="146"/>
                          <a:pt x="732" y="147"/>
                        </a:cubicBezTo>
                        <a:cubicBezTo>
                          <a:pt x="789" y="147"/>
                          <a:pt x="844" y="151"/>
                          <a:pt x="897" y="160"/>
                        </a:cubicBezTo>
                        <a:cubicBezTo>
                          <a:pt x="949" y="169"/>
                          <a:pt x="997" y="183"/>
                          <a:pt x="1041" y="201"/>
                        </a:cubicBezTo>
                        <a:cubicBezTo>
                          <a:pt x="1080" y="218"/>
                          <a:pt x="1104" y="237"/>
                          <a:pt x="1111" y="256"/>
                        </a:cubicBezTo>
                        <a:cubicBezTo>
                          <a:pt x="1119" y="276"/>
                          <a:pt x="1106" y="294"/>
                          <a:pt x="1073" y="310"/>
                        </a:cubicBezTo>
                        <a:cubicBezTo>
                          <a:pt x="1050" y="321"/>
                          <a:pt x="1018" y="331"/>
                          <a:pt x="976" y="341"/>
                        </a:cubicBezTo>
                        <a:cubicBezTo>
                          <a:pt x="1055" y="375"/>
                          <a:pt x="1055" y="375"/>
                          <a:pt x="1055" y="375"/>
                        </a:cubicBezTo>
                        <a:cubicBezTo>
                          <a:pt x="883" y="405"/>
                          <a:pt x="883" y="405"/>
                          <a:pt x="883" y="405"/>
                        </a:cubicBezTo>
                        <a:cubicBezTo>
                          <a:pt x="799" y="369"/>
                          <a:pt x="799" y="369"/>
                          <a:pt x="799" y="369"/>
                        </a:cubicBezTo>
                        <a:cubicBezTo>
                          <a:pt x="732" y="375"/>
                          <a:pt x="666" y="376"/>
                          <a:pt x="602" y="371"/>
                        </a:cubicBezTo>
                        <a:cubicBezTo>
                          <a:pt x="504" y="364"/>
                          <a:pt x="411" y="345"/>
                          <a:pt x="322" y="314"/>
                        </a:cubicBezTo>
                        <a:cubicBezTo>
                          <a:pt x="477" y="279"/>
                          <a:pt x="477" y="279"/>
                          <a:pt x="477" y="279"/>
                        </a:cubicBezTo>
                        <a:cubicBezTo>
                          <a:pt x="533" y="296"/>
                          <a:pt x="587" y="307"/>
                          <a:pt x="639" y="311"/>
                        </a:cubicBezTo>
                        <a:cubicBezTo>
                          <a:pt x="691" y="315"/>
                          <a:pt x="743" y="312"/>
                          <a:pt x="796" y="303"/>
                        </a:cubicBezTo>
                        <a:cubicBezTo>
                          <a:pt x="851" y="293"/>
                          <a:pt x="884" y="281"/>
                          <a:pt x="893" y="268"/>
                        </a:cubicBezTo>
                        <a:cubicBezTo>
                          <a:pt x="902" y="255"/>
                          <a:pt x="894" y="243"/>
                          <a:pt x="869" y="232"/>
                        </a:cubicBezTo>
                        <a:cubicBezTo>
                          <a:pt x="852" y="225"/>
                          <a:pt x="832" y="220"/>
                          <a:pt x="809" y="217"/>
                        </a:cubicBezTo>
                        <a:cubicBezTo>
                          <a:pt x="786" y="214"/>
                          <a:pt x="755" y="214"/>
                          <a:pt x="717" y="215"/>
                        </a:cubicBezTo>
                        <a:cubicBezTo>
                          <a:pt x="691" y="216"/>
                          <a:pt x="635" y="220"/>
                          <a:pt x="549" y="227"/>
                        </a:cubicBezTo>
                        <a:cubicBezTo>
                          <a:pt x="438" y="235"/>
                          <a:pt x="350" y="237"/>
                          <a:pt x="286" y="232"/>
                        </a:cubicBezTo>
                        <a:cubicBezTo>
                          <a:pt x="195" y="225"/>
                          <a:pt x="123" y="209"/>
                          <a:pt x="68" y="186"/>
                        </a:cubicBezTo>
                        <a:cubicBezTo>
                          <a:pt x="33" y="171"/>
                          <a:pt x="12" y="154"/>
                          <a:pt x="6" y="137"/>
                        </a:cubicBezTo>
                        <a:cubicBezTo>
                          <a:pt x="0" y="119"/>
                          <a:pt x="13" y="103"/>
                          <a:pt x="43" y="88"/>
                        </a:cubicBezTo>
                        <a:cubicBezTo>
                          <a:pt x="57" y="81"/>
                          <a:pt x="76" y="74"/>
                          <a:pt x="99" y="68"/>
                        </a:cubicBezTo>
                        <a:cubicBezTo>
                          <a:pt x="12" y="30"/>
                          <a:pt x="12" y="30"/>
                          <a:pt x="12" y="30"/>
                        </a:cubicBezTo>
                        <a:lnTo>
                          <a:pt x="184"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nvGrpSpPr>
              <p:cNvPr id="58" name="Group 702">
                <a:extLst>
                  <a:ext uri="{FF2B5EF4-FFF2-40B4-BE49-F238E27FC236}">
                    <a16:creationId xmlns:a16="http://schemas.microsoft.com/office/drawing/2014/main" id="{1A635D90-7AD7-445A-8820-93D7D4ACAFD5}"/>
                  </a:ext>
                </a:extLst>
              </p:cNvPr>
              <p:cNvGrpSpPr/>
              <p:nvPr/>
            </p:nvGrpSpPr>
            <p:grpSpPr>
              <a:xfrm>
                <a:off x="4474437" y="4345452"/>
                <a:ext cx="1002816" cy="618746"/>
                <a:chOff x="6627221" y="1608211"/>
                <a:chExt cx="1065805" cy="657611"/>
              </a:xfrm>
            </p:grpSpPr>
            <p:grpSp>
              <p:nvGrpSpPr>
                <p:cNvPr id="265" name="Group 91">
                  <a:extLst>
                    <a:ext uri="{FF2B5EF4-FFF2-40B4-BE49-F238E27FC236}">
                      <a16:creationId xmlns:a16="http://schemas.microsoft.com/office/drawing/2014/main" id="{1DBDD59B-C4E0-4D4B-8271-4C191E9A0C75}"/>
                    </a:ext>
                  </a:extLst>
                </p:cNvPr>
                <p:cNvGrpSpPr/>
                <p:nvPr/>
              </p:nvGrpSpPr>
              <p:grpSpPr>
                <a:xfrm>
                  <a:off x="6627221" y="1907512"/>
                  <a:ext cx="980080" cy="358310"/>
                  <a:chOff x="522287" y="2789238"/>
                  <a:chExt cx="8923338" cy="3262312"/>
                </a:xfrm>
              </p:grpSpPr>
              <p:sp>
                <p:nvSpPr>
                  <p:cNvPr id="376" name="Freeform 62">
                    <a:extLst>
                      <a:ext uri="{FF2B5EF4-FFF2-40B4-BE49-F238E27FC236}">
                        <a16:creationId xmlns:a16="http://schemas.microsoft.com/office/drawing/2014/main" id="{891AC650-C6C4-4DE7-923C-959D33BD51C3}"/>
                      </a:ext>
                    </a:extLst>
                  </p:cNvPr>
                  <p:cNvSpPr>
                    <a:spLocks/>
                  </p:cNvSpPr>
                  <p:nvPr/>
                </p:nvSpPr>
                <p:spPr bwMode="auto">
                  <a:xfrm>
                    <a:off x="709612" y="3897313"/>
                    <a:ext cx="8496301" cy="2154237"/>
                  </a:xfrm>
                  <a:custGeom>
                    <a:avLst/>
                    <a:gdLst>
                      <a:gd name="T0" fmla="*/ 2258 w 2278"/>
                      <a:gd name="T1" fmla="*/ 86 h 576"/>
                      <a:gd name="T2" fmla="*/ 1870 w 2278"/>
                      <a:gd name="T3" fmla="*/ 233 h 576"/>
                      <a:gd name="T4" fmla="*/ 1293 w 2278"/>
                      <a:gd name="T5" fmla="*/ 282 h 576"/>
                      <a:gd name="T6" fmla="*/ 1220 w 2278"/>
                      <a:gd name="T7" fmla="*/ 283 h 576"/>
                      <a:gd name="T8" fmla="*/ 1172 w 2278"/>
                      <a:gd name="T9" fmla="*/ 283 h 576"/>
                      <a:gd name="T10" fmla="*/ 981 w 2278"/>
                      <a:gd name="T11" fmla="*/ 277 h 576"/>
                      <a:gd name="T12" fmla="*/ 934 w 2278"/>
                      <a:gd name="T13" fmla="*/ 275 h 576"/>
                      <a:gd name="T14" fmla="*/ 472 w 2278"/>
                      <a:gd name="T15" fmla="*/ 221 h 576"/>
                      <a:gd name="T16" fmla="*/ 289 w 2278"/>
                      <a:gd name="T17" fmla="*/ 179 h 576"/>
                      <a:gd name="T18" fmla="*/ 14 w 2278"/>
                      <a:gd name="T19" fmla="*/ 0 h 576"/>
                      <a:gd name="T20" fmla="*/ 4 w 2278"/>
                      <a:gd name="T21" fmla="*/ 292 h 576"/>
                      <a:gd name="T22" fmla="*/ 289 w 2278"/>
                      <a:gd name="T23" fmla="*/ 474 h 576"/>
                      <a:gd name="T24" fmla="*/ 463 w 2278"/>
                      <a:gd name="T25" fmla="*/ 514 h 576"/>
                      <a:gd name="T26" fmla="*/ 924 w 2278"/>
                      <a:gd name="T27" fmla="*/ 567 h 576"/>
                      <a:gd name="T28" fmla="*/ 981 w 2278"/>
                      <a:gd name="T29" fmla="*/ 570 h 576"/>
                      <a:gd name="T30" fmla="*/ 1172 w 2278"/>
                      <a:gd name="T31" fmla="*/ 576 h 576"/>
                      <a:gd name="T32" fmla="*/ 1220 w 2278"/>
                      <a:gd name="T33" fmla="*/ 575 h 576"/>
                      <a:gd name="T34" fmla="*/ 1293 w 2278"/>
                      <a:gd name="T35" fmla="*/ 575 h 576"/>
                      <a:gd name="T36" fmla="*/ 1870 w 2278"/>
                      <a:gd name="T37" fmla="*/ 523 h 576"/>
                      <a:gd name="T38" fmla="*/ 2248 w 2278"/>
                      <a:gd name="T39" fmla="*/ 378 h 576"/>
                      <a:gd name="T40" fmla="*/ 2268 w 2278"/>
                      <a:gd name="T41" fmla="*/ 332 h 576"/>
                      <a:gd name="T42" fmla="*/ 2278 w 2278"/>
                      <a:gd name="T43" fmla="*/ 40 h 576"/>
                      <a:gd name="T44" fmla="*/ 2258 w 2278"/>
                      <a:gd name="T45" fmla="*/ 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8" h="576">
                        <a:moveTo>
                          <a:pt x="2258" y="86"/>
                        </a:moveTo>
                        <a:cubicBezTo>
                          <a:pt x="2206" y="147"/>
                          <a:pt x="2064" y="198"/>
                          <a:pt x="1870" y="233"/>
                        </a:cubicBezTo>
                        <a:cubicBezTo>
                          <a:pt x="1707" y="262"/>
                          <a:pt x="1507" y="279"/>
                          <a:pt x="1293" y="282"/>
                        </a:cubicBezTo>
                        <a:cubicBezTo>
                          <a:pt x="1269" y="283"/>
                          <a:pt x="1245" y="283"/>
                          <a:pt x="1220" y="283"/>
                        </a:cubicBezTo>
                        <a:cubicBezTo>
                          <a:pt x="1204" y="283"/>
                          <a:pt x="1188" y="283"/>
                          <a:pt x="1172" y="283"/>
                        </a:cubicBezTo>
                        <a:cubicBezTo>
                          <a:pt x="1109" y="282"/>
                          <a:pt x="1045" y="280"/>
                          <a:pt x="981" y="277"/>
                        </a:cubicBezTo>
                        <a:cubicBezTo>
                          <a:pt x="965" y="276"/>
                          <a:pt x="950" y="276"/>
                          <a:pt x="934" y="275"/>
                        </a:cubicBezTo>
                        <a:cubicBezTo>
                          <a:pt x="761" y="265"/>
                          <a:pt x="605" y="246"/>
                          <a:pt x="472" y="221"/>
                        </a:cubicBezTo>
                        <a:cubicBezTo>
                          <a:pt x="405" y="209"/>
                          <a:pt x="344" y="194"/>
                          <a:pt x="289" y="179"/>
                        </a:cubicBezTo>
                        <a:cubicBezTo>
                          <a:pt x="113" y="129"/>
                          <a:pt x="10" y="65"/>
                          <a:pt x="14" y="0"/>
                        </a:cubicBezTo>
                        <a:cubicBezTo>
                          <a:pt x="4" y="292"/>
                          <a:pt x="4" y="292"/>
                          <a:pt x="4" y="292"/>
                        </a:cubicBezTo>
                        <a:cubicBezTo>
                          <a:pt x="0" y="359"/>
                          <a:pt x="107" y="423"/>
                          <a:pt x="289" y="474"/>
                        </a:cubicBezTo>
                        <a:cubicBezTo>
                          <a:pt x="341" y="488"/>
                          <a:pt x="399" y="502"/>
                          <a:pt x="463" y="514"/>
                        </a:cubicBezTo>
                        <a:cubicBezTo>
                          <a:pt x="595" y="538"/>
                          <a:pt x="751" y="557"/>
                          <a:pt x="924" y="567"/>
                        </a:cubicBezTo>
                        <a:cubicBezTo>
                          <a:pt x="943" y="568"/>
                          <a:pt x="962" y="569"/>
                          <a:pt x="981" y="570"/>
                        </a:cubicBezTo>
                        <a:cubicBezTo>
                          <a:pt x="1045" y="573"/>
                          <a:pt x="1109" y="575"/>
                          <a:pt x="1172" y="576"/>
                        </a:cubicBezTo>
                        <a:cubicBezTo>
                          <a:pt x="1188" y="576"/>
                          <a:pt x="1204" y="575"/>
                          <a:pt x="1220" y="575"/>
                        </a:cubicBezTo>
                        <a:cubicBezTo>
                          <a:pt x="1245" y="575"/>
                          <a:pt x="1269" y="575"/>
                          <a:pt x="1293" y="575"/>
                        </a:cubicBezTo>
                        <a:cubicBezTo>
                          <a:pt x="1508" y="571"/>
                          <a:pt x="1708" y="553"/>
                          <a:pt x="1870" y="523"/>
                        </a:cubicBezTo>
                        <a:cubicBezTo>
                          <a:pt x="2059" y="489"/>
                          <a:pt x="2198" y="439"/>
                          <a:pt x="2248" y="378"/>
                        </a:cubicBezTo>
                        <a:cubicBezTo>
                          <a:pt x="2260" y="363"/>
                          <a:pt x="2267" y="348"/>
                          <a:pt x="2268" y="332"/>
                        </a:cubicBezTo>
                        <a:cubicBezTo>
                          <a:pt x="2278" y="40"/>
                          <a:pt x="2278" y="40"/>
                          <a:pt x="2278" y="40"/>
                        </a:cubicBezTo>
                        <a:cubicBezTo>
                          <a:pt x="2277" y="55"/>
                          <a:pt x="2270" y="70"/>
                          <a:pt x="2258" y="86"/>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7" name="Freeform 63">
                    <a:extLst>
                      <a:ext uri="{FF2B5EF4-FFF2-40B4-BE49-F238E27FC236}">
                        <a16:creationId xmlns:a16="http://schemas.microsoft.com/office/drawing/2014/main" id="{4862D6C2-95AB-4EAC-8215-07793186A364}"/>
                      </a:ext>
                    </a:extLst>
                  </p:cNvPr>
                  <p:cNvSpPr>
                    <a:spLocks/>
                  </p:cNvSpPr>
                  <p:nvPr/>
                </p:nvSpPr>
                <p:spPr bwMode="auto">
                  <a:xfrm>
                    <a:off x="709612" y="3803650"/>
                    <a:ext cx="1077913" cy="1776412"/>
                  </a:xfrm>
                  <a:custGeom>
                    <a:avLst/>
                    <a:gdLst>
                      <a:gd name="T0" fmla="*/ 14 w 289"/>
                      <a:gd name="T1" fmla="*/ 0 h 475"/>
                      <a:gd name="T2" fmla="*/ 4 w 289"/>
                      <a:gd name="T3" fmla="*/ 293 h 475"/>
                      <a:gd name="T4" fmla="*/ 289 w 289"/>
                      <a:gd name="T5" fmla="*/ 475 h 475"/>
                      <a:gd name="T6" fmla="*/ 289 w 289"/>
                      <a:gd name="T7" fmla="*/ 180 h 475"/>
                      <a:gd name="T8" fmla="*/ 14 w 289"/>
                      <a:gd name="T9" fmla="*/ 0 h 475"/>
                    </a:gdLst>
                    <a:ahLst/>
                    <a:cxnLst>
                      <a:cxn ang="0">
                        <a:pos x="T0" y="T1"/>
                      </a:cxn>
                      <a:cxn ang="0">
                        <a:pos x="T2" y="T3"/>
                      </a:cxn>
                      <a:cxn ang="0">
                        <a:pos x="T4" y="T5"/>
                      </a:cxn>
                      <a:cxn ang="0">
                        <a:pos x="T6" y="T7"/>
                      </a:cxn>
                      <a:cxn ang="0">
                        <a:pos x="T8" y="T9"/>
                      </a:cxn>
                    </a:cxnLst>
                    <a:rect l="0" t="0" r="r" b="b"/>
                    <a:pathLst>
                      <a:path w="289" h="475">
                        <a:moveTo>
                          <a:pt x="14" y="0"/>
                        </a:moveTo>
                        <a:cubicBezTo>
                          <a:pt x="4" y="293"/>
                          <a:pt x="4" y="293"/>
                          <a:pt x="4" y="293"/>
                        </a:cubicBezTo>
                        <a:cubicBezTo>
                          <a:pt x="0" y="360"/>
                          <a:pt x="107" y="424"/>
                          <a:pt x="289" y="475"/>
                        </a:cubicBezTo>
                        <a:cubicBezTo>
                          <a:pt x="289" y="180"/>
                          <a:pt x="289" y="180"/>
                          <a:pt x="289" y="180"/>
                        </a:cubicBezTo>
                        <a:cubicBezTo>
                          <a:pt x="113" y="129"/>
                          <a:pt x="10" y="66"/>
                          <a:pt x="14"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8" name="Freeform 64">
                    <a:extLst>
                      <a:ext uri="{FF2B5EF4-FFF2-40B4-BE49-F238E27FC236}">
                        <a16:creationId xmlns:a16="http://schemas.microsoft.com/office/drawing/2014/main" id="{5B44A101-EA7A-408C-BF9A-A77B5AFD24B5}"/>
                      </a:ext>
                    </a:extLst>
                  </p:cNvPr>
                  <p:cNvSpPr>
                    <a:spLocks/>
                  </p:cNvSpPr>
                  <p:nvPr/>
                </p:nvSpPr>
                <p:spPr bwMode="auto">
                  <a:xfrm>
                    <a:off x="1787525" y="4476750"/>
                    <a:ext cx="2581275" cy="1462087"/>
                  </a:xfrm>
                  <a:custGeom>
                    <a:avLst/>
                    <a:gdLst>
                      <a:gd name="T0" fmla="*/ 645 w 692"/>
                      <a:gd name="T1" fmla="*/ 96 h 391"/>
                      <a:gd name="T2" fmla="*/ 183 w 692"/>
                      <a:gd name="T3" fmla="*/ 42 h 391"/>
                      <a:gd name="T4" fmla="*/ 0 w 692"/>
                      <a:gd name="T5" fmla="*/ 0 h 391"/>
                      <a:gd name="T6" fmla="*/ 0 w 692"/>
                      <a:gd name="T7" fmla="*/ 295 h 391"/>
                      <a:gd name="T8" fmla="*/ 174 w 692"/>
                      <a:gd name="T9" fmla="*/ 334 h 391"/>
                      <a:gd name="T10" fmla="*/ 635 w 692"/>
                      <a:gd name="T11" fmla="*/ 388 h 391"/>
                      <a:gd name="T12" fmla="*/ 692 w 692"/>
                      <a:gd name="T13" fmla="*/ 391 h 391"/>
                      <a:gd name="T14" fmla="*/ 692 w 692"/>
                      <a:gd name="T15" fmla="*/ 98 h 391"/>
                      <a:gd name="T16" fmla="*/ 645 w 692"/>
                      <a:gd name="T17" fmla="*/ 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391">
                        <a:moveTo>
                          <a:pt x="645" y="96"/>
                        </a:moveTo>
                        <a:cubicBezTo>
                          <a:pt x="472" y="86"/>
                          <a:pt x="316" y="67"/>
                          <a:pt x="183" y="42"/>
                        </a:cubicBezTo>
                        <a:cubicBezTo>
                          <a:pt x="116" y="29"/>
                          <a:pt x="55" y="15"/>
                          <a:pt x="0" y="0"/>
                        </a:cubicBezTo>
                        <a:cubicBezTo>
                          <a:pt x="0" y="295"/>
                          <a:pt x="0" y="295"/>
                          <a:pt x="0" y="295"/>
                        </a:cubicBezTo>
                        <a:cubicBezTo>
                          <a:pt x="52" y="309"/>
                          <a:pt x="110" y="323"/>
                          <a:pt x="174" y="334"/>
                        </a:cubicBezTo>
                        <a:cubicBezTo>
                          <a:pt x="306" y="359"/>
                          <a:pt x="462" y="378"/>
                          <a:pt x="635" y="388"/>
                        </a:cubicBezTo>
                        <a:cubicBezTo>
                          <a:pt x="654" y="389"/>
                          <a:pt x="673" y="390"/>
                          <a:pt x="692" y="391"/>
                        </a:cubicBezTo>
                        <a:cubicBezTo>
                          <a:pt x="692" y="98"/>
                          <a:pt x="692" y="98"/>
                          <a:pt x="692" y="98"/>
                        </a:cubicBezTo>
                        <a:cubicBezTo>
                          <a:pt x="676" y="97"/>
                          <a:pt x="661" y="97"/>
                          <a:pt x="645" y="9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9" name="Freeform 65">
                    <a:extLst>
                      <a:ext uri="{FF2B5EF4-FFF2-40B4-BE49-F238E27FC236}">
                        <a16:creationId xmlns:a16="http://schemas.microsoft.com/office/drawing/2014/main" id="{9D871E1B-C0B9-4AB3-BF88-BF563904FCC9}"/>
                      </a:ext>
                    </a:extLst>
                  </p:cNvPr>
                  <p:cNvSpPr>
                    <a:spLocks/>
                  </p:cNvSpPr>
                  <p:nvPr/>
                </p:nvSpPr>
                <p:spPr bwMode="auto">
                  <a:xfrm>
                    <a:off x="522287" y="2789238"/>
                    <a:ext cx="8923338" cy="2181225"/>
                  </a:xfrm>
                  <a:custGeom>
                    <a:avLst/>
                    <a:gdLst>
                      <a:gd name="T0" fmla="*/ 1869 w 2392"/>
                      <a:gd name="T1" fmla="*/ 90 h 583"/>
                      <a:gd name="T2" fmla="*/ 1409 w 2392"/>
                      <a:gd name="T3" fmla="*/ 36 h 583"/>
                      <a:gd name="T4" fmla="*/ 84 w 2392"/>
                      <a:gd name="T5" fmla="*/ 226 h 583"/>
                      <a:gd name="T6" fmla="*/ 522 w 2392"/>
                      <a:gd name="T7" fmla="*/ 493 h 583"/>
                      <a:gd name="T8" fmla="*/ 984 w 2392"/>
                      <a:gd name="T9" fmla="*/ 547 h 583"/>
                      <a:gd name="T10" fmla="*/ 2308 w 2392"/>
                      <a:gd name="T11" fmla="*/ 358 h 583"/>
                      <a:gd name="T12" fmla="*/ 1869 w 2392"/>
                      <a:gd name="T13" fmla="*/ 90 h 583"/>
                    </a:gdLst>
                    <a:ahLst/>
                    <a:cxnLst>
                      <a:cxn ang="0">
                        <a:pos x="T0" y="T1"/>
                      </a:cxn>
                      <a:cxn ang="0">
                        <a:pos x="T2" y="T3"/>
                      </a:cxn>
                      <a:cxn ang="0">
                        <a:pos x="T4" y="T5"/>
                      </a:cxn>
                      <a:cxn ang="0">
                        <a:pos x="T6" y="T7"/>
                      </a:cxn>
                      <a:cxn ang="0">
                        <a:pos x="T8" y="T9"/>
                      </a:cxn>
                      <a:cxn ang="0">
                        <a:pos x="T10" y="T11"/>
                      </a:cxn>
                      <a:cxn ang="0">
                        <a:pos x="T12" y="T13"/>
                      </a:cxn>
                    </a:cxnLst>
                    <a:rect l="0" t="0" r="r" b="b"/>
                    <a:pathLst>
                      <a:path w="2392" h="583">
                        <a:moveTo>
                          <a:pt x="1869" y="90"/>
                        </a:moveTo>
                        <a:cubicBezTo>
                          <a:pt x="1736" y="65"/>
                          <a:pt x="1581" y="46"/>
                          <a:pt x="1409" y="36"/>
                        </a:cubicBezTo>
                        <a:cubicBezTo>
                          <a:pt x="795" y="0"/>
                          <a:pt x="201" y="85"/>
                          <a:pt x="84" y="226"/>
                        </a:cubicBezTo>
                        <a:cubicBezTo>
                          <a:pt x="0" y="327"/>
                          <a:pt x="184" y="430"/>
                          <a:pt x="522" y="493"/>
                        </a:cubicBezTo>
                        <a:cubicBezTo>
                          <a:pt x="655" y="518"/>
                          <a:pt x="811" y="537"/>
                          <a:pt x="984" y="547"/>
                        </a:cubicBezTo>
                        <a:cubicBezTo>
                          <a:pt x="1597" y="583"/>
                          <a:pt x="2190" y="499"/>
                          <a:pt x="2308" y="358"/>
                        </a:cubicBezTo>
                        <a:cubicBezTo>
                          <a:pt x="2392" y="256"/>
                          <a:pt x="2207" y="153"/>
                          <a:pt x="1869" y="90"/>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0" name="Freeform 66">
                    <a:extLst>
                      <a:ext uri="{FF2B5EF4-FFF2-40B4-BE49-F238E27FC236}">
                        <a16:creationId xmlns:a16="http://schemas.microsoft.com/office/drawing/2014/main" id="{3E290E01-BF9F-41CB-9A19-56A72D3F6138}"/>
                      </a:ext>
                    </a:extLst>
                  </p:cNvPr>
                  <p:cNvSpPr>
                    <a:spLocks/>
                  </p:cNvSpPr>
                  <p:nvPr/>
                </p:nvSpPr>
                <p:spPr bwMode="auto">
                  <a:xfrm>
                    <a:off x="1268413" y="3092450"/>
                    <a:ext cx="7426325" cy="1574800"/>
                  </a:xfrm>
                  <a:custGeom>
                    <a:avLst/>
                    <a:gdLst>
                      <a:gd name="T0" fmla="*/ 1063 w 1991"/>
                      <a:gd name="T1" fmla="*/ 421 h 421"/>
                      <a:gd name="T2" fmla="*/ 805 w 1991"/>
                      <a:gd name="T3" fmla="*/ 413 h 421"/>
                      <a:gd name="T4" fmla="*/ 390 w 1991"/>
                      <a:gd name="T5" fmla="*/ 365 h 421"/>
                      <a:gd name="T6" fmla="*/ 16 w 1991"/>
                      <a:gd name="T7" fmla="*/ 225 h 421"/>
                      <a:gd name="T8" fmla="*/ 18 w 1991"/>
                      <a:gd name="T9" fmla="*/ 164 h 421"/>
                      <a:gd name="T10" fmla="*/ 928 w 1991"/>
                      <a:gd name="T11" fmla="*/ 0 h 421"/>
                      <a:gd name="T12" fmla="*/ 1187 w 1991"/>
                      <a:gd name="T13" fmla="*/ 8 h 421"/>
                      <a:gd name="T14" fmla="*/ 1602 w 1991"/>
                      <a:gd name="T15" fmla="*/ 56 h 421"/>
                      <a:gd name="T16" fmla="*/ 1975 w 1991"/>
                      <a:gd name="T17" fmla="*/ 196 h 421"/>
                      <a:gd name="T18" fmla="*/ 1973 w 1991"/>
                      <a:gd name="T19" fmla="*/ 257 h 421"/>
                      <a:gd name="T20" fmla="*/ 1063 w 1991"/>
                      <a:gd name="T21"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1" h="421">
                        <a:moveTo>
                          <a:pt x="1063" y="421"/>
                        </a:moveTo>
                        <a:cubicBezTo>
                          <a:pt x="977" y="421"/>
                          <a:pt x="891" y="419"/>
                          <a:pt x="805" y="413"/>
                        </a:cubicBezTo>
                        <a:cubicBezTo>
                          <a:pt x="653" y="404"/>
                          <a:pt x="513" y="388"/>
                          <a:pt x="390" y="365"/>
                        </a:cubicBezTo>
                        <a:cubicBezTo>
                          <a:pt x="193" y="328"/>
                          <a:pt x="57" y="277"/>
                          <a:pt x="16" y="225"/>
                        </a:cubicBezTo>
                        <a:cubicBezTo>
                          <a:pt x="0" y="204"/>
                          <a:pt x="1" y="184"/>
                          <a:pt x="18" y="164"/>
                        </a:cubicBezTo>
                        <a:cubicBezTo>
                          <a:pt x="97" y="69"/>
                          <a:pt x="480" y="0"/>
                          <a:pt x="928" y="0"/>
                        </a:cubicBezTo>
                        <a:cubicBezTo>
                          <a:pt x="1015" y="0"/>
                          <a:pt x="1102" y="3"/>
                          <a:pt x="1187" y="8"/>
                        </a:cubicBezTo>
                        <a:cubicBezTo>
                          <a:pt x="1339" y="17"/>
                          <a:pt x="1479" y="33"/>
                          <a:pt x="1602" y="56"/>
                        </a:cubicBezTo>
                        <a:cubicBezTo>
                          <a:pt x="1799" y="93"/>
                          <a:pt x="1934" y="144"/>
                          <a:pt x="1975" y="196"/>
                        </a:cubicBezTo>
                        <a:cubicBezTo>
                          <a:pt x="1991" y="217"/>
                          <a:pt x="1990" y="237"/>
                          <a:pt x="1973" y="257"/>
                        </a:cubicBezTo>
                        <a:cubicBezTo>
                          <a:pt x="1894" y="352"/>
                          <a:pt x="1512" y="421"/>
                          <a:pt x="1063" y="421"/>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1" name="Freeform 67">
                    <a:extLst>
                      <a:ext uri="{FF2B5EF4-FFF2-40B4-BE49-F238E27FC236}">
                        <a16:creationId xmlns:a16="http://schemas.microsoft.com/office/drawing/2014/main" id="{883BA983-67D5-47D5-82F5-FBE306459802}"/>
                      </a:ext>
                    </a:extLst>
                  </p:cNvPr>
                  <p:cNvSpPr>
                    <a:spLocks/>
                  </p:cNvSpPr>
                  <p:nvPr/>
                </p:nvSpPr>
                <p:spPr bwMode="auto">
                  <a:xfrm>
                    <a:off x="2174875" y="2984500"/>
                    <a:ext cx="5521325" cy="1790700"/>
                  </a:xfrm>
                  <a:custGeom>
                    <a:avLst/>
                    <a:gdLst>
                      <a:gd name="T0" fmla="*/ 726 w 1480"/>
                      <a:gd name="T1" fmla="*/ 479 h 479"/>
                      <a:gd name="T2" fmla="*/ 545 w 1480"/>
                      <a:gd name="T3" fmla="*/ 472 h 479"/>
                      <a:gd name="T4" fmla="*/ 93 w 1480"/>
                      <a:gd name="T5" fmla="*/ 419 h 479"/>
                      <a:gd name="T6" fmla="*/ 0 w 1480"/>
                      <a:gd name="T7" fmla="*/ 400 h 479"/>
                      <a:gd name="T8" fmla="*/ 744 w 1480"/>
                      <a:gd name="T9" fmla="*/ 0 h 479"/>
                      <a:gd name="T10" fmla="*/ 961 w 1480"/>
                      <a:gd name="T11" fmla="*/ 8 h 479"/>
                      <a:gd name="T12" fmla="*/ 1412 w 1480"/>
                      <a:gd name="T13" fmla="*/ 60 h 479"/>
                      <a:gd name="T14" fmla="*/ 1480 w 1480"/>
                      <a:gd name="T15" fmla="*/ 74 h 479"/>
                      <a:gd name="T16" fmla="*/ 726 w 1480"/>
                      <a:gd name="T17"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0" h="479">
                        <a:moveTo>
                          <a:pt x="726" y="479"/>
                        </a:moveTo>
                        <a:cubicBezTo>
                          <a:pt x="665" y="478"/>
                          <a:pt x="604" y="475"/>
                          <a:pt x="545" y="472"/>
                        </a:cubicBezTo>
                        <a:cubicBezTo>
                          <a:pt x="379" y="462"/>
                          <a:pt x="227" y="444"/>
                          <a:pt x="93" y="419"/>
                        </a:cubicBezTo>
                        <a:cubicBezTo>
                          <a:pt x="61" y="413"/>
                          <a:pt x="29" y="406"/>
                          <a:pt x="0" y="400"/>
                        </a:cubicBezTo>
                        <a:cubicBezTo>
                          <a:pt x="744" y="0"/>
                          <a:pt x="744" y="0"/>
                          <a:pt x="744" y="0"/>
                        </a:cubicBezTo>
                        <a:cubicBezTo>
                          <a:pt x="817" y="1"/>
                          <a:pt x="890" y="3"/>
                          <a:pt x="961" y="8"/>
                        </a:cubicBezTo>
                        <a:cubicBezTo>
                          <a:pt x="1126" y="17"/>
                          <a:pt x="1278" y="35"/>
                          <a:pt x="1412" y="60"/>
                        </a:cubicBezTo>
                        <a:cubicBezTo>
                          <a:pt x="1435" y="64"/>
                          <a:pt x="1458" y="69"/>
                          <a:pt x="1480" y="74"/>
                        </a:cubicBezTo>
                        <a:lnTo>
                          <a:pt x="726" y="47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2" name="Freeform 68">
                    <a:extLst>
                      <a:ext uri="{FF2B5EF4-FFF2-40B4-BE49-F238E27FC236}">
                        <a16:creationId xmlns:a16="http://schemas.microsoft.com/office/drawing/2014/main" id="{E59A821E-7230-4390-B89F-398CC4F2210A}"/>
                      </a:ext>
                    </a:extLst>
                  </p:cNvPr>
                  <p:cNvSpPr>
                    <a:spLocks/>
                  </p:cNvSpPr>
                  <p:nvPr/>
                </p:nvSpPr>
                <p:spPr bwMode="auto">
                  <a:xfrm>
                    <a:off x="1317625" y="3092450"/>
                    <a:ext cx="7377113" cy="1014412"/>
                  </a:xfrm>
                  <a:custGeom>
                    <a:avLst/>
                    <a:gdLst>
                      <a:gd name="T0" fmla="*/ 1962 w 1978"/>
                      <a:gd name="T1" fmla="*/ 196 h 271"/>
                      <a:gd name="T2" fmla="*/ 1589 w 1978"/>
                      <a:gd name="T3" fmla="*/ 56 h 271"/>
                      <a:gd name="T4" fmla="*/ 1174 w 1978"/>
                      <a:gd name="T5" fmla="*/ 8 h 271"/>
                      <a:gd name="T6" fmla="*/ 915 w 1978"/>
                      <a:gd name="T7" fmla="*/ 0 h 271"/>
                      <a:gd name="T8" fmla="*/ 5 w 1978"/>
                      <a:gd name="T9" fmla="*/ 164 h 271"/>
                      <a:gd name="T10" fmla="*/ 0 w 1978"/>
                      <a:gd name="T11" fmla="*/ 170 h 271"/>
                      <a:gd name="T12" fmla="*/ 896 w 1978"/>
                      <a:gd name="T13" fmla="*/ 20 h 271"/>
                      <a:gd name="T14" fmla="*/ 1155 w 1978"/>
                      <a:gd name="T15" fmla="*/ 28 h 271"/>
                      <a:gd name="T16" fmla="*/ 1570 w 1978"/>
                      <a:gd name="T17" fmla="*/ 77 h 271"/>
                      <a:gd name="T18" fmla="*/ 1943 w 1978"/>
                      <a:gd name="T19" fmla="*/ 217 h 271"/>
                      <a:gd name="T20" fmla="*/ 1946 w 1978"/>
                      <a:gd name="T21" fmla="*/ 271 h 271"/>
                      <a:gd name="T22" fmla="*/ 1960 w 1978"/>
                      <a:gd name="T23" fmla="*/ 257 h 271"/>
                      <a:gd name="T24" fmla="*/ 1962 w 1978"/>
                      <a:gd name="T25" fmla="*/ 19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8" h="271">
                        <a:moveTo>
                          <a:pt x="1962" y="196"/>
                        </a:moveTo>
                        <a:cubicBezTo>
                          <a:pt x="1921" y="144"/>
                          <a:pt x="1786" y="93"/>
                          <a:pt x="1589" y="56"/>
                        </a:cubicBezTo>
                        <a:cubicBezTo>
                          <a:pt x="1466" y="33"/>
                          <a:pt x="1326" y="17"/>
                          <a:pt x="1174" y="8"/>
                        </a:cubicBezTo>
                        <a:cubicBezTo>
                          <a:pt x="1089" y="3"/>
                          <a:pt x="1002" y="0"/>
                          <a:pt x="915" y="0"/>
                        </a:cubicBezTo>
                        <a:cubicBezTo>
                          <a:pt x="467" y="0"/>
                          <a:pt x="84" y="69"/>
                          <a:pt x="5" y="164"/>
                        </a:cubicBezTo>
                        <a:cubicBezTo>
                          <a:pt x="3" y="166"/>
                          <a:pt x="2" y="168"/>
                          <a:pt x="0" y="170"/>
                        </a:cubicBezTo>
                        <a:cubicBezTo>
                          <a:pt x="104" y="83"/>
                          <a:pt x="470" y="20"/>
                          <a:pt x="896" y="20"/>
                        </a:cubicBezTo>
                        <a:cubicBezTo>
                          <a:pt x="983" y="20"/>
                          <a:pt x="1070" y="23"/>
                          <a:pt x="1155" y="28"/>
                        </a:cubicBezTo>
                        <a:cubicBezTo>
                          <a:pt x="1307" y="37"/>
                          <a:pt x="1447" y="53"/>
                          <a:pt x="1570" y="77"/>
                        </a:cubicBezTo>
                        <a:cubicBezTo>
                          <a:pt x="1767" y="113"/>
                          <a:pt x="1902" y="164"/>
                          <a:pt x="1943" y="217"/>
                        </a:cubicBezTo>
                        <a:cubicBezTo>
                          <a:pt x="1957" y="235"/>
                          <a:pt x="1958" y="253"/>
                          <a:pt x="1946" y="271"/>
                        </a:cubicBezTo>
                        <a:cubicBezTo>
                          <a:pt x="1951" y="267"/>
                          <a:pt x="1956" y="262"/>
                          <a:pt x="1960" y="257"/>
                        </a:cubicBezTo>
                        <a:cubicBezTo>
                          <a:pt x="1977" y="237"/>
                          <a:pt x="1978" y="217"/>
                          <a:pt x="1962" y="19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3" name="Freeform 69">
                    <a:extLst>
                      <a:ext uri="{FF2B5EF4-FFF2-40B4-BE49-F238E27FC236}">
                        <a16:creationId xmlns:a16="http://schemas.microsoft.com/office/drawing/2014/main" id="{32E7EE77-C9F3-427B-9F88-EFB8CFEA65AE}"/>
                      </a:ext>
                    </a:extLst>
                  </p:cNvPr>
                  <p:cNvSpPr>
                    <a:spLocks/>
                  </p:cNvSpPr>
                  <p:nvPr/>
                </p:nvSpPr>
                <p:spPr bwMode="auto">
                  <a:xfrm>
                    <a:off x="7685088" y="3956050"/>
                    <a:ext cx="1520825" cy="1806575"/>
                  </a:xfrm>
                  <a:custGeom>
                    <a:avLst/>
                    <a:gdLst>
                      <a:gd name="T0" fmla="*/ 388 w 408"/>
                      <a:gd name="T1" fmla="*/ 46 h 483"/>
                      <a:gd name="T2" fmla="*/ 0 w 408"/>
                      <a:gd name="T3" fmla="*/ 193 h 483"/>
                      <a:gd name="T4" fmla="*/ 0 w 408"/>
                      <a:gd name="T5" fmla="*/ 483 h 483"/>
                      <a:gd name="T6" fmla="*/ 378 w 408"/>
                      <a:gd name="T7" fmla="*/ 338 h 483"/>
                      <a:gd name="T8" fmla="*/ 398 w 408"/>
                      <a:gd name="T9" fmla="*/ 292 h 483"/>
                      <a:gd name="T10" fmla="*/ 408 w 408"/>
                      <a:gd name="T11" fmla="*/ 0 h 483"/>
                      <a:gd name="T12" fmla="*/ 388 w 408"/>
                      <a:gd name="T13" fmla="*/ 46 h 483"/>
                    </a:gdLst>
                    <a:ahLst/>
                    <a:cxnLst>
                      <a:cxn ang="0">
                        <a:pos x="T0" y="T1"/>
                      </a:cxn>
                      <a:cxn ang="0">
                        <a:pos x="T2" y="T3"/>
                      </a:cxn>
                      <a:cxn ang="0">
                        <a:pos x="T4" y="T5"/>
                      </a:cxn>
                      <a:cxn ang="0">
                        <a:pos x="T6" y="T7"/>
                      </a:cxn>
                      <a:cxn ang="0">
                        <a:pos x="T8" y="T9"/>
                      </a:cxn>
                      <a:cxn ang="0">
                        <a:pos x="T10" y="T11"/>
                      </a:cxn>
                      <a:cxn ang="0">
                        <a:pos x="T12" y="T13"/>
                      </a:cxn>
                    </a:cxnLst>
                    <a:rect l="0" t="0" r="r" b="b"/>
                    <a:pathLst>
                      <a:path w="408" h="483">
                        <a:moveTo>
                          <a:pt x="388" y="46"/>
                        </a:moveTo>
                        <a:cubicBezTo>
                          <a:pt x="336" y="107"/>
                          <a:pt x="194" y="158"/>
                          <a:pt x="0" y="193"/>
                        </a:cubicBezTo>
                        <a:cubicBezTo>
                          <a:pt x="0" y="483"/>
                          <a:pt x="0" y="483"/>
                          <a:pt x="0" y="483"/>
                        </a:cubicBezTo>
                        <a:cubicBezTo>
                          <a:pt x="189" y="448"/>
                          <a:pt x="328" y="398"/>
                          <a:pt x="378" y="338"/>
                        </a:cubicBezTo>
                        <a:cubicBezTo>
                          <a:pt x="390" y="323"/>
                          <a:pt x="397" y="307"/>
                          <a:pt x="398" y="292"/>
                        </a:cubicBezTo>
                        <a:cubicBezTo>
                          <a:pt x="408" y="0"/>
                          <a:pt x="408" y="0"/>
                          <a:pt x="408" y="0"/>
                        </a:cubicBezTo>
                        <a:cubicBezTo>
                          <a:pt x="407" y="15"/>
                          <a:pt x="400" y="30"/>
                          <a:pt x="388" y="46"/>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4" name="Freeform 70">
                    <a:extLst>
                      <a:ext uri="{FF2B5EF4-FFF2-40B4-BE49-F238E27FC236}">
                        <a16:creationId xmlns:a16="http://schemas.microsoft.com/office/drawing/2014/main" id="{F244E833-1A9E-42FD-BA13-73389D6D4819}"/>
                      </a:ext>
                    </a:extLst>
                  </p:cNvPr>
                  <p:cNvSpPr>
                    <a:spLocks/>
                  </p:cNvSpPr>
                  <p:nvPr/>
                </p:nvSpPr>
                <p:spPr bwMode="auto">
                  <a:xfrm>
                    <a:off x="4368800" y="4843463"/>
                    <a:ext cx="712788" cy="1114425"/>
                  </a:xfrm>
                  <a:custGeom>
                    <a:avLst/>
                    <a:gdLst>
                      <a:gd name="T0" fmla="*/ 0 w 191"/>
                      <a:gd name="T1" fmla="*/ 0 h 298"/>
                      <a:gd name="T2" fmla="*/ 0 w 191"/>
                      <a:gd name="T3" fmla="*/ 293 h 298"/>
                      <a:gd name="T4" fmla="*/ 191 w 191"/>
                      <a:gd name="T5" fmla="*/ 298 h 298"/>
                      <a:gd name="T6" fmla="*/ 191 w 191"/>
                      <a:gd name="T7" fmla="*/ 6 h 298"/>
                      <a:gd name="T8" fmla="*/ 0 w 191"/>
                      <a:gd name="T9" fmla="*/ 0 h 298"/>
                    </a:gdLst>
                    <a:ahLst/>
                    <a:cxnLst>
                      <a:cxn ang="0">
                        <a:pos x="T0" y="T1"/>
                      </a:cxn>
                      <a:cxn ang="0">
                        <a:pos x="T2" y="T3"/>
                      </a:cxn>
                      <a:cxn ang="0">
                        <a:pos x="T4" y="T5"/>
                      </a:cxn>
                      <a:cxn ang="0">
                        <a:pos x="T6" y="T7"/>
                      </a:cxn>
                      <a:cxn ang="0">
                        <a:pos x="T8" y="T9"/>
                      </a:cxn>
                    </a:cxnLst>
                    <a:rect l="0" t="0" r="r" b="b"/>
                    <a:pathLst>
                      <a:path w="191" h="298">
                        <a:moveTo>
                          <a:pt x="0" y="0"/>
                        </a:moveTo>
                        <a:cubicBezTo>
                          <a:pt x="0" y="293"/>
                          <a:pt x="0" y="293"/>
                          <a:pt x="0" y="293"/>
                        </a:cubicBezTo>
                        <a:cubicBezTo>
                          <a:pt x="64" y="296"/>
                          <a:pt x="128" y="298"/>
                          <a:pt x="191" y="298"/>
                        </a:cubicBezTo>
                        <a:cubicBezTo>
                          <a:pt x="191" y="6"/>
                          <a:pt x="191" y="6"/>
                          <a:pt x="191" y="6"/>
                        </a:cubicBezTo>
                        <a:cubicBezTo>
                          <a:pt x="128" y="5"/>
                          <a:pt x="64"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5" name="Freeform 71">
                    <a:extLst>
                      <a:ext uri="{FF2B5EF4-FFF2-40B4-BE49-F238E27FC236}">
                        <a16:creationId xmlns:a16="http://schemas.microsoft.com/office/drawing/2014/main" id="{2C8D4394-C3E6-4C4B-9280-04D6ED62763D}"/>
                      </a:ext>
                    </a:extLst>
                  </p:cNvPr>
                  <p:cNvSpPr>
                    <a:spLocks/>
                  </p:cNvSpPr>
                  <p:nvPr/>
                </p:nvSpPr>
                <p:spPr bwMode="auto">
                  <a:xfrm>
                    <a:off x="5259388" y="4860925"/>
                    <a:ext cx="273050" cy="1096962"/>
                  </a:xfrm>
                  <a:custGeom>
                    <a:avLst/>
                    <a:gdLst>
                      <a:gd name="T0" fmla="*/ 0 w 73"/>
                      <a:gd name="T1" fmla="*/ 1 h 293"/>
                      <a:gd name="T2" fmla="*/ 0 w 73"/>
                      <a:gd name="T3" fmla="*/ 293 h 293"/>
                      <a:gd name="T4" fmla="*/ 73 w 73"/>
                      <a:gd name="T5" fmla="*/ 293 h 293"/>
                      <a:gd name="T6" fmla="*/ 73 w 73"/>
                      <a:gd name="T7" fmla="*/ 0 h 293"/>
                      <a:gd name="T8" fmla="*/ 0 w 73"/>
                      <a:gd name="T9" fmla="*/ 1 h 293"/>
                    </a:gdLst>
                    <a:ahLst/>
                    <a:cxnLst>
                      <a:cxn ang="0">
                        <a:pos x="T0" y="T1"/>
                      </a:cxn>
                      <a:cxn ang="0">
                        <a:pos x="T2" y="T3"/>
                      </a:cxn>
                      <a:cxn ang="0">
                        <a:pos x="T4" y="T5"/>
                      </a:cxn>
                      <a:cxn ang="0">
                        <a:pos x="T6" y="T7"/>
                      </a:cxn>
                      <a:cxn ang="0">
                        <a:pos x="T8" y="T9"/>
                      </a:cxn>
                    </a:cxnLst>
                    <a:rect l="0" t="0" r="r" b="b"/>
                    <a:pathLst>
                      <a:path w="73" h="293">
                        <a:moveTo>
                          <a:pt x="0" y="1"/>
                        </a:moveTo>
                        <a:cubicBezTo>
                          <a:pt x="0" y="293"/>
                          <a:pt x="0" y="293"/>
                          <a:pt x="0" y="293"/>
                        </a:cubicBezTo>
                        <a:cubicBezTo>
                          <a:pt x="25" y="293"/>
                          <a:pt x="49" y="293"/>
                          <a:pt x="73" y="293"/>
                        </a:cubicBezTo>
                        <a:cubicBezTo>
                          <a:pt x="73" y="0"/>
                          <a:pt x="73" y="0"/>
                          <a:pt x="73" y="0"/>
                        </a:cubicBezTo>
                        <a:cubicBezTo>
                          <a:pt x="49" y="1"/>
                          <a:pt x="25"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6" name="Freeform 72">
                    <a:extLst>
                      <a:ext uri="{FF2B5EF4-FFF2-40B4-BE49-F238E27FC236}">
                        <a16:creationId xmlns:a16="http://schemas.microsoft.com/office/drawing/2014/main" id="{3465248D-7201-48A2-8133-0C36D666BBD8}"/>
                      </a:ext>
                    </a:extLst>
                  </p:cNvPr>
                  <p:cNvSpPr>
                    <a:spLocks/>
                  </p:cNvSpPr>
                  <p:nvPr/>
                </p:nvSpPr>
                <p:spPr bwMode="auto">
                  <a:xfrm>
                    <a:off x="5081588" y="4865688"/>
                    <a:ext cx="177800" cy="1092200"/>
                  </a:xfrm>
                  <a:custGeom>
                    <a:avLst/>
                    <a:gdLst>
                      <a:gd name="T0" fmla="*/ 0 w 48"/>
                      <a:gd name="T1" fmla="*/ 0 h 292"/>
                      <a:gd name="T2" fmla="*/ 0 w 48"/>
                      <a:gd name="T3" fmla="*/ 292 h 292"/>
                      <a:gd name="T4" fmla="*/ 48 w 48"/>
                      <a:gd name="T5" fmla="*/ 292 h 292"/>
                      <a:gd name="T6" fmla="*/ 48 w 48"/>
                      <a:gd name="T7" fmla="*/ 0 h 292"/>
                      <a:gd name="T8" fmla="*/ 0 w 48"/>
                      <a:gd name="T9" fmla="*/ 0 h 292"/>
                    </a:gdLst>
                    <a:ahLst/>
                    <a:cxnLst>
                      <a:cxn ang="0">
                        <a:pos x="T0" y="T1"/>
                      </a:cxn>
                      <a:cxn ang="0">
                        <a:pos x="T2" y="T3"/>
                      </a:cxn>
                      <a:cxn ang="0">
                        <a:pos x="T4" y="T5"/>
                      </a:cxn>
                      <a:cxn ang="0">
                        <a:pos x="T6" y="T7"/>
                      </a:cxn>
                      <a:cxn ang="0">
                        <a:pos x="T8" y="T9"/>
                      </a:cxn>
                    </a:cxnLst>
                    <a:rect l="0" t="0" r="r" b="b"/>
                    <a:pathLst>
                      <a:path w="48" h="292">
                        <a:moveTo>
                          <a:pt x="0" y="0"/>
                        </a:moveTo>
                        <a:cubicBezTo>
                          <a:pt x="0" y="292"/>
                          <a:pt x="0" y="292"/>
                          <a:pt x="0" y="292"/>
                        </a:cubicBezTo>
                        <a:cubicBezTo>
                          <a:pt x="16" y="292"/>
                          <a:pt x="32" y="292"/>
                          <a:pt x="48" y="292"/>
                        </a:cubicBezTo>
                        <a:cubicBezTo>
                          <a:pt x="48" y="0"/>
                          <a:pt x="48" y="0"/>
                          <a:pt x="48" y="0"/>
                        </a:cubicBezTo>
                        <a:cubicBezTo>
                          <a:pt x="32" y="0"/>
                          <a:pt x="16"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7" name="Freeform 73">
                    <a:extLst>
                      <a:ext uri="{FF2B5EF4-FFF2-40B4-BE49-F238E27FC236}">
                        <a16:creationId xmlns:a16="http://schemas.microsoft.com/office/drawing/2014/main" id="{A075CDA1-26AA-448A-925F-FA1D782D07B4}"/>
                      </a:ext>
                    </a:extLst>
                  </p:cNvPr>
                  <p:cNvSpPr>
                    <a:spLocks/>
                  </p:cNvSpPr>
                  <p:nvPr/>
                </p:nvSpPr>
                <p:spPr bwMode="auto">
                  <a:xfrm>
                    <a:off x="5532438" y="4678363"/>
                    <a:ext cx="2152650" cy="1279525"/>
                  </a:xfrm>
                  <a:custGeom>
                    <a:avLst/>
                    <a:gdLst>
                      <a:gd name="T0" fmla="*/ 577 w 577"/>
                      <a:gd name="T1" fmla="*/ 0 h 342"/>
                      <a:gd name="T2" fmla="*/ 0 w 577"/>
                      <a:gd name="T3" fmla="*/ 49 h 342"/>
                      <a:gd name="T4" fmla="*/ 0 w 577"/>
                      <a:gd name="T5" fmla="*/ 342 h 342"/>
                      <a:gd name="T6" fmla="*/ 577 w 577"/>
                      <a:gd name="T7" fmla="*/ 290 h 342"/>
                      <a:gd name="T8" fmla="*/ 577 w 577"/>
                      <a:gd name="T9" fmla="*/ 0 h 342"/>
                    </a:gdLst>
                    <a:ahLst/>
                    <a:cxnLst>
                      <a:cxn ang="0">
                        <a:pos x="T0" y="T1"/>
                      </a:cxn>
                      <a:cxn ang="0">
                        <a:pos x="T2" y="T3"/>
                      </a:cxn>
                      <a:cxn ang="0">
                        <a:pos x="T4" y="T5"/>
                      </a:cxn>
                      <a:cxn ang="0">
                        <a:pos x="T6" y="T7"/>
                      </a:cxn>
                      <a:cxn ang="0">
                        <a:pos x="T8" y="T9"/>
                      </a:cxn>
                    </a:cxnLst>
                    <a:rect l="0" t="0" r="r" b="b"/>
                    <a:pathLst>
                      <a:path w="577" h="342">
                        <a:moveTo>
                          <a:pt x="577" y="0"/>
                        </a:moveTo>
                        <a:cubicBezTo>
                          <a:pt x="414" y="29"/>
                          <a:pt x="214" y="46"/>
                          <a:pt x="0" y="49"/>
                        </a:cubicBezTo>
                        <a:cubicBezTo>
                          <a:pt x="0" y="342"/>
                          <a:pt x="0" y="342"/>
                          <a:pt x="0" y="342"/>
                        </a:cubicBezTo>
                        <a:cubicBezTo>
                          <a:pt x="215" y="338"/>
                          <a:pt x="415" y="320"/>
                          <a:pt x="577" y="290"/>
                        </a:cubicBezTo>
                        <a:lnTo>
                          <a:pt x="57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8" name="Freeform 74">
                    <a:extLst>
                      <a:ext uri="{FF2B5EF4-FFF2-40B4-BE49-F238E27FC236}">
                        <a16:creationId xmlns:a16="http://schemas.microsoft.com/office/drawing/2014/main" id="{BF85B5F8-F90E-44B7-9577-CA8EB9708C4D}"/>
                      </a:ext>
                    </a:extLst>
                  </p:cNvPr>
                  <p:cNvSpPr>
                    <a:spLocks/>
                  </p:cNvSpPr>
                  <p:nvPr/>
                </p:nvSpPr>
                <p:spPr bwMode="auto">
                  <a:xfrm>
                    <a:off x="8340725" y="4600575"/>
                    <a:ext cx="74613" cy="949325"/>
                  </a:xfrm>
                  <a:custGeom>
                    <a:avLst/>
                    <a:gdLst>
                      <a:gd name="T0" fmla="*/ 20 w 20"/>
                      <a:gd name="T1" fmla="*/ 0 h 254"/>
                      <a:gd name="T2" fmla="*/ 0 w 20"/>
                      <a:gd name="T3" fmla="*/ 5 h 254"/>
                      <a:gd name="T4" fmla="*/ 0 w 20"/>
                      <a:gd name="T5" fmla="*/ 254 h 254"/>
                      <a:gd name="T6" fmla="*/ 20 w 20"/>
                      <a:gd name="T7" fmla="*/ 247 h 254"/>
                      <a:gd name="T8" fmla="*/ 20 w 20"/>
                      <a:gd name="T9" fmla="*/ 0 h 254"/>
                    </a:gdLst>
                    <a:ahLst/>
                    <a:cxnLst>
                      <a:cxn ang="0">
                        <a:pos x="T0" y="T1"/>
                      </a:cxn>
                      <a:cxn ang="0">
                        <a:pos x="T2" y="T3"/>
                      </a:cxn>
                      <a:cxn ang="0">
                        <a:pos x="T4" y="T5"/>
                      </a:cxn>
                      <a:cxn ang="0">
                        <a:pos x="T6" y="T7"/>
                      </a:cxn>
                      <a:cxn ang="0">
                        <a:pos x="T8" y="T9"/>
                      </a:cxn>
                    </a:cxnLst>
                    <a:rect l="0" t="0" r="r" b="b"/>
                    <a:pathLst>
                      <a:path w="20" h="254">
                        <a:moveTo>
                          <a:pt x="20" y="0"/>
                        </a:moveTo>
                        <a:cubicBezTo>
                          <a:pt x="14" y="1"/>
                          <a:pt x="7" y="3"/>
                          <a:pt x="0" y="5"/>
                        </a:cubicBezTo>
                        <a:cubicBezTo>
                          <a:pt x="0" y="254"/>
                          <a:pt x="0" y="254"/>
                          <a:pt x="0" y="254"/>
                        </a:cubicBezTo>
                        <a:cubicBezTo>
                          <a:pt x="7" y="251"/>
                          <a:pt x="14" y="249"/>
                          <a:pt x="20" y="247"/>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89" name="Freeform 75">
                    <a:extLst>
                      <a:ext uri="{FF2B5EF4-FFF2-40B4-BE49-F238E27FC236}">
                        <a16:creationId xmlns:a16="http://schemas.microsoft.com/office/drawing/2014/main" id="{9676DC0C-6333-4FEC-B93D-CE2AA78689F8}"/>
                      </a:ext>
                    </a:extLst>
                  </p:cNvPr>
                  <p:cNvSpPr>
                    <a:spLocks/>
                  </p:cNvSpPr>
                  <p:nvPr/>
                </p:nvSpPr>
                <p:spPr bwMode="auto">
                  <a:xfrm>
                    <a:off x="7920038" y="4705350"/>
                    <a:ext cx="74613" cy="952500"/>
                  </a:xfrm>
                  <a:custGeom>
                    <a:avLst/>
                    <a:gdLst>
                      <a:gd name="T0" fmla="*/ 20 w 20"/>
                      <a:gd name="T1" fmla="*/ 0 h 255"/>
                      <a:gd name="T2" fmla="*/ 0 w 20"/>
                      <a:gd name="T3" fmla="*/ 4 h 255"/>
                      <a:gd name="T4" fmla="*/ 0 w 20"/>
                      <a:gd name="T5" fmla="*/ 255 h 255"/>
                      <a:gd name="T6" fmla="*/ 20 w 20"/>
                      <a:gd name="T7" fmla="*/ 250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1"/>
                          <a:pt x="7" y="2"/>
                          <a:pt x="0" y="4"/>
                        </a:cubicBezTo>
                        <a:cubicBezTo>
                          <a:pt x="0" y="255"/>
                          <a:pt x="0" y="255"/>
                          <a:pt x="0" y="255"/>
                        </a:cubicBezTo>
                        <a:cubicBezTo>
                          <a:pt x="7" y="253"/>
                          <a:pt x="14" y="252"/>
                          <a:pt x="20" y="25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0" name="Freeform 76">
                    <a:extLst>
                      <a:ext uri="{FF2B5EF4-FFF2-40B4-BE49-F238E27FC236}">
                        <a16:creationId xmlns:a16="http://schemas.microsoft.com/office/drawing/2014/main" id="{1BE7A85F-848E-47BE-B8FF-8EB7C0408763}"/>
                      </a:ext>
                    </a:extLst>
                  </p:cNvPr>
                  <p:cNvSpPr>
                    <a:spLocks/>
                  </p:cNvSpPr>
                  <p:nvPr/>
                </p:nvSpPr>
                <p:spPr bwMode="auto">
                  <a:xfrm>
                    <a:off x="8766175" y="4449763"/>
                    <a:ext cx="74613" cy="928687"/>
                  </a:xfrm>
                  <a:custGeom>
                    <a:avLst/>
                    <a:gdLst>
                      <a:gd name="T0" fmla="*/ 20 w 20"/>
                      <a:gd name="T1" fmla="*/ 237 h 248"/>
                      <a:gd name="T2" fmla="*/ 20 w 20"/>
                      <a:gd name="T3" fmla="*/ 0 h 248"/>
                      <a:gd name="T4" fmla="*/ 0 w 20"/>
                      <a:gd name="T5" fmla="*/ 8 h 248"/>
                      <a:gd name="T6" fmla="*/ 0 w 20"/>
                      <a:gd name="T7" fmla="*/ 248 h 248"/>
                      <a:gd name="T8" fmla="*/ 20 w 20"/>
                      <a:gd name="T9" fmla="*/ 237 h 248"/>
                    </a:gdLst>
                    <a:ahLst/>
                    <a:cxnLst>
                      <a:cxn ang="0">
                        <a:pos x="T0" y="T1"/>
                      </a:cxn>
                      <a:cxn ang="0">
                        <a:pos x="T2" y="T3"/>
                      </a:cxn>
                      <a:cxn ang="0">
                        <a:pos x="T4" y="T5"/>
                      </a:cxn>
                      <a:cxn ang="0">
                        <a:pos x="T6" y="T7"/>
                      </a:cxn>
                      <a:cxn ang="0">
                        <a:pos x="T8" y="T9"/>
                      </a:cxn>
                    </a:cxnLst>
                    <a:rect l="0" t="0" r="r" b="b"/>
                    <a:pathLst>
                      <a:path w="20" h="248">
                        <a:moveTo>
                          <a:pt x="20" y="237"/>
                        </a:moveTo>
                        <a:cubicBezTo>
                          <a:pt x="20" y="0"/>
                          <a:pt x="20" y="0"/>
                          <a:pt x="20" y="0"/>
                        </a:cubicBezTo>
                        <a:cubicBezTo>
                          <a:pt x="13" y="2"/>
                          <a:pt x="6" y="5"/>
                          <a:pt x="0" y="8"/>
                        </a:cubicBezTo>
                        <a:cubicBezTo>
                          <a:pt x="0" y="248"/>
                          <a:pt x="0" y="248"/>
                          <a:pt x="0" y="248"/>
                        </a:cubicBezTo>
                        <a:cubicBezTo>
                          <a:pt x="7" y="244"/>
                          <a:pt x="14" y="241"/>
                          <a:pt x="20" y="2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1" name="Freeform 77">
                    <a:extLst>
                      <a:ext uri="{FF2B5EF4-FFF2-40B4-BE49-F238E27FC236}">
                        <a16:creationId xmlns:a16="http://schemas.microsoft.com/office/drawing/2014/main" id="{1541D285-86F4-42E2-8525-02AE0D7E95EB}"/>
                      </a:ext>
                    </a:extLst>
                  </p:cNvPr>
                  <p:cNvSpPr>
                    <a:spLocks/>
                  </p:cNvSpPr>
                  <p:nvPr/>
                </p:nvSpPr>
                <p:spPr bwMode="auto">
                  <a:xfrm>
                    <a:off x="5808663" y="4937125"/>
                    <a:ext cx="74613" cy="957262"/>
                  </a:xfrm>
                  <a:custGeom>
                    <a:avLst/>
                    <a:gdLst>
                      <a:gd name="T0" fmla="*/ 20 w 20"/>
                      <a:gd name="T1" fmla="*/ 0 h 256"/>
                      <a:gd name="T2" fmla="*/ 0 w 20"/>
                      <a:gd name="T3" fmla="*/ 1 h 256"/>
                      <a:gd name="T4" fmla="*/ 0 w 20"/>
                      <a:gd name="T5" fmla="*/ 256 h 256"/>
                      <a:gd name="T6" fmla="*/ 20 w 20"/>
                      <a:gd name="T7" fmla="*/ 255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4" y="1"/>
                          <a:pt x="7" y="1"/>
                          <a:pt x="0" y="1"/>
                        </a:cubicBezTo>
                        <a:cubicBezTo>
                          <a:pt x="0" y="256"/>
                          <a:pt x="0" y="256"/>
                          <a:pt x="0" y="256"/>
                        </a:cubicBezTo>
                        <a:cubicBezTo>
                          <a:pt x="7" y="256"/>
                          <a:pt x="14" y="256"/>
                          <a:pt x="20" y="255"/>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2" name="Freeform 78">
                    <a:extLst>
                      <a:ext uri="{FF2B5EF4-FFF2-40B4-BE49-F238E27FC236}">
                        <a16:creationId xmlns:a16="http://schemas.microsoft.com/office/drawing/2014/main" id="{72DA50D3-AD4F-4BEF-90A9-39E351AFE56E}"/>
                      </a:ext>
                    </a:extLst>
                  </p:cNvPr>
                  <p:cNvSpPr>
                    <a:spLocks/>
                  </p:cNvSpPr>
                  <p:nvPr/>
                </p:nvSpPr>
                <p:spPr bwMode="auto">
                  <a:xfrm>
                    <a:off x="1585913" y="4502150"/>
                    <a:ext cx="74613" cy="968375"/>
                  </a:xfrm>
                  <a:custGeom>
                    <a:avLst/>
                    <a:gdLst>
                      <a:gd name="T0" fmla="*/ 20 w 20"/>
                      <a:gd name="T1" fmla="*/ 6 h 259"/>
                      <a:gd name="T2" fmla="*/ 0 w 20"/>
                      <a:gd name="T3" fmla="*/ 0 h 259"/>
                      <a:gd name="T4" fmla="*/ 0 w 20"/>
                      <a:gd name="T5" fmla="*/ 252 h 259"/>
                      <a:gd name="T6" fmla="*/ 20 w 20"/>
                      <a:gd name="T7" fmla="*/ 259 h 259"/>
                      <a:gd name="T8" fmla="*/ 20 w 20"/>
                      <a:gd name="T9" fmla="*/ 6 h 259"/>
                    </a:gdLst>
                    <a:ahLst/>
                    <a:cxnLst>
                      <a:cxn ang="0">
                        <a:pos x="T0" y="T1"/>
                      </a:cxn>
                      <a:cxn ang="0">
                        <a:pos x="T2" y="T3"/>
                      </a:cxn>
                      <a:cxn ang="0">
                        <a:pos x="T4" y="T5"/>
                      </a:cxn>
                      <a:cxn ang="0">
                        <a:pos x="T6" y="T7"/>
                      </a:cxn>
                      <a:cxn ang="0">
                        <a:pos x="T8" y="T9"/>
                      </a:cxn>
                    </a:cxnLst>
                    <a:rect l="0" t="0" r="r" b="b"/>
                    <a:pathLst>
                      <a:path w="20" h="259">
                        <a:moveTo>
                          <a:pt x="20" y="6"/>
                        </a:moveTo>
                        <a:cubicBezTo>
                          <a:pt x="14" y="4"/>
                          <a:pt x="7" y="2"/>
                          <a:pt x="0" y="0"/>
                        </a:cubicBezTo>
                        <a:cubicBezTo>
                          <a:pt x="0" y="252"/>
                          <a:pt x="0" y="252"/>
                          <a:pt x="0" y="252"/>
                        </a:cubicBezTo>
                        <a:cubicBezTo>
                          <a:pt x="7" y="254"/>
                          <a:pt x="13" y="256"/>
                          <a:pt x="20" y="259"/>
                        </a:cubicBezTo>
                        <a:lnTo>
                          <a:pt x="2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3" name="Freeform 79">
                    <a:extLst>
                      <a:ext uri="{FF2B5EF4-FFF2-40B4-BE49-F238E27FC236}">
                        <a16:creationId xmlns:a16="http://schemas.microsoft.com/office/drawing/2014/main" id="{4CF955F4-466B-473F-AFC3-BDE4B356C66B}"/>
                      </a:ext>
                    </a:extLst>
                  </p:cNvPr>
                  <p:cNvSpPr>
                    <a:spLocks/>
                  </p:cNvSpPr>
                  <p:nvPr/>
                </p:nvSpPr>
                <p:spPr bwMode="auto">
                  <a:xfrm>
                    <a:off x="7077075" y="4843463"/>
                    <a:ext cx="74613" cy="952500"/>
                  </a:xfrm>
                  <a:custGeom>
                    <a:avLst/>
                    <a:gdLst>
                      <a:gd name="T0" fmla="*/ 20 w 20"/>
                      <a:gd name="T1" fmla="*/ 0 h 255"/>
                      <a:gd name="T2" fmla="*/ 0 w 20"/>
                      <a:gd name="T3" fmla="*/ 2 h 255"/>
                      <a:gd name="T4" fmla="*/ 0 w 20"/>
                      <a:gd name="T5" fmla="*/ 255 h 255"/>
                      <a:gd name="T6" fmla="*/ 20 w 20"/>
                      <a:gd name="T7" fmla="*/ 253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1"/>
                          <a:pt x="7" y="1"/>
                          <a:pt x="0" y="2"/>
                        </a:cubicBezTo>
                        <a:cubicBezTo>
                          <a:pt x="0" y="255"/>
                          <a:pt x="0" y="255"/>
                          <a:pt x="0" y="255"/>
                        </a:cubicBezTo>
                        <a:cubicBezTo>
                          <a:pt x="6" y="255"/>
                          <a:pt x="13" y="254"/>
                          <a:pt x="20" y="253"/>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4" name="Freeform 80">
                    <a:extLst>
                      <a:ext uri="{FF2B5EF4-FFF2-40B4-BE49-F238E27FC236}">
                        <a16:creationId xmlns:a16="http://schemas.microsoft.com/office/drawing/2014/main" id="{0BCECEAB-6E41-424C-8B7E-24FD76E21C40}"/>
                      </a:ext>
                    </a:extLst>
                  </p:cNvPr>
                  <p:cNvSpPr>
                    <a:spLocks/>
                  </p:cNvSpPr>
                  <p:nvPr/>
                </p:nvSpPr>
                <p:spPr bwMode="auto">
                  <a:xfrm>
                    <a:off x="5386388" y="4948238"/>
                    <a:ext cx="74613" cy="952500"/>
                  </a:xfrm>
                  <a:custGeom>
                    <a:avLst/>
                    <a:gdLst>
                      <a:gd name="T0" fmla="*/ 0 w 20"/>
                      <a:gd name="T1" fmla="*/ 255 h 255"/>
                      <a:gd name="T2" fmla="*/ 20 w 20"/>
                      <a:gd name="T3" fmla="*/ 255 h 255"/>
                      <a:gd name="T4" fmla="*/ 20 w 20"/>
                      <a:gd name="T5" fmla="*/ 0 h 255"/>
                      <a:gd name="T6" fmla="*/ 0 w 20"/>
                      <a:gd name="T7" fmla="*/ 0 h 255"/>
                      <a:gd name="T8" fmla="*/ 0 w 20"/>
                      <a:gd name="T9" fmla="*/ 255 h 255"/>
                    </a:gdLst>
                    <a:ahLst/>
                    <a:cxnLst>
                      <a:cxn ang="0">
                        <a:pos x="T0" y="T1"/>
                      </a:cxn>
                      <a:cxn ang="0">
                        <a:pos x="T2" y="T3"/>
                      </a:cxn>
                      <a:cxn ang="0">
                        <a:pos x="T4" y="T5"/>
                      </a:cxn>
                      <a:cxn ang="0">
                        <a:pos x="T6" y="T7"/>
                      </a:cxn>
                      <a:cxn ang="0">
                        <a:pos x="T8" y="T9"/>
                      </a:cxn>
                    </a:cxnLst>
                    <a:rect l="0" t="0" r="r" b="b"/>
                    <a:pathLst>
                      <a:path w="20" h="255">
                        <a:moveTo>
                          <a:pt x="0" y="255"/>
                        </a:moveTo>
                        <a:cubicBezTo>
                          <a:pt x="7" y="255"/>
                          <a:pt x="13" y="255"/>
                          <a:pt x="20" y="255"/>
                        </a:cubicBezTo>
                        <a:cubicBezTo>
                          <a:pt x="20" y="0"/>
                          <a:pt x="20" y="0"/>
                          <a:pt x="20" y="0"/>
                        </a:cubicBezTo>
                        <a:cubicBezTo>
                          <a:pt x="13" y="0"/>
                          <a:pt x="7" y="0"/>
                          <a:pt x="0" y="0"/>
                        </a:cubicBezTo>
                        <a:lnTo>
                          <a:pt x="0"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5" name="Freeform 81">
                    <a:extLst>
                      <a:ext uri="{FF2B5EF4-FFF2-40B4-BE49-F238E27FC236}">
                        <a16:creationId xmlns:a16="http://schemas.microsoft.com/office/drawing/2014/main" id="{CF50F848-023A-4A2A-BFAE-45E11A030137}"/>
                      </a:ext>
                    </a:extLst>
                  </p:cNvPr>
                  <p:cNvSpPr>
                    <a:spLocks/>
                  </p:cNvSpPr>
                  <p:nvPr/>
                </p:nvSpPr>
                <p:spPr bwMode="auto">
                  <a:xfrm>
                    <a:off x="6229350" y="4918075"/>
                    <a:ext cx="79375" cy="957262"/>
                  </a:xfrm>
                  <a:custGeom>
                    <a:avLst/>
                    <a:gdLst>
                      <a:gd name="T0" fmla="*/ 21 w 21"/>
                      <a:gd name="T1" fmla="*/ 0 h 256"/>
                      <a:gd name="T2" fmla="*/ 0 w 21"/>
                      <a:gd name="T3" fmla="*/ 1 h 256"/>
                      <a:gd name="T4" fmla="*/ 0 w 21"/>
                      <a:gd name="T5" fmla="*/ 256 h 256"/>
                      <a:gd name="T6" fmla="*/ 21 w 21"/>
                      <a:gd name="T7" fmla="*/ 254 h 256"/>
                      <a:gd name="T8" fmla="*/ 21 w 21"/>
                      <a:gd name="T9" fmla="*/ 0 h 256"/>
                    </a:gdLst>
                    <a:ahLst/>
                    <a:cxnLst>
                      <a:cxn ang="0">
                        <a:pos x="T0" y="T1"/>
                      </a:cxn>
                      <a:cxn ang="0">
                        <a:pos x="T2" y="T3"/>
                      </a:cxn>
                      <a:cxn ang="0">
                        <a:pos x="T4" y="T5"/>
                      </a:cxn>
                      <a:cxn ang="0">
                        <a:pos x="T6" y="T7"/>
                      </a:cxn>
                      <a:cxn ang="0">
                        <a:pos x="T8" y="T9"/>
                      </a:cxn>
                    </a:cxnLst>
                    <a:rect l="0" t="0" r="r" b="b"/>
                    <a:pathLst>
                      <a:path w="21" h="256">
                        <a:moveTo>
                          <a:pt x="21" y="0"/>
                        </a:moveTo>
                        <a:cubicBezTo>
                          <a:pt x="14" y="0"/>
                          <a:pt x="7" y="1"/>
                          <a:pt x="0" y="1"/>
                        </a:cubicBezTo>
                        <a:cubicBezTo>
                          <a:pt x="0" y="256"/>
                          <a:pt x="0" y="256"/>
                          <a:pt x="0" y="256"/>
                        </a:cubicBezTo>
                        <a:cubicBezTo>
                          <a:pt x="7" y="255"/>
                          <a:pt x="14" y="255"/>
                          <a:pt x="21" y="254"/>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6" name="Freeform 82">
                    <a:extLst>
                      <a:ext uri="{FF2B5EF4-FFF2-40B4-BE49-F238E27FC236}">
                        <a16:creationId xmlns:a16="http://schemas.microsoft.com/office/drawing/2014/main" id="{6319E1B2-7BCA-4ACB-A0FB-F099F067BC2F}"/>
                      </a:ext>
                    </a:extLst>
                  </p:cNvPr>
                  <p:cNvSpPr>
                    <a:spLocks/>
                  </p:cNvSpPr>
                  <p:nvPr/>
                </p:nvSpPr>
                <p:spPr bwMode="auto">
                  <a:xfrm>
                    <a:off x="6654800" y="4887913"/>
                    <a:ext cx="74613" cy="954087"/>
                  </a:xfrm>
                  <a:custGeom>
                    <a:avLst/>
                    <a:gdLst>
                      <a:gd name="T0" fmla="*/ 20 w 20"/>
                      <a:gd name="T1" fmla="*/ 0 h 255"/>
                      <a:gd name="T2" fmla="*/ 0 w 20"/>
                      <a:gd name="T3" fmla="*/ 1 h 255"/>
                      <a:gd name="T4" fmla="*/ 0 w 20"/>
                      <a:gd name="T5" fmla="*/ 255 h 255"/>
                      <a:gd name="T6" fmla="*/ 20 w 20"/>
                      <a:gd name="T7" fmla="*/ 253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0"/>
                          <a:pt x="6" y="1"/>
                          <a:pt x="0" y="1"/>
                        </a:cubicBezTo>
                        <a:cubicBezTo>
                          <a:pt x="0" y="255"/>
                          <a:pt x="0" y="255"/>
                          <a:pt x="0" y="255"/>
                        </a:cubicBezTo>
                        <a:cubicBezTo>
                          <a:pt x="6" y="255"/>
                          <a:pt x="13" y="254"/>
                          <a:pt x="20" y="253"/>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7" name="Freeform 83">
                    <a:extLst>
                      <a:ext uri="{FF2B5EF4-FFF2-40B4-BE49-F238E27FC236}">
                        <a16:creationId xmlns:a16="http://schemas.microsoft.com/office/drawing/2014/main" id="{36DDAEC2-1CF8-4F97-B099-0A6523CCA9B1}"/>
                      </a:ext>
                    </a:extLst>
                  </p:cNvPr>
                  <p:cNvSpPr>
                    <a:spLocks/>
                  </p:cNvSpPr>
                  <p:nvPr/>
                </p:nvSpPr>
                <p:spPr bwMode="auto">
                  <a:xfrm>
                    <a:off x="7497763" y="4783138"/>
                    <a:ext cx="74613" cy="954087"/>
                  </a:xfrm>
                  <a:custGeom>
                    <a:avLst/>
                    <a:gdLst>
                      <a:gd name="T0" fmla="*/ 20 w 20"/>
                      <a:gd name="T1" fmla="*/ 0 h 255"/>
                      <a:gd name="T2" fmla="*/ 0 w 20"/>
                      <a:gd name="T3" fmla="*/ 3 h 255"/>
                      <a:gd name="T4" fmla="*/ 0 w 20"/>
                      <a:gd name="T5" fmla="*/ 255 h 255"/>
                      <a:gd name="T6" fmla="*/ 20 w 20"/>
                      <a:gd name="T7" fmla="*/ 252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1"/>
                          <a:pt x="7" y="2"/>
                          <a:pt x="0" y="3"/>
                        </a:cubicBezTo>
                        <a:cubicBezTo>
                          <a:pt x="0" y="255"/>
                          <a:pt x="0" y="255"/>
                          <a:pt x="0" y="255"/>
                        </a:cubicBezTo>
                        <a:cubicBezTo>
                          <a:pt x="7" y="254"/>
                          <a:pt x="13" y="253"/>
                          <a:pt x="20" y="252"/>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8" name="Freeform 84">
                    <a:extLst>
                      <a:ext uri="{FF2B5EF4-FFF2-40B4-BE49-F238E27FC236}">
                        <a16:creationId xmlns:a16="http://schemas.microsoft.com/office/drawing/2014/main" id="{9169A81F-E9B0-4A45-B272-74D70B9E1D28}"/>
                      </a:ext>
                    </a:extLst>
                  </p:cNvPr>
                  <p:cNvSpPr>
                    <a:spLocks/>
                  </p:cNvSpPr>
                  <p:nvPr/>
                </p:nvSpPr>
                <p:spPr bwMode="auto">
                  <a:xfrm>
                    <a:off x="3697288" y="4879975"/>
                    <a:ext cx="74613" cy="962025"/>
                  </a:xfrm>
                  <a:custGeom>
                    <a:avLst/>
                    <a:gdLst>
                      <a:gd name="T0" fmla="*/ 20 w 20"/>
                      <a:gd name="T1" fmla="*/ 1 h 257"/>
                      <a:gd name="T2" fmla="*/ 0 w 20"/>
                      <a:gd name="T3" fmla="*/ 0 h 257"/>
                      <a:gd name="T4" fmla="*/ 0 w 20"/>
                      <a:gd name="T5" fmla="*/ 256 h 257"/>
                      <a:gd name="T6" fmla="*/ 20 w 20"/>
                      <a:gd name="T7" fmla="*/ 257 h 257"/>
                      <a:gd name="T8" fmla="*/ 20 w 20"/>
                      <a:gd name="T9" fmla="*/ 1 h 257"/>
                    </a:gdLst>
                    <a:ahLst/>
                    <a:cxnLst>
                      <a:cxn ang="0">
                        <a:pos x="T0" y="T1"/>
                      </a:cxn>
                      <a:cxn ang="0">
                        <a:pos x="T2" y="T3"/>
                      </a:cxn>
                      <a:cxn ang="0">
                        <a:pos x="T4" y="T5"/>
                      </a:cxn>
                      <a:cxn ang="0">
                        <a:pos x="T6" y="T7"/>
                      </a:cxn>
                      <a:cxn ang="0">
                        <a:pos x="T8" y="T9"/>
                      </a:cxn>
                    </a:cxnLst>
                    <a:rect l="0" t="0" r="r" b="b"/>
                    <a:pathLst>
                      <a:path w="20" h="257">
                        <a:moveTo>
                          <a:pt x="20" y="1"/>
                        </a:moveTo>
                        <a:cubicBezTo>
                          <a:pt x="14" y="1"/>
                          <a:pt x="7" y="0"/>
                          <a:pt x="0" y="0"/>
                        </a:cubicBezTo>
                        <a:cubicBezTo>
                          <a:pt x="0" y="256"/>
                          <a:pt x="0" y="256"/>
                          <a:pt x="0" y="256"/>
                        </a:cubicBezTo>
                        <a:cubicBezTo>
                          <a:pt x="7" y="256"/>
                          <a:pt x="14" y="257"/>
                          <a:pt x="20" y="257"/>
                        </a:cubicBezTo>
                        <a:lnTo>
                          <a:pt x="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99" name="Freeform 85">
                    <a:extLst>
                      <a:ext uri="{FF2B5EF4-FFF2-40B4-BE49-F238E27FC236}">
                        <a16:creationId xmlns:a16="http://schemas.microsoft.com/office/drawing/2014/main" id="{29FE9715-CA2F-42E1-B6AE-3C58F045D73E}"/>
                      </a:ext>
                    </a:extLst>
                  </p:cNvPr>
                  <p:cNvSpPr>
                    <a:spLocks/>
                  </p:cNvSpPr>
                  <p:nvPr/>
                </p:nvSpPr>
                <p:spPr bwMode="auto">
                  <a:xfrm>
                    <a:off x="4122738" y="4910138"/>
                    <a:ext cx="74613" cy="962025"/>
                  </a:xfrm>
                  <a:custGeom>
                    <a:avLst/>
                    <a:gdLst>
                      <a:gd name="T0" fmla="*/ 20 w 20"/>
                      <a:gd name="T1" fmla="*/ 257 h 257"/>
                      <a:gd name="T2" fmla="*/ 20 w 20"/>
                      <a:gd name="T3" fmla="*/ 2 h 257"/>
                      <a:gd name="T4" fmla="*/ 0 w 20"/>
                      <a:gd name="T5" fmla="*/ 0 h 257"/>
                      <a:gd name="T6" fmla="*/ 0 w 20"/>
                      <a:gd name="T7" fmla="*/ 256 h 257"/>
                      <a:gd name="T8" fmla="*/ 18 w 20"/>
                      <a:gd name="T9" fmla="*/ 257 h 257"/>
                      <a:gd name="T10" fmla="*/ 20 w 20"/>
                      <a:gd name="T11" fmla="*/ 257 h 257"/>
                    </a:gdLst>
                    <a:ahLst/>
                    <a:cxnLst>
                      <a:cxn ang="0">
                        <a:pos x="T0" y="T1"/>
                      </a:cxn>
                      <a:cxn ang="0">
                        <a:pos x="T2" y="T3"/>
                      </a:cxn>
                      <a:cxn ang="0">
                        <a:pos x="T4" y="T5"/>
                      </a:cxn>
                      <a:cxn ang="0">
                        <a:pos x="T6" y="T7"/>
                      </a:cxn>
                      <a:cxn ang="0">
                        <a:pos x="T8" y="T9"/>
                      </a:cxn>
                      <a:cxn ang="0">
                        <a:pos x="T10" y="T11"/>
                      </a:cxn>
                    </a:cxnLst>
                    <a:rect l="0" t="0" r="r" b="b"/>
                    <a:pathLst>
                      <a:path w="20" h="257">
                        <a:moveTo>
                          <a:pt x="20" y="257"/>
                        </a:moveTo>
                        <a:cubicBezTo>
                          <a:pt x="20" y="2"/>
                          <a:pt x="20" y="2"/>
                          <a:pt x="20" y="2"/>
                        </a:cubicBezTo>
                        <a:cubicBezTo>
                          <a:pt x="13" y="1"/>
                          <a:pt x="6" y="1"/>
                          <a:pt x="0" y="0"/>
                        </a:cubicBezTo>
                        <a:cubicBezTo>
                          <a:pt x="0" y="256"/>
                          <a:pt x="0" y="256"/>
                          <a:pt x="0" y="256"/>
                        </a:cubicBezTo>
                        <a:cubicBezTo>
                          <a:pt x="6" y="256"/>
                          <a:pt x="12" y="257"/>
                          <a:pt x="18" y="257"/>
                        </a:cubicBezTo>
                        <a:cubicBezTo>
                          <a:pt x="18" y="257"/>
                          <a:pt x="19" y="257"/>
                          <a:pt x="20"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0" name="Freeform 86">
                    <a:extLst>
                      <a:ext uri="{FF2B5EF4-FFF2-40B4-BE49-F238E27FC236}">
                        <a16:creationId xmlns:a16="http://schemas.microsoft.com/office/drawing/2014/main" id="{A35012E9-E085-4624-B67F-EC1DFF7CB207}"/>
                      </a:ext>
                    </a:extLst>
                  </p:cNvPr>
                  <p:cNvSpPr>
                    <a:spLocks/>
                  </p:cNvSpPr>
                  <p:nvPr/>
                </p:nvSpPr>
                <p:spPr bwMode="auto">
                  <a:xfrm>
                    <a:off x="4965700" y="4943475"/>
                    <a:ext cx="74613" cy="957262"/>
                  </a:xfrm>
                  <a:custGeom>
                    <a:avLst/>
                    <a:gdLst>
                      <a:gd name="T0" fmla="*/ 20 w 20"/>
                      <a:gd name="T1" fmla="*/ 0 h 256"/>
                      <a:gd name="T2" fmla="*/ 0 w 20"/>
                      <a:gd name="T3" fmla="*/ 0 h 256"/>
                      <a:gd name="T4" fmla="*/ 0 w 20"/>
                      <a:gd name="T5" fmla="*/ 256 h 256"/>
                      <a:gd name="T6" fmla="*/ 20 w 20"/>
                      <a:gd name="T7" fmla="*/ 256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0"/>
                          <a:pt x="7" y="0"/>
                          <a:pt x="0" y="0"/>
                        </a:cubicBezTo>
                        <a:cubicBezTo>
                          <a:pt x="0" y="256"/>
                          <a:pt x="0" y="256"/>
                          <a:pt x="0" y="256"/>
                        </a:cubicBezTo>
                        <a:cubicBezTo>
                          <a:pt x="7" y="256"/>
                          <a:pt x="13" y="256"/>
                          <a:pt x="20" y="256"/>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1" name="Freeform 87">
                    <a:extLst>
                      <a:ext uri="{FF2B5EF4-FFF2-40B4-BE49-F238E27FC236}">
                        <a16:creationId xmlns:a16="http://schemas.microsoft.com/office/drawing/2014/main" id="{3EE0D56B-6818-4572-93D4-5D436340E125}"/>
                      </a:ext>
                    </a:extLst>
                  </p:cNvPr>
                  <p:cNvSpPr>
                    <a:spLocks/>
                  </p:cNvSpPr>
                  <p:nvPr/>
                </p:nvSpPr>
                <p:spPr bwMode="auto">
                  <a:xfrm>
                    <a:off x="4543425" y="4932363"/>
                    <a:ext cx="74613" cy="957262"/>
                  </a:xfrm>
                  <a:custGeom>
                    <a:avLst/>
                    <a:gdLst>
                      <a:gd name="T0" fmla="*/ 0 w 20"/>
                      <a:gd name="T1" fmla="*/ 256 h 256"/>
                      <a:gd name="T2" fmla="*/ 20 w 20"/>
                      <a:gd name="T3" fmla="*/ 256 h 256"/>
                      <a:gd name="T4" fmla="*/ 20 w 20"/>
                      <a:gd name="T5" fmla="*/ 1 h 256"/>
                      <a:gd name="T6" fmla="*/ 0 w 20"/>
                      <a:gd name="T7" fmla="*/ 0 h 256"/>
                      <a:gd name="T8" fmla="*/ 0 w 20"/>
                      <a:gd name="T9" fmla="*/ 256 h 256"/>
                    </a:gdLst>
                    <a:ahLst/>
                    <a:cxnLst>
                      <a:cxn ang="0">
                        <a:pos x="T0" y="T1"/>
                      </a:cxn>
                      <a:cxn ang="0">
                        <a:pos x="T2" y="T3"/>
                      </a:cxn>
                      <a:cxn ang="0">
                        <a:pos x="T4" y="T5"/>
                      </a:cxn>
                      <a:cxn ang="0">
                        <a:pos x="T6" y="T7"/>
                      </a:cxn>
                      <a:cxn ang="0">
                        <a:pos x="T8" y="T9"/>
                      </a:cxn>
                    </a:cxnLst>
                    <a:rect l="0" t="0" r="r" b="b"/>
                    <a:pathLst>
                      <a:path w="20" h="256">
                        <a:moveTo>
                          <a:pt x="0" y="256"/>
                        </a:moveTo>
                        <a:cubicBezTo>
                          <a:pt x="6" y="256"/>
                          <a:pt x="13" y="256"/>
                          <a:pt x="20" y="256"/>
                        </a:cubicBezTo>
                        <a:cubicBezTo>
                          <a:pt x="20" y="1"/>
                          <a:pt x="20" y="1"/>
                          <a:pt x="20" y="1"/>
                        </a:cubicBezTo>
                        <a:cubicBezTo>
                          <a:pt x="13" y="1"/>
                          <a:pt x="6" y="0"/>
                          <a:pt x="0" y="0"/>
                        </a:cubicBez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2" name="Freeform 88">
                    <a:extLst>
                      <a:ext uri="{FF2B5EF4-FFF2-40B4-BE49-F238E27FC236}">
                        <a16:creationId xmlns:a16="http://schemas.microsoft.com/office/drawing/2014/main" id="{56CCEA3D-C85E-4D94-981A-14676E786283}"/>
                      </a:ext>
                    </a:extLst>
                  </p:cNvPr>
                  <p:cNvSpPr>
                    <a:spLocks/>
                  </p:cNvSpPr>
                  <p:nvPr/>
                </p:nvSpPr>
                <p:spPr bwMode="auto">
                  <a:xfrm>
                    <a:off x="2432050" y="4708525"/>
                    <a:ext cx="74613" cy="968375"/>
                  </a:xfrm>
                  <a:custGeom>
                    <a:avLst/>
                    <a:gdLst>
                      <a:gd name="T0" fmla="*/ 20 w 20"/>
                      <a:gd name="T1" fmla="*/ 259 h 259"/>
                      <a:gd name="T2" fmla="*/ 20 w 20"/>
                      <a:gd name="T3" fmla="*/ 4 h 259"/>
                      <a:gd name="T4" fmla="*/ 5 w 20"/>
                      <a:gd name="T5" fmla="*/ 1 h 259"/>
                      <a:gd name="T6" fmla="*/ 0 w 20"/>
                      <a:gd name="T7" fmla="*/ 0 h 259"/>
                      <a:gd name="T8" fmla="*/ 0 w 20"/>
                      <a:gd name="T9" fmla="*/ 255 h 259"/>
                      <a:gd name="T10" fmla="*/ 16 w 20"/>
                      <a:gd name="T11" fmla="*/ 258 h 259"/>
                      <a:gd name="T12" fmla="*/ 20 w 20"/>
                      <a:gd name="T13" fmla="*/ 259 h 259"/>
                    </a:gdLst>
                    <a:ahLst/>
                    <a:cxnLst>
                      <a:cxn ang="0">
                        <a:pos x="T0" y="T1"/>
                      </a:cxn>
                      <a:cxn ang="0">
                        <a:pos x="T2" y="T3"/>
                      </a:cxn>
                      <a:cxn ang="0">
                        <a:pos x="T4" y="T5"/>
                      </a:cxn>
                      <a:cxn ang="0">
                        <a:pos x="T6" y="T7"/>
                      </a:cxn>
                      <a:cxn ang="0">
                        <a:pos x="T8" y="T9"/>
                      </a:cxn>
                      <a:cxn ang="0">
                        <a:pos x="T10" y="T11"/>
                      </a:cxn>
                      <a:cxn ang="0">
                        <a:pos x="T12" y="T13"/>
                      </a:cxn>
                    </a:cxnLst>
                    <a:rect l="0" t="0" r="r" b="b"/>
                    <a:pathLst>
                      <a:path w="20" h="259">
                        <a:moveTo>
                          <a:pt x="20" y="259"/>
                        </a:moveTo>
                        <a:cubicBezTo>
                          <a:pt x="20" y="4"/>
                          <a:pt x="20" y="4"/>
                          <a:pt x="20" y="4"/>
                        </a:cubicBezTo>
                        <a:cubicBezTo>
                          <a:pt x="15" y="3"/>
                          <a:pt x="10" y="2"/>
                          <a:pt x="5" y="1"/>
                        </a:cubicBezTo>
                        <a:cubicBezTo>
                          <a:pt x="3" y="1"/>
                          <a:pt x="2" y="0"/>
                          <a:pt x="0" y="0"/>
                        </a:cubicBezTo>
                        <a:cubicBezTo>
                          <a:pt x="0" y="255"/>
                          <a:pt x="0" y="255"/>
                          <a:pt x="0" y="255"/>
                        </a:cubicBezTo>
                        <a:cubicBezTo>
                          <a:pt x="5" y="256"/>
                          <a:pt x="11" y="257"/>
                          <a:pt x="16" y="258"/>
                        </a:cubicBezTo>
                        <a:cubicBezTo>
                          <a:pt x="17" y="259"/>
                          <a:pt x="19" y="259"/>
                          <a:pt x="20" y="2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3" name="Freeform 89">
                    <a:extLst>
                      <a:ext uri="{FF2B5EF4-FFF2-40B4-BE49-F238E27FC236}">
                        <a16:creationId xmlns:a16="http://schemas.microsoft.com/office/drawing/2014/main" id="{4C231564-3F19-4C4D-9067-B28135014E41}"/>
                      </a:ext>
                    </a:extLst>
                  </p:cNvPr>
                  <p:cNvSpPr>
                    <a:spLocks/>
                  </p:cNvSpPr>
                  <p:nvPr/>
                </p:nvSpPr>
                <p:spPr bwMode="auto">
                  <a:xfrm>
                    <a:off x="2011363" y="4618038"/>
                    <a:ext cx="74613" cy="968375"/>
                  </a:xfrm>
                  <a:custGeom>
                    <a:avLst/>
                    <a:gdLst>
                      <a:gd name="T0" fmla="*/ 20 w 20"/>
                      <a:gd name="T1" fmla="*/ 4 h 259"/>
                      <a:gd name="T2" fmla="*/ 0 w 20"/>
                      <a:gd name="T3" fmla="*/ 0 h 259"/>
                      <a:gd name="T4" fmla="*/ 0 w 20"/>
                      <a:gd name="T5" fmla="*/ 254 h 259"/>
                      <a:gd name="T6" fmla="*/ 20 w 20"/>
                      <a:gd name="T7" fmla="*/ 259 h 259"/>
                      <a:gd name="T8" fmla="*/ 20 w 20"/>
                      <a:gd name="T9" fmla="*/ 4 h 259"/>
                    </a:gdLst>
                    <a:ahLst/>
                    <a:cxnLst>
                      <a:cxn ang="0">
                        <a:pos x="T0" y="T1"/>
                      </a:cxn>
                      <a:cxn ang="0">
                        <a:pos x="T2" y="T3"/>
                      </a:cxn>
                      <a:cxn ang="0">
                        <a:pos x="T4" y="T5"/>
                      </a:cxn>
                      <a:cxn ang="0">
                        <a:pos x="T6" y="T7"/>
                      </a:cxn>
                      <a:cxn ang="0">
                        <a:pos x="T8" y="T9"/>
                      </a:cxn>
                    </a:cxnLst>
                    <a:rect l="0" t="0" r="r" b="b"/>
                    <a:pathLst>
                      <a:path w="20" h="259">
                        <a:moveTo>
                          <a:pt x="20" y="4"/>
                        </a:moveTo>
                        <a:cubicBezTo>
                          <a:pt x="13" y="3"/>
                          <a:pt x="6" y="1"/>
                          <a:pt x="0" y="0"/>
                        </a:cubicBezTo>
                        <a:cubicBezTo>
                          <a:pt x="0" y="254"/>
                          <a:pt x="0" y="254"/>
                          <a:pt x="0" y="254"/>
                        </a:cubicBezTo>
                        <a:cubicBezTo>
                          <a:pt x="6" y="256"/>
                          <a:pt x="13" y="257"/>
                          <a:pt x="20" y="259"/>
                        </a:cubicBezTo>
                        <a:lnTo>
                          <a:pt x="2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4" name="Freeform 90">
                    <a:extLst>
                      <a:ext uri="{FF2B5EF4-FFF2-40B4-BE49-F238E27FC236}">
                        <a16:creationId xmlns:a16="http://schemas.microsoft.com/office/drawing/2014/main" id="{BA651AAC-B2EB-45B0-816D-20339069FA38}"/>
                      </a:ext>
                    </a:extLst>
                  </p:cNvPr>
                  <p:cNvSpPr>
                    <a:spLocks/>
                  </p:cNvSpPr>
                  <p:nvPr/>
                </p:nvSpPr>
                <p:spPr bwMode="auto">
                  <a:xfrm>
                    <a:off x="1165225" y="4341813"/>
                    <a:ext cx="74613" cy="957262"/>
                  </a:xfrm>
                  <a:custGeom>
                    <a:avLst/>
                    <a:gdLst>
                      <a:gd name="T0" fmla="*/ 0 w 20"/>
                      <a:gd name="T1" fmla="*/ 246 h 256"/>
                      <a:gd name="T2" fmla="*/ 20 w 20"/>
                      <a:gd name="T3" fmla="*/ 256 h 256"/>
                      <a:gd name="T4" fmla="*/ 20 w 20"/>
                      <a:gd name="T5" fmla="*/ 8 h 256"/>
                      <a:gd name="T6" fmla="*/ 0 w 20"/>
                      <a:gd name="T7" fmla="*/ 0 h 256"/>
                      <a:gd name="T8" fmla="*/ 0 w 20"/>
                      <a:gd name="T9" fmla="*/ 246 h 256"/>
                    </a:gdLst>
                    <a:ahLst/>
                    <a:cxnLst>
                      <a:cxn ang="0">
                        <a:pos x="T0" y="T1"/>
                      </a:cxn>
                      <a:cxn ang="0">
                        <a:pos x="T2" y="T3"/>
                      </a:cxn>
                      <a:cxn ang="0">
                        <a:pos x="T4" y="T5"/>
                      </a:cxn>
                      <a:cxn ang="0">
                        <a:pos x="T6" y="T7"/>
                      </a:cxn>
                      <a:cxn ang="0">
                        <a:pos x="T8" y="T9"/>
                      </a:cxn>
                    </a:cxnLst>
                    <a:rect l="0" t="0" r="r" b="b"/>
                    <a:pathLst>
                      <a:path w="20" h="256">
                        <a:moveTo>
                          <a:pt x="0" y="246"/>
                        </a:moveTo>
                        <a:cubicBezTo>
                          <a:pt x="7" y="249"/>
                          <a:pt x="13" y="253"/>
                          <a:pt x="20" y="256"/>
                        </a:cubicBezTo>
                        <a:cubicBezTo>
                          <a:pt x="20" y="8"/>
                          <a:pt x="20" y="8"/>
                          <a:pt x="20" y="8"/>
                        </a:cubicBezTo>
                        <a:cubicBezTo>
                          <a:pt x="13" y="5"/>
                          <a:pt x="7" y="2"/>
                          <a:pt x="0" y="0"/>
                        </a:cubicBezTo>
                        <a:lnTo>
                          <a:pt x="0"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5" name="Freeform 91">
                    <a:extLst>
                      <a:ext uri="{FF2B5EF4-FFF2-40B4-BE49-F238E27FC236}">
                        <a16:creationId xmlns:a16="http://schemas.microsoft.com/office/drawing/2014/main" id="{D2A272E6-F6AD-4F2B-96B3-7D5F8D3A3176}"/>
                      </a:ext>
                    </a:extLst>
                  </p:cNvPr>
                  <p:cNvSpPr>
                    <a:spLocks/>
                  </p:cNvSpPr>
                  <p:nvPr/>
                </p:nvSpPr>
                <p:spPr bwMode="auto">
                  <a:xfrm>
                    <a:off x="3275013" y="4835525"/>
                    <a:ext cx="74613" cy="965200"/>
                  </a:xfrm>
                  <a:custGeom>
                    <a:avLst/>
                    <a:gdLst>
                      <a:gd name="T0" fmla="*/ 20 w 20"/>
                      <a:gd name="T1" fmla="*/ 2 h 258"/>
                      <a:gd name="T2" fmla="*/ 0 w 20"/>
                      <a:gd name="T3" fmla="*/ 0 h 258"/>
                      <a:gd name="T4" fmla="*/ 0 w 20"/>
                      <a:gd name="T5" fmla="*/ 256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4" y="2"/>
                          <a:pt x="7" y="1"/>
                          <a:pt x="0" y="0"/>
                        </a:cubicBezTo>
                        <a:cubicBezTo>
                          <a:pt x="0" y="256"/>
                          <a:pt x="0" y="256"/>
                          <a:pt x="0" y="256"/>
                        </a:cubicBezTo>
                        <a:cubicBezTo>
                          <a:pt x="7" y="257"/>
                          <a:pt x="14" y="257"/>
                          <a:pt x="20" y="258"/>
                        </a:cubicBez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6" name="Freeform 92">
                    <a:extLst>
                      <a:ext uri="{FF2B5EF4-FFF2-40B4-BE49-F238E27FC236}">
                        <a16:creationId xmlns:a16="http://schemas.microsoft.com/office/drawing/2014/main" id="{DB5687D2-E5A6-4481-A930-7FFBF242113A}"/>
                      </a:ext>
                    </a:extLst>
                  </p:cNvPr>
                  <p:cNvSpPr>
                    <a:spLocks/>
                  </p:cNvSpPr>
                  <p:nvPr/>
                </p:nvSpPr>
                <p:spPr bwMode="auto">
                  <a:xfrm>
                    <a:off x="2854325" y="4779963"/>
                    <a:ext cx="74613" cy="968375"/>
                  </a:xfrm>
                  <a:custGeom>
                    <a:avLst/>
                    <a:gdLst>
                      <a:gd name="T0" fmla="*/ 20 w 20"/>
                      <a:gd name="T1" fmla="*/ 3 h 259"/>
                      <a:gd name="T2" fmla="*/ 0 w 20"/>
                      <a:gd name="T3" fmla="*/ 0 h 259"/>
                      <a:gd name="T4" fmla="*/ 0 w 20"/>
                      <a:gd name="T5" fmla="*/ 256 h 259"/>
                      <a:gd name="T6" fmla="*/ 20 w 20"/>
                      <a:gd name="T7" fmla="*/ 259 h 259"/>
                      <a:gd name="T8" fmla="*/ 20 w 20"/>
                      <a:gd name="T9" fmla="*/ 3 h 259"/>
                    </a:gdLst>
                    <a:ahLst/>
                    <a:cxnLst>
                      <a:cxn ang="0">
                        <a:pos x="T0" y="T1"/>
                      </a:cxn>
                      <a:cxn ang="0">
                        <a:pos x="T2" y="T3"/>
                      </a:cxn>
                      <a:cxn ang="0">
                        <a:pos x="T4" y="T5"/>
                      </a:cxn>
                      <a:cxn ang="0">
                        <a:pos x="T6" y="T7"/>
                      </a:cxn>
                      <a:cxn ang="0">
                        <a:pos x="T8" y="T9"/>
                      </a:cxn>
                    </a:cxnLst>
                    <a:rect l="0" t="0" r="r" b="b"/>
                    <a:pathLst>
                      <a:path w="20" h="259">
                        <a:moveTo>
                          <a:pt x="20" y="3"/>
                        </a:moveTo>
                        <a:cubicBezTo>
                          <a:pt x="13" y="2"/>
                          <a:pt x="6" y="1"/>
                          <a:pt x="0" y="0"/>
                        </a:cubicBezTo>
                        <a:cubicBezTo>
                          <a:pt x="0" y="256"/>
                          <a:pt x="0" y="256"/>
                          <a:pt x="0" y="256"/>
                        </a:cubicBezTo>
                        <a:cubicBezTo>
                          <a:pt x="7" y="257"/>
                          <a:pt x="13" y="258"/>
                          <a:pt x="20" y="259"/>
                        </a:cubicBezTo>
                        <a:lnTo>
                          <a:pt x="2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7" name="Freeform 93">
                    <a:extLst>
                      <a:ext uri="{FF2B5EF4-FFF2-40B4-BE49-F238E27FC236}">
                        <a16:creationId xmlns:a16="http://schemas.microsoft.com/office/drawing/2014/main" id="{792CA6DE-2B28-4BE3-8AD8-00D94ABE135C}"/>
                      </a:ext>
                    </a:extLst>
                  </p:cNvPr>
                  <p:cNvSpPr>
                    <a:spLocks/>
                  </p:cNvSpPr>
                  <p:nvPr/>
                </p:nvSpPr>
                <p:spPr bwMode="auto">
                  <a:xfrm>
                    <a:off x="8323263" y="4584700"/>
                    <a:ext cx="73025" cy="950912"/>
                  </a:xfrm>
                  <a:custGeom>
                    <a:avLst/>
                    <a:gdLst>
                      <a:gd name="T0" fmla="*/ 20 w 20"/>
                      <a:gd name="T1" fmla="*/ 0 h 254"/>
                      <a:gd name="T2" fmla="*/ 0 w 20"/>
                      <a:gd name="T3" fmla="*/ 6 h 254"/>
                      <a:gd name="T4" fmla="*/ 0 w 20"/>
                      <a:gd name="T5" fmla="*/ 254 h 254"/>
                      <a:gd name="T6" fmla="*/ 20 w 20"/>
                      <a:gd name="T7" fmla="*/ 247 h 254"/>
                      <a:gd name="T8" fmla="*/ 20 w 20"/>
                      <a:gd name="T9" fmla="*/ 0 h 254"/>
                    </a:gdLst>
                    <a:ahLst/>
                    <a:cxnLst>
                      <a:cxn ang="0">
                        <a:pos x="T0" y="T1"/>
                      </a:cxn>
                      <a:cxn ang="0">
                        <a:pos x="T2" y="T3"/>
                      </a:cxn>
                      <a:cxn ang="0">
                        <a:pos x="T4" y="T5"/>
                      </a:cxn>
                      <a:cxn ang="0">
                        <a:pos x="T6" y="T7"/>
                      </a:cxn>
                      <a:cxn ang="0">
                        <a:pos x="T8" y="T9"/>
                      </a:cxn>
                    </a:cxnLst>
                    <a:rect l="0" t="0" r="r" b="b"/>
                    <a:pathLst>
                      <a:path w="20" h="254">
                        <a:moveTo>
                          <a:pt x="20" y="0"/>
                        </a:moveTo>
                        <a:cubicBezTo>
                          <a:pt x="14" y="2"/>
                          <a:pt x="7" y="4"/>
                          <a:pt x="0" y="6"/>
                        </a:cubicBezTo>
                        <a:cubicBezTo>
                          <a:pt x="0" y="254"/>
                          <a:pt x="0" y="254"/>
                          <a:pt x="0" y="254"/>
                        </a:cubicBezTo>
                        <a:cubicBezTo>
                          <a:pt x="7" y="252"/>
                          <a:pt x="14" y="250"/>
                          <a:pt x="20" y="247"/>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8" name="Freeform 94">
                    <a:extLst>
                      <a:ext uri="{FF2B5EF4-FFF2-40B4-BE49-F238E27FC236}">
                        <a16:creationId xmlns:a16="http://schemas.microsoft.com/office/drawing/2014/main" id="{150243B5-02BA-4B75-B414-1ADBD6BC73DD}"/>
                      </a:ext>
                    </a:extLst>
                  </p:cNvPr>
                  <p:cNvSpPr>
                    <a:spLocks/>
                  </p:cNvSpPr>
                  <p:nvPr/>
                </p:nvSpPr>
                <p:spPr bwMode="auto">
                  <a:xfrm>
                    <a:off x="7900988" y="4689475"/>
                    <a:ext cx="74613" cy="957262"/>
                  </a:xfrm>
                  <a:custGeom>
                    <a:avLst/>
                    <a:gdLst>
                      <a:gd name="T0" fmla="*/ 20 w 20"/>
                      <a:gd name="T1" fmla="*/ 0 h 256"/>
                      <a:gd name="T2" fmla="*/ 0 w 20"/>
                      <a:gd name="T3" fmla="*/ 4 h 256"/>
                      <a:gd name="T4" fmla="*/ 0 w 20"/>
                      <a:gd name="T5" fmla="*/ 256 h 256"/>
                      <a:gd name="T6" fmla="*/ 20 w 20"/>
                      <a:gd name="T7" fmla="*/ 251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2"/>
                          <a:pt x="7" y="3"/>
                          <a:pt x="0" y="4"/>
                        </a:cubicBezTo>
                        <a:cubicBezTo>
                          <a:pt x="0" y="256"/>
                          <a:pt x="0" y="256"/>
                          <a:pt x="0" y="256"/>
                        </a:cubicBezTo>
                        <a:cubicBezTo>
                          <a:pt x="7" y="254"/>
                          <a:pt x="13" y="252"/>
                          <a:pt x="20" y="251"/>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9" name="Freeform 95">
                    <a:extLst>
                      <a:ext uri="{FF2B5EF4-FFF2-40B4-BE49-F238E27FC236}">
                        <a16:creationId xmlns:a16="http://schemas.microsoft.com/office/drawing/2014/main" id="{F1A882CF-701C-4D1E-9760-5519FAAFF6A2}"/>
                      </a:ext>
                    </a:extLst>
                  </p:cNvPr>
                  <p:cNvSpPr>
                    <a:spLocks/>
                  </p:cNvSpPr>
                  <p:nvPr/>
                </p:nvSpPr>
                <p:spPr bwMode="auto">
                  <a:xfrm>
                    <a:off x="8743950" y="4435475"/>
                    <a:ext cx="74613" cy="931862"/>
                  </a:xfrm>
                  <a:custGeom>
                    <a:avLst/>
                    <a:gdLst>
                      <a:gd name="T0" fmla="*/ 20 w 20"/>
                      <a:gd name="T1" fmla="*/ 237 h 249"/>
                      <a:gd name="T2" fmla="*/ 20 w 20"/>
                      <a:gd name="T3" fmla="*/ 0 h 249"/>
                      <a:gd name="T4" fmla="*/ 0 w 20"/>
                      <a:gd name="T5" fmla="*/ 8 h 249"/>
                      <a:gd name="T6" fmla="*/ 0 w 20"/>
                      <a:gd name="T7" fmla="*/ 249 h 249"/>
                      <a:gd name="T8" fmla="*/ 20 w 20"/>
                      <a:gd name="T9" fmla="*/ 237 h 249"/>
                    </a:gdLst>
                    <a:ahLst/>
                    <a:cxnLst>
                      <a:cxn ang="0">
                        <a:pos x="T0" y="T1"/>
                      </a:cxn>
                      <a:cxn ang="0">
                        <a:pos x="T2" y="T3"/>
                      </a:cxn>
                      <a:cxn ang="0">
                        <a:pos x="T4" y="T5"/>
                      </a:cxn>
                      <a:cxn ang="0">
                        <a:pos x="T6" y="T7"/>
                      </a:cxn>
                      <a:cxn ang="0">
                        <a:pos x="T8" y="T9"/>
                      </a:cxn>
                    </a:cxnLst>
                    <a:rect l="0" t="0" r="r" b="b"/>
                    <a:pathLst>
                      <a:path w="20" h="249">
                        <a:moveTo>
                          <a:pt x="20" y="237"/>
                        </a:moveTo>
                        <a:cubicBezTo>
                          <a:pt x="20" y="0"/>
                          <a:pt x="20" y="0"/>
                          <a:pt x="20" y="0"/>
                        </a:cubicBezTo>
                        <a:cubicBezTo>
                          <a:pt x="14" y="3"/>
                          <a:pt x="7" y="6"/>
                          <a:pt x="0" y="8"/>
                        </a:cubicBezTo>
                        <a:cubicBezTo>
                          <a:pt x="0" y="249"/>
                          <a:pt x="0" y="249"/>
                          <a:pt x="0" y="249"/>
                        </a:cubicBezTo>
                        <a:cubicBezTo>
                          <a:pt x="7" y="245"/>
                          <a:pt x="14" y="241"/>
                          <a:pt x="20" y="23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0" name="Freeform 96">
                    <a:extLst>
                      <a:ext uri="{FF2B5EF4-FFF2-40B4-BE49-F238E27FC236}">
                        <a16:creationId xmlns:a16="http://schemas.microsoft.com/office/drawing/2014/main" id="{49E33537-2D43-4EED-82E6-4F58A9841E6E}"/>
                      </a:ext>
                    </a:extLst>
                  </p:cNvPr>
                  <p:cNvSpPr>
                    <a:spLocks/>
                  </p:cNvSpPr>
                  <p:nvPr/>
                </p:nvSpPr>
                <p:spPr bwMode="auto">
                  <a:xfrm>
                    <a:off x="5789613" y="4926013"/>
                    <a:ext cx="74613" cy="952500"/>
                  </a:xfrm>
                  <a:custGeom>
                    <a:avLst/>
                    <a:gdLst>
                      <a:gd name="T0" fmla="*/ 20 w 20"/>
                      <a:gd name="T1" fmla="*/ 0 h 255"/>
                      <a:gd name="T2" fmla="*/ 0 w 20"/>
                      <a:gd name="T3" fmla="*/ 1 h 255"/>
                      <a:gd name="T4" fmla="*/ 0 w 20"/>
                      <a:gd name="T5" fmla="*/ 255 h 255"/>
                      <a:gd name="T6" fmla="*/ 20 w 20"/>
                      <a:gd name="T7" fmla="*/ 255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0"/>
                          <a:pt x="7" y="0"/>
                          <a:pt x="0" y="1"/>
                        </a:cubicBezTo>
                        <a:cubicBezTo>
                          <a:pt x="0" y="255"/>
                          <a:pt x="0" y="255"/>
                          <a:pt x="0" y="255"/>
                        </a:cubicBezTo>
                        <a:cubicBezTo>
                          <a:pt x="7" y="255"/>
                          <a:pt x="14" y="255"/>
                          <a:pt x="20" y="255"/>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1" name="Freeform 97">
                    <a:extLst>
                      <a:ext uri="{FF2B5EF4-FFF2-40B4-BE49-F238E27FC236}">
                        <a16:creationId xmlns:a16="http://schemas.microsoft.com/office/drawing/2014/main" id="{79417F9F-57C9-4368-A4FE-C31D0D2B4E6D}"/>
                      </a:ext>
                    </a:extLst>
                  </p:cNvPr>
                  <p:cNvSpPr>
                    <a:spLocks/>
                  </p:cNvSpPr>
                  <p:nvPr/>
                </p:nvSpPr>
                <p:spPr bwMode="auto">
                  <a:xfrm>
                    <a:off x="1566863" y="4487863"/>
                    <a:ext cx="74613" cy="968375"/>
                  </a:xfrm>
                  <a:custGeom>
                    <a:avLst/>
                    <a:gdLst>
                      <a:gd name="T0" fmla="*/ 20 w 20"/>
                      <a:gd name="T1" fmla="*/ 6 h 259"/>
                      <a:gd name="T2" fmla="*/ 0 w 20"/>
                      <a:gd name="T3" fmla="*/ 0 h 259"/>
                      <a:gd name="T4" fmla="*/ 0 w 20"/>
                      <a:gd name="T5" fmla="*/ 252 h 259"/>
                      <a:gd name="T6" fmla="*/ 20 w 20"/>
                      <a:gd name="T7" fmla="*/ 259 h 259"/>
                      <a:gd name="T8" fmla="*/ 20 w 20"/>
                      <a:gd name="T9" fmla="*/ 6 h 259"/>
                    </a:gdLst>
                    <a:ahLst/>
                    <a:cxnLst>
                      <a:cxn ang="0">
                        <a:pos x="T0" y="T1"/>
                      </a:cxn>
                      <a:cxn ang="0">
                        <a:pos x="T2" y="T3"/>
                      </a:cxn>
                      <a:cxn ang="0">
                        <a:pos x="T4" y="T5"/>
                      </a:cxn>
                      <a:cxn ang="0">
                        <a:pos x="T6" y="T7"/>
                      </a:cxn>
                      <a:cxn ang="0">
                        <a:pos x="T8" y="T9"/>
                      </a:cxn>
                    </a:cxnLst>
                    <a:rect l="0" t="0" r="r" b="b"/>
                    <a:pathLst>
                      <a:path w="20" h="259">
                        <a:moveTo>
                          <a:pt x="20" y="6"/>
                        </a:moveTo>
                        <a:cubicBezTo>
                          <a:pt x="13" y="4"/>
                          <a:pt x="7" y="2"/>
                          <a:pt x="0" y="0"/>
                        </a:cubicBezTo>
                        <a:cubicBezTo>
                          <a:pt x="0" y="252"/>
                          <a:pt x="0" y="252"/>
                          <a:pt x="0" y="252"/>
                        </a:cubicBezTo>
                        <a:cubicBezTo>
                          <a:pt x="7" y="254"/>
                          <a:pt x="13" y="257"/>
                          <a:pt x="20" y="259"/>
                        </a:cubicBezTo>
                        <a:lnTo>
                          <a:pt x="20"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2" name="Freeform 98">
                    <a:extLst>
                      <a:ext uri="{FF2B5EF4-FFF2-40B4-BE49-F238E27FC236}">
                        <a16:creationId xmlns:a16="http://schemas.microsoft.com/office/drawing/2014/main" id="{7B3988AB-03BF-4171-9C8B-B22241D9B539}"/>
                      </a:ext>
                    </a:extLst>
                  </p:cNvPr>
                  <p:cNvSpPr>
                    <a:spLocks/>
                  </p:cNvSpPr>
                  <p:nvPr/>
                </p:nvSpPr>
                <p:spPr bwMode="auto">
                  <a:xfrm>
                    <a:off x="7058025" y="4827588"/>
                    <a:ext cx="74613" cy="957262"/>
                  </a:xfrm>
                  <a:custGeom>
                    <a:avLst/>
                    <a:gdLst>
                      <a:gd name="T0" fmla="*/ 20 w 20"/>
                      <a:gd name="T1" fmla="*/ 0 h 256"/>
                      <a:gd name="T2" fmla="*/ 0 w 20"/>
                      <a:gd name="T3" fmla="*/ 3 h 256"/>
                      <a:gd name="T4" fmla="*/ 0 w 20"/>
                      <a:gd name="T5" fmla="*/ 256 h 256"/>
                      <a:gd name="T6" fmla="*/ 20 w 20"/>
                      <a:gd name="T7" fmla="*/ 254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1"/>
                          <a:pt x="6" y="2"/>
                          <a:pt x="0" y="3"/>
                        </a:cubicBezTo>
                        <a:cubicBezTo>
                          <a:pt x="0" y="256"/>
                          <a:pt x="0" y="256"/>
                          <a:pt x="0" y="256"/>
                        </a:cubicBezTo>
                        <a:cubicBezTo>
                          <a:pt x="6" y="255"/>
                          <a:pt x="13" y="254"/>
                          <a:pt x="20" y="254"/>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3" name="Freeform 99">
                    <a:extLst>
                      <a:ext uri="{FF2B5EF4-FFF2-40B4-BE49-F238E27FC236}">
                        <a16:creationId xmlns:a16="http://schemas.microsoft.com/office/drawing/2014/main" id="{A90CAE4B-7A19-481F-9675-0F0D86E82CA6}"/>
                      </a:ext>
                    </a:extLst>
                  </p:cNvPr>
                  <p:cNvSpPr>
                    <a:spLocks/>
                  </p:cNvSpPr>
                  <p:nvPr/>
                </p:nvSpPr>
                <p:spPr bwMode="auto">
                  <a:xfrm>
                    <a:off x="5368925" y="4932363"/>
                    <a:ext cx="74613" cy="957262"/>
                  </a:xfrm>
                  <a:custGeom>
                    <a:avLst/>
                    <a:gdLst>
                      <a:gd name="T0" fmla="*/ 0 w 20"/>
                      <a:gd name="T1" fmla="*/ 256 h 256"/>
                      <a:gd name="T2" fmla="*/ 20 w 20"/>
                      <a:gd name="T3" fmla="*/ 256 h 256"/>
                      <a:gd name="T4" fmla="*/ 20 w 20"/>
                      <a:gd name="T5" fmla="*/ 0 h 256"/>
                      <a:gd name="T6" fmla="*/ 0 w 20"/>
                      <a:gd name="T7" fmla="*/ 1 h 256"/>
                      <a:gd name="T8" fmla="*/ 0 w 20"/>
                      <a:gd name="T9" fmla="*/ 256 h 256"/>
                    </a:gdLst>
                    <a:ahLst/>
                    <a:cxnLst>
                      <a:cxn ang="0">
                        <a:pos x="T0" y="T1"/>
                      </a:cxn>
                      <a:cxn ang="0">
                        <a:pos x="T2" y="T3"/>
                      </a:cxn>
                      <a:cxn ang="0">
                        <a:pos x="T4" y="T5"/>
                      </a:cxn>
                      <a:cxn ang="0">
                        <a:pos x="T6" y="T7"/>
                      </a:cxn>
                      <a:cxn ang="0">
                        <a:pos x="T8" y="T9"/>
                      </a:cxn>
                    </a:cxnLst>
                    <a:rect l="0" t="0" r="r" b="b"/>
                    <a:pathLst>
                      <a:path w="20" h="256">
                        <a:moveTo>
                          <a:pt x="0" y="256"/>
                        </a:moveTo>
                        <a:cubicBezTo>
                          <a:pt x="7" y="256"/>
                          <a:pt x="13" y="256"/>
                          <a:pt x="20" y="256"/>
                        </a:cubicBezTo>
                        <a:cubicBezTo>
                          <a:pt x="20" y="0"/>
                          <a:pt x="20" y="0"/>
                          <a:pt x="20" y="0"/>
                        </a:cubicBezTo>
                        <a:cubicBezTo>
                          <a:pt x="13" y="0"/>
                          <a:pt x="7" y="1"/>
                          <a:pt x="0" y="1"/>
                        </a:cubicBezTo>
                        <a:lnTo>
                          <a:pt x="0" y="25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4" name="Freeform 100">
                    <a:extLst>
                      <a:ext uri="{FF2B5EF4-FFF2-40B4-BE49-F238E27FC236}">
                        <a16:creationId xmlns:a16="http://schemas.microsoft.com/office/drawing/2014/main" id="{80CA7D81-8073-43B0-AC90-0888A19AEB78}"/>
                      </a:ext>
                    </a:extLst>
                  </p:cNvPr>
                  <p:cNvSpPr>
                    <a:spLocks/>
                  </p:cNvSpPr>
                  <p:nvPr/>
                </p:nvSpPr>
                <p:spPr bwMode="auto">
                  <a:xfrm>
                    <a:off x="6211888" y="4906963"/>
                    <a:ext cx="74613" cy="952500"/>
                  </a:xfrm>
                  <a:custGeom>
                    <a:avLst/>
                    <a:gdLst>
                      <a:gd name="T0" fmla="*/ 20 w 20"/>
                      <a:gd name="T1" fmla="*/ 0 h 255"/>
                      <a:gd name="T2" fmla="*/ 0 w 20"/>
                      <a:gd name="T3" fmla="*/ 1 h 255"/>
                      <a:gd name="T4" fmla="*/ 0 w 20"/>
                      <a:gd name="T5" fmla="*/ 255 h 255"/>
                      <a:gd name="T6" fmla="*/ 20 w 20"/>
                      <a:gd name="T7" fmla="*/ 254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0"/>
                          <a:pt x="7" y="0"/>
                          <a:pt x="0" y="1"/>
                        </a:cubicBezTo>
                        <a:cubicBezTo>
                          <a:pt x="0" y="255"/>
                          <a:pt x="0" y="255"/>
                          <a:pt x="0" y="255"/>
                        </a:cubicBezTo>
                        <a:cubicBezTo>
                          <a:pt x="7" y="255"/>
                          <a:pt x="14" y="254"/>
                          <a:pt x="20" y="254"/>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5" name="Freeform 101">
                    <a:extLst>
                      <a:ext uri="{FF2B5EF4-FFF2-40B4-BE49-F238E27FC236}">
                        <a16:creationId xmlns:a16="http://schemas.microsoft.com/office/drawing/2014/main" id="{64179687-1698-46E0-ABA8-67A2E8F353B0}"/>
                      </a:ext>
                    </a:extLst>
                  </p:cNvPr>
                  <p:cNvSpPr>
                    <a:spLocks/>
                  </p:cNvSpPr>
                  <p:nvPr/>
                </p:nvSpPr>
                <p:spPr bwMode="auto">
                  <a:xfrm>
                    <a:off x="6632575" y="4873625"/>
                    <a:ext cx="77788" cy="957262"/>
                  </a:xfrm>
                  <a:custGeom>
                    <a:avLst/>
                    <a:gdLst>
                      <a:gd name="T0" fmla="*/ 21 w 21"/>
                      <a:gd name="T1" fmla="*/ 0 h 256"/>
                      <a:gd name="T2" fmla="*/ 0 w 21"/>
                      <a:gd name="T3" fmla="*/ 2 h 256"/>
                      <a:gd name="T4" fmla="*/ 0 w 21"/>
                      <a:gd name="T5" fmla="*/ 256 h 256"/>
                      <a:gd name="T6" fmla="*/ 21 w 21"/>
                      <a:gd name="T7" fmla="*/ 254 h 256"/>
                      <a:gd name="T8" fmla="*/ 21 w 21"/>
                      <a:gd name="T9" fmla="*/ 0 h 256"/>
                    </a:gdLst>
                    <a:ahLst/>
                    <a:cxnLst>
                      <a:cxn ang="0">
                        <a:pos x="T0" y="T1"/>
                      </a:cxn>
                      <a:cxn ang="0">
                        <a:pos x="T2" y="T3"/>
                      </a:cxn>
                      <a:cxn ang="0">
                        <a:pos x="T4" y="T5"/>
                      </a:cxn>
                      <a:cxn ang="0">
                        <a:pos x="T6" y="T7"/>
                      </a:cxn>
                      <a:cxn ang="0">
                        <a:pos x="T8" y="T9"/>
                      </a:cxn>
                    </a:cxnLst>
                    <a:rect l="0" t="0" r="r" b="b"/>
                    <a:pathLst>
                      <a:path w="21" h="256">
                        <a:moveTo>
                          <a:pt x="21" y="0"/>
                        </a:moveTo>
                        <a:cubicBezTo>
                          <a:pt x="14" y="1"/>
                          <a:pt x="7" y="1"/>
                          <a:pt x="0" y="2"/>
                        </a:cubicBezTo>
                        <a:cubicBezTo>
                          <a:pt x="0" y="256"/>
                          <a:pt x="0" y="256"/>
                          <a:pt x="0" y="256"/>
                        </a:cubicBezTo>
                        <a:cubicBezTo>
                          <a:pt x="7" y="255"/>
                          <a:pt x="14" y="255"/>
                          <a:pt x="21" y="254"/>
                        </a:cubicBezTo>
                        <a:lnTo>
                          <a:pt x="21"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6" name="Freeform 102">
                    <a:extLst>
                      <a:ext uri="{FF2B5EF4-FFF2-40B4-BE49-F238E27FC236}">
                        <a16:creationId xmlns:a16="http://schemas.microsoft.com/office/drawing/2014/main" id="{E5DBCB8C-523D-4F9A-BAD0-9A3C0ED32556}"/>
                      </a:ext>
                    </a:extLst>
                  </p:cNvPr>
                  <p:cNvSpPr>
                    <a:spLocks/>
                  </p:cNvSpPr>
                  <p:nvPr/>
                </p:nvSpPr>
                <p:spPr bwMode="auto">
                  <a:xfrm>
                    <a:off x="7478713" y="4768850"/>
                    <a:ext cx="74613" cy="957262"/>
                  </a:xfrm>
                  <a:custGeom>
                    <a:avLst/>
                    <a:gdLst>
                      <a:gd name="T0" fmla="*/ 20 w 20"/>
                      <a:gd name="T1" fmla="*/ 0 h 256"/>
                      <a:gd name="T2" fmla="*/ 0 w 20"/>
                      <a:gd name="T3" fmla="*/ 3 h 256"/>
                      <a:gd name="T4" fmla="*/ 0 w 20"/>
                      <a:gd name="T5" fmla="*/ 256 h 256"/>
                      <a:gd name="T6" fmla="*/ 20 w 20"/>
                      <a:gd name="T7" fmla="*/ 252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1"/>
                          <a:pt x="7" y="2"/>
                          <a:pt x="0" y="3"/>
                        </a:cubicBezTo>
                        <a:cubicBezTo>
                          <a:pt x="0" y="256"/>
                          <a:pt x="0" y="256"/>
                          <a:pt x="0" y="256"/>
                        </a:cubicBezTo>
                        <a:cubicBezTo>
                          <a:pt x="7" y="255"/>
                          <a:pt x="13" y="254"/>
                          <a:pt x="20" y="252"/>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7" name="Freeform 103">
                    <a:extLst>
                      <a:ext uri="{FF2B5EF4-FFF2-40B4-BE49-F238E27FC236}">
                        <a16:creationId xmlns:a16="http://schemas.microsoft.com/office/drawing/2014/main" id="{DE7DDDF5-7610-42AB-A089-D2955BFD8729}"/>
                      </a:ext>
                    </a:extLst>
                  </p:cNvPr>
                  <p:cNvSpPr>
                    <a:spLocks/>
                  </p:cNvSpPr>
                  <p:nvPr/>
                </p:nvSpPr>
                <p:spPr bwMode="auto">
                  <a:xfrm>
                    <a:off x="3678238" y="4865688"/>
                    <a:ext cx="74613" cy="965200"/>
                  </a:xfrm>
                  <a:custGeom>
                    <a:avLst/>
                    <a:gdLst>
                      <a:gd name="T0" fmla="*/ 20 w 20"/>
                      <a:gd name="T1" fmla="*/ 2 h 258"/>
                      <a:gd name="T2" fmla="*/ 0 w 20"/>
                      <a:gd name="T3" fmla="*/ 0 h 258"/>
                      <a:gd name="T4" fmla="*/ 0 w 20"/>
                      <a:gd name="T5" fmla="*/ 256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7" y="1"/>
                          <a:pt x="0" y="0"/>
                        </a:cubicBezTo>
                        <a:cubicBezTo>
                          <a:pt x="0" y="256"/>
                          <a:pt x="0" y="256"/>
                          <a:pt x="0" y="256"/>
                        </a:cubicBezTo>
                        <a:cubicBezTo>
                          <a:pt x="7" y="257"/>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8" name="Freeform 104">
                    <a:extLst>
                      <a:ext uri="{FF2B5EF4-FFF2-40B4-BE49-F238E27FC236}">
                        <a16:creationId xmlns:a16="http://schemas.microsoft.com/office/drawing/2014/main" id="{7995735F-8ED7-4731-B729-4FDC53CFF518}"/>
                      </a:ext>
                    </a:extLst>
                  </p:cNvPr>
                  <p:cNvSpPr>
                    <a:spLocks/>
                  </p:cNvSpPr>
                  <p:nvPr/>
                </p:nvSpPr>
                <p:spPr bwMode="auto">
                  <a:xfrm>
                    <a:off x="4100513" y="4899025"/>
                    <a:ext cx="74613" cy="960437"/>
                  </a:xfrm>
                  <a:custGeom>
                    <a:avLst/>
                    <a:gdLst>
                      <a:gd name="T0" fmla="*/ 20 w 20"/>
                      <a:gd name="T1" fmla="*/ 257 h 257"/>
                      <a:gd name="T2" fmla="*/ 20 w 20"/>
                      <a:gd name="T3" fmla="*/ 1 h 257"/>
                      <a:gd name="T4" fmla="*/ 0 w 20"/>
                      <a:gd name="T5" fmla="*/ 0 h 257"/>
                      <a:gd name="T6" fmla="*/ 0 w 20"/>
                      <a:gd name="T7" fmla="*/ 256 h 257"/>
                      <a:gd name="T8" fmla="*/ 19 w 20"/>
                      <a:gd name="T9" fmla="*/ 257 h 257"/>
                      <a:gd name="T10" fmla="*/ 20 w 20"/>
                      <a:gd name="T11" fmla="*/ 257 h 257"/>
                    </a:gdLst>
                    <a:ahLst/>
                    <a:cxnLst>
                      <a:cxn ang="0">
                        <a:pos x="T0" y="T1"/>
                      </a:cxn>
                      <a:cxn ang="0">
                        <a:pos x="T2" y="T3"/>
                      </a:cxn>
                      <a:cxn ang="0">
                        <a:pos x="T4" y="T5"/>
                      </a:cxn>
                      <a:cxn ang="0">
                        <a:pos x="T6" y="T7"/>
                      </a:cxn>
                      <a:cxn ang="0">
                        <a:pos x="T8" y="T9"/>
                      </a:cxn>
                      <a:cxn ang="0">
                        <a:pos x="T10" y="T11"/>
                      </a:cxn>
                    </a:cxnLst>
                    <a:rect l="0" t="0" r="r" b="b"/>
                    <a:pathLst>
                      <a:path w="20" h="257">
                        <a:moveTo>
                          <a:pt x="20" y="257"/>
                        </a:moveTo>
                        <a:cubicBezTo>
                          <a:pt x="20" y="1"/>
                          <a:pt x="20" y="1"/>
                          <a:pt x="20" y="1"/>
                        </a:cubicBezTo>
                        <a:cubicBezTo>
                          <a:pt x="14" y="1"/>
                          <a:pt x="7" y="0"/>
                          <a:pt x="0" y="0"/>
                        </a:cubicBezTo>
                        <a:cubicBezTo>
                          <a:pt x="0" y="256"/>
                          <a:pt x="0" y="256"/>
                          <a:pt x="0" y="256"/>
                        </a:cubicBezTo>
                        <a:cubicBezTo>
                          <a:pt x="7" y="256"/>
                          <a:pt x="12" y="256"/>
                          <a:pt x="19" y="257"/>
                        </a:cubicBezTo>
                        <a:cubicBezTo>
                          <a:pt x="19" y="257"/>
                          <a:pt x="20" y="257"/>
                          <a:pt x="20" y="25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9" name="Freeform 105">
                    <a:extLst>
                      <a:ext uri="{FF2B5EF4-FFF2-40B4-BE49-F238E27FC236}">
                        <a16:creationId xmlns:a16="http://schemas.microsoft.com/office/drawing/2014/main" id="{8A9B5563-31F3-4F84-A34C-073B9AC6C401}"/>
                      </a:ext>
                    </a:extLst>
                  </p:cNvPr>
                  <p:cNvSpPr>
                    <a:spLocks/>
                  </p:cNvSpPr>
                  <p:nvPr/>
                </p:nvSpPr>
                <p:spPr bwMode="auto">
                  <a:xfrm>
                    <a:off x="4946650" y="4932363"/>
                    <a:ext cx="74613" cy="954087"/>
                  </a:xfrm>
                  <a:custGeom>
                    <a:avLst/>
                    <a:gdLst>
                      <a:gd name="T0" fmla="*/ 20 w 20"/>
                      <a:gd name="T1" fmla="*/ 0 h 255"/>
                      <a:gd name="T2" fmla="*/ 0 w 20"/>
                      <a:gd name="T3" fmla="*/ 0 h 255"/>
                      <a:gd name="T4" fmla="*/ 0 w 20"/>
                      <a:gd name="T5" fmla="*/ 255 h 255"/>
                      <a:gd name="T6" fmla="*/ 20 w 20"/>
                      <a:gd name="T7" fmla="*/ 255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0"/>
                          <a:pt x="6" y="0"/>
                          <a:pt x="0" y="0"/>
                        </a:cubicBezTo>
                        <a:cubicBezTo>
                          <a:pt x="0" y="255"/>
                          <a:pt x="0" y="255"/>
                          <a:pt x="0" y="255"/>
                        </a:cubicBezTo>
                        <a:cubicBezTo>
                          <a:pt x="6" y="255"/>
                          <a:pt x="13" y="255"/>
                          <a:pt x="20" y="255"/>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0" name="Freeform 106">
                    <a:extLst>
                      <a:ext uri="{FF2B5EF4-FFF2-40B4-BE49-F238E27FC236}">
                        <a16:creationId xmlns:a16="http://schemas.microsoft.com/office/drawing/2014/main" id="{224F2073-17BC-4132-A0FC-C709461B80FC}"/>
                      </a:ext>
                    </a:extLst>
                  </p:cNvPr>
                  <p:cNvSpPr>
                    <a:spLocks/>
                  </p:cNvSpPr>
                  <p:nvPr/>
                </p:nvSpPr>
                <p:spPr bwMode="auto">
                  <a:xfrm>
                    <a:off x="4525963" y="4918075"/>
                    <a:ext cx="74613" cy="960437"/>
                  </a:xfrm>
                  <a:custGeom>
                    <a:avLst/>
                    <a:gdLst>
                      <a:gd name="T0" fmla="*/ 0 w 20"/>
                      <a:gd name="T1" fmla="*/ 256 h 257"/>
                      <a:gd name="T2" fmla="*/ 20 w 20"/>
                      <a:gd name="T3" fmla="*/ 257 h 257"/>
                      <a:gd name="T4" fmla="*/ 20 w 20"/>
                      <a:gd name="T5" fmla="*/ 1 h 257"/>
                      <a:gd name="T6" fmla="*/ 0 w 20"/>
                      <a:gd name="T7" fmla="*/ 0 h 257"/>
                      <a:gd name="T8" fmla="*/ 0 w 20"/>
                      <a:gd name="T9" fmla="*/ 256 h 257"/>
                    </a:gdLst>
                    <a:ahLst/>
                    <a:cxnLst>
                      <a:cxn ang="0">
                        <a:pos x="T0" y="T1"/>
                      </a:cxn>
                      <a:cxn ang="0">
                        <a:pos x="T2" y="T3"/>
                      </a:cxn>
                      <a:cxn ang="0">
                        <a:pos x="T4" y="T5"/>
                      </a:cxn>
                      <a:cxn ang="0">
                        <a:pos x="T6" y="T7"/>
                      </a:cxn>
                      <a:cxn ang="0">
                        <a:pos x="T8" y="T9"/>
                      </a:cxn>
                    </a:cxnLst>
                    <a:rect l="0" t="0" r="r" b="b"/>
                    <a:pathLst>
                      <a:path w="20" h="257">
                        <a:moveTo>
                          <a:pt x="0" y="256"/>
                        </a:moveTo>
                        <a:cubicBezTo>
                          <a:pt x="6" y="256"/>
                          <a:pt x="13" y="257"/>
                          <a:pt x="20" y="257"/>
                        </a:cubicBezTo>
                        <a:cubicBezTo>
                          <a:pt x="20" y="1"/>
                          <a:pt x="20" y="1"/>
                          <a:pt x="20" y="1"/>
                        </a:cubicBezTo>
                        <a:cubicBezTo>
                          <a:pt x="13" y="1"/>
                          <a:pt x="6" y="1"/>
                          <a:pt x="0" y="0"/>
                        </a:cubicBezTo>
                        <a:lnTo>
                          <a:pt x="0" y="25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1" name="Freeform 107">
                    <a:extLst>
                      <a:ext uri="{FF2B5EF4-FFF2-40B4-BE49-F238E27FC236}">
                        <a16:creationId xmlns:a16="http://schemas.microsoft.com/office/drawing/2014/main" id="{173F37A6-F81A-4216-A2F3-846EE1FEA5C5}"/>
                      </a:ext>
                    </a:extLst>
                  </p:cNvPr>
                  <p:cNvSpPr>
                    <a:spLocks/>
                  </p:cNvSpPr>
                  <p:nvPr/>
                </p:nvSpPr>
                <p:spPr bwMode="auto">
                  <a:xfrm>
                    <a:off x="2414588" y="4697413"/>
                    <a:ext cx="74613" cy="965200"/>
                  </a:xfrm>
                  <a:custGeom>
                    <a:avLst/>
                    <a:gdLst>
                      <a:gd name="T0" fmla="*/ 20 w 20"/>
                      <a:gd name="T1" fmla="*/ 258 h 258"/>
                      <a:gd name="T2" fmla="*/ 20 w 20"/>
                      <a:gd name="T3" fmla="*/ 3 h 258"/>
                      <a:gd name="T4" fmla="*/ 5 w 20"/>
                      <a:gd name="T5" fmla="*/ 1 h 258"/>
                      <a:gd name="T6" fmla="*/ 0 w 20"/>
                      <a:gd name="T7" fmla="*/ 0 h 258"/>
                      <a:gd name="T8" fmla="*/ 0 w 20"/>
                      <a:gd name="T9" fmla="*/ 255 h 258"/>
                      <a:gd name="T10" fmla="*/ 16 w 20"/>
                      <a:gd name="T11" fmla="*/ 258 h 258"/>
                      <a:gd name="T12" fmla="*/ 20 w 20"/>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20" h="258">
                        <a:moveTo>
                          <a:pt x="20" y="258"/>
                        </a:moveTo>
                        <a:cubicBezTo>
                          <a:pt x="20" y="3"/>
                          <a:pt x="20" y="3"/>
                          <a:pt x="20" y="3"/>
                        </a:cubicBezTo>
                        <a:cubicBezTo>
                          <a:pt x="15" y="2"/>
                          <a:pt x="10" y="2"/>
                          <a:pt x="5" y="1"/>
                        </a:cubicBezTo>
                        <a:cubicBezTo>
                          <a:pt x="3" y="0"/>
                          <a:pt x="1" y="0"/>
                          <a:pt x="0" y="0"/>
                        </a:cubicBezTo>
                        <a:cubicBezTo>
                          <a:pt x="0" y="255"/>
                          <a:pt x="0" y="255"/>
                          <a:pt x="0" y="255"/>
                        </a:cubicBezTo>
                        <a:cubicBezTo>
                          <a:pt x="5" y="256"/>
                          <a:pt x="10" y="257"/>
                          <a:pt x="16" y="258"/>
                        </a:cubicBezTo>
                        <a:cubicBezTo>
                          <a:pt x="17" y="258"/>
                          <a:pt x="18" y="258"/>
                          <a:pt x="20" y="258"/>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2" name="Freeform 108">
                    <a:extLst>
                      <a:ext uri="{FF2B5EF4-FFF2-40B4-BE49-F238E27FC236}">
                        <a16:creationId xmlns:a16="http://schemas.microsoft.com/office/drawing/2014/main" id="{C9F941D3-4C5C-494D-9EAF-B399F6AB86B9}"/>
                      </a:ext>
                    </a:extLst>
                  </p:cNvPr>
                  <p:cNvSpPr>
                    <a:spLocks/>
                  </p:cNvSpPr>
                  <p:nvPr/>
                </p:nvSpPr>
                <p:spPr bwMode="auto">
                  <a:xfrm>
                    <a:off x="1989138" y="4603750"/>
                    <a:ext cx="74613" cy="968375"/>
                  </a:xfrm>
                  <a:custGeom>
                    <a:avLst/>
                    <a:gdLst>
                      <a:gd name="T0" fmla="*/ 20 w 20"/>
                      <a:gd name="T1" fmla="*/ 5 h 259"/>
                      <a:gd name="T2" fmla="*/ 0 w 20"/>
                      <a:gd name="T3" fmla="*/ 0 h 259"/>
                      <a:gd name="T4" fmla="*/ 0 w 20"/>
                      <a:gd name="T5" fmla="*/ 255 h 259"/>
                      <a:gd name="T6" fmla="*/ 20 w 20"/>
                      <a:gd name="T7" fmla="*/ 259 h 259"/>
                      <a:gd name="T8" fmla="*/ 20 w 20"/>
                      <a:gd name="T9" fmla="*/ 5 h 259"/>
                    </a:gdLst>
                    <a:ahLst/>
                    <a:cxnLst>
                      <a:cxn ang="0">
                        <a:pos x="T0" y="T1"/>
                      </a:cxn>
                      <a:cxn ang="0">
                        <a:pos x="T2" y="T3"/>
                      </a:cxn>
                      <a:cxn ang="0">
                        <a:pos x="T4" y="T5"/>
                      </a:cxn>
                      <a:cxn ang="0">
                        <a:pos x="T6" y="T7"/>
                      </a:cxn>
                      <a:cxn ang="0">
                        <a:pos x="T8" y="T9"/>
                      </a:cxn>
                    </a:cxnLst>
                    <a:rect l="0" t="0" r="r" b="b"/>
                    <a:pathLst>
                      <a:path w="20" h="259">
                        <a:moveTo>
                          <a:pt x="20" y="5"/>
                        </a:moveTo>
                        <a:cubicBezTo>
                          <a:pt x="14" y="3"/>
                          <a:pt x="7" y="2"/>
                          <a:pt x="0" y="0"/>
                        </a:cubicBezTo>
                        <a:cubicBezTo>
                          <a:pt x="0" y="255"/>
                          <a:pt x="0" y="255"/>
                          <a:pt x="0" y="255"/>
                        </a:cubicBezTo>
                        <a:cubicBezTo>
                          <a:pt x="7" y="256"/>
                          <a:pt x="14" y="258"/>
                          <a:pt x="20" y="259"/>
                        </a:cubicBezTo>
                        <a:lnTo>
                          <a:pt x="20" y="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3" name="Freeform 109">
                    <a:extLst>
                      <a:ext uri="{FF2B5EF4-FFF2-40B4-BE49-F238E27FC236}">
                        <a16:creationId xmlns:a16="http://schemas.microsoft.com/office/drawing/2014/main" id="{3C514FF7-3CDC-439C-BF97-72DE42CFCA24}"/>
                      </a:ext>
                    </a:extLst>
                  </p:cNvPr>
                  <p:cNvSpPr>
                    <a:spLocks/>
                  </p:cNvSpPr>
                  <p:nvPr/>
                </p:nvSpPr>
                <p:spPr bwMode="auto">
                  <a:xfrm>
                    <a:off x="1146175" y="4327525"/>
                    <a:ext cx="74613" cy="960437"/>
                  </a:xfrm>
                  <a:custGeom>
                    <a:avLst/>
                    <a:gdLst>
                      <a:gd name="T0" fmla="*/ 0 w 20"/>
                      <a:gd name="T1" fmla="*/ 246 h 257"/>
                      <a:gd name="T2" fmla="*/ 20 w 20"/>
                      <a:gd name="T3" fmla="*/ 257 h 257"/>
                      <a:gd name="T4" fmla="*/ 20 w 20"/>
                      <a:gd name="T5" fmla="*/ 9 h 257"/>
                      <a:gd name="T6" fmla="*/ 0 w 20"/>
                      <a:gd name="T7" fmla="*/ 0 h 257"/>
                      <a:gd name="T8" fmla="*/ 0 w 20"/>
                      <a:gd name="T9" fmla="*/ 246 h 257"/>
                    </a:gdLst>
                    <a:ahLst/>
                    <a:cxnLst>
                      <a:cxn ang="0">
                        <a:pos x="T0" y="T1"/>
                      </a:cxn>
                      <a:cxn ang="0">
                        <a:pos x="T2" y="T3"/>
                      </a:cxn>
                      <a:cxn ang="0">
                        <a:pos x="T4" y="T5"/>
                      </a:cxn>
                      <a:cxn ang="0">
                        <a:pos x="T6" y="T7"/>
                      </a:cxn>
                      <a:cxn ang="0">
                        <a:pos x="T8" y="T9"/>
                      </a:cxn>
                    </a:cxnLst>
                    <a:rect l="0" t="0" r="r" b="b"/>
                    <a:pathLst>
                      <a:path w="20" h="257">
                        <a:moveTo>
                          <a:pt x="0" y="246"/>
                        </a:moveTo>
                        <a:cubicBezTo>
                          <a:pt x="6" y="250"/>
                          <a:pt x="13" y="253"/>
                          <a:pt x="20" y="257"/>
                        </a:cubicBezTo>
                        <a:cubicBezTo>
                          <a:pt x="20" y="9"/>
                          <a:pt x="20" y="9"/>
                          <a:pt x="20" y="9"/>
                        </a:cubicBezTo>
                        <a:cubicBezTo>
                          <a:pt x="13" y="6"/>
                          <a:pt x="6" y="3"/>
                          <a:pt x="0" y="0"/>
                        </a:cubicBezTo>
                        <a:lnTo>
                          <a:pt x="0" y="24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4" name="Freeform 110">
                    <a:extLst>
                      <a:ext uri="{FF2B5EF4-FFF2-40B4-BE49-F238E27FC236}">
                        <a16:creationId xmlns:a16="http://schemas.microsoft.com/office/drawing/2014/main" id="{FFFDA510-4CF5-47E0-879F-24D3CE73B40B}"/>
                      </a:ext>
                    </a:extLst>
                  </p:cNvPr>
                  <p:cNvSpPr>
                    <a:spLocks/>
                  </p:cNvSpPr>
                  <p:nvPr/>
                </p:nvSpPr>
                <p:spPr bwMode="auto">
                  <a:xfrm>
                    <a:off x="3257550" y="4824413"/>
                    <a:ext cx="74613" cy="965200"/>
                  </a:xfrm>
                  <a:custGeom>
                    <a:avLst/>
                    <a:gdLst>
                      <a:gd name="T0" fmla="*/ 20 w 20"/>
                      <a:gd name="T1" fmla="*/ 2 h 258"/>
                      <a:gd name="T2" fmla="*/ 0 w 20"/>
                      <a:gd name="T3" fmla="*/ 0 h 258"/>
                      <a:gd name="T4" fmla="*/ 0 w 20"/>
                      <a:gd name="T5" fmla="*/ 255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6" y="1"/>
                          <a:pt x="0" y="0"/>
                        </a:cubicBezTo>
                        <a:cubicBezTo>
                          <a:pt x="0" y="255"/>
                          <a:pt x="0" y="255"/>
                          <a:pt x="0" y="255"/>
                        </a:cubicBezTo>
                        <a:cubicBezTo>
                          <a:pt x="7" y="256"/>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5" name="Freeform 111">
                    <a:extLst>
                      <a:ext uri="{FF2B5EF4-FFF2-40B4-BE49-F238E27FC236}">
                        <a16:creationId xmlns:a16="http://schemas.microsoft.com/office/drawing/2014/main" id="{E58E9685-6FD6-49DF-B2DF-C0C921E92B55}"/>
                      </a:ext>
                    </a:extLst>
                  </p:cNvPr>
                  <p:cNvSpPr>
                    <a:spLocks/>
                  </p:cNvSpPr>
                  <p:nvPr/>
                </p:nvSpPr>
                <p:spPr bwMode="auto">
                  <a:xfrm>
                    <a:off x="2835275" y="4768850"/>
                    <a:ext cx="74613" cy="963612"/>
                  </a:xfrm>
                  <a:custGeom>
                    <a:avLst/>
                    <a:gdLst>
                      <a:gd name="T0" fmla="*/ 20 w 20"/>
                      <a:gd name="T1" fmla="*/ 2 h 258"/>
                      <a:gd name="T2" fmla="*/ 0 w 20"/>
                      <a:gd name="T3" fmla="*/ 0 h 258"/>
                      <a:gd name="T4" fmla="*/ 0 w 20"/>
                      <a:gd name="T5" fmla="*/ 255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6" y="1"/>
                          <a:pt x="0" y="0"/>
                        </a:cubicBezTo>
                        <a:cubicBezTo>
                          <a:pt x="0" y="255"/>
                          <a:pt x="0" y="255"/>
                          <a:pt x="0" y="255"/>
                        </a:cubicBezTo>
                        <a:cubicBezTo>
                          <a:pt x="6" y="256"/>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6" name="Freeform 112">
                    <a:extLst>
                      <a:ext uri="{FF2B5EF4-FFF2-40B4-BE49-F238E27FC236}">
                        <a16:creationId xmlns:a16="http://schemas.microsoft.com/office/drawing/2014/main" id="{67680433-C09A-4EB1-9BEC-BE9291AC6CA6}"/>
                      </a:ext>
                    </a:extLst>
                  </p:cNvPr>
                  <p:cNvSpPr>
                    <a:spLocks/>
                  </p:cNvSpPr>
                  <p:nvPr/>
                </p:nvSpPr>
                <p:spPr bwMode="auto">
                  <a:xfrm>
                    <a:off x="4514850" y="2894013"/>
                    <a:ext cx="3460750" cy="501650"/>
                  </a:xfrm>
                  <a:custGeom>
                    <a:avLst/>
                    <a:gdLst>
                      <a:gd name="T0" fmla="*/ 58 w 928"/>
                      <a:gd name="T1" fmla="*/ 53 h 134"/>
                      <a:gd name="T2" fmla="*/ 317 w 928"/>
                      <a:gd name="T3" fmla="*/ 61 h 134"/>
                      <a:gd name="T4" fmla="*/ 732 w 928"/>
                      <a:gd name="T5" fmla="*/ 109 h 134"/>
                      <a:gd name="T6" fmla="*/ 846 w 928"/>
                      <a:gd name="T7" fmla="*/ 134 h 134"/>
                      <a:gd name="T8" fmla="*/ 928 w 928"/>
                      <a:gd name="T9" fmla="*/ 90 h 134"/>
                      <a:gd name="T10" fmla="*/ 799 w 928"/>
                      <a:gd name="T11" fmla="*/ 62 h 134"/>
                      <a:gd name="T12" fmla="*/ 339 w 928"/>
                      <a:gd name="T13" fmla="*/ 8 h 134"/>
                      <a:gd name="T14" fmla="*/ 100 w 928"/>
                      <a:gd name="T15" fmla="*/ 0 h 134"/>
                      <a:gd name="T16" fmla="*/ 0 w 928"/>
                      <a:gd name="T17" fmla="*/ 54 h 134"/>
                      <a:gd name="T18" fmla="*/ 58 w 928"/>
                      <a:gd name="T19" fmla="*/ 5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34">
                        <a:moveTo>
                          <a:pt x="58" y="53"/>
                        </a:moveTo>
                        <a:cubicBezTo>
                          <a:pt x="145" y="53"/>
                          <a:pt x="232" y="56"/>
                          <a:pt x="317" y="61"/>
                        </a:cubicBezTo>
                        <a:cubicBezTo>
                          <a:pt x="469" y="70"/>
                          <a:pt x="609" y="86"/>
                          <a:pt x="732" y="109"/>
                        </a:cubicBezTo>
                        <a:cubicBezTo>
                          <a:pt x="773" y="117"/>
                          <a:pt x="811" y="125"/>
                          <a:pt x="846" y="134"/>
                        </a:cubicBezTo>
                        <a:cubicBezTo>
                          <a:pt x="928" y="90"/>
                          <a:pt x="928" y="90"/>
                          <a:pt x="928" y="90"/>
                        </a:cubicBezTo>
                        <a:cubicBezTo>
                          <a:pt x="888" y="80"/>
                          <a:pt x="845" y="71"/>
                          <a:pt x="799" y="62"/>
                        </a:cubicBezTo>
                        <a:cubicBezTo>
                          <a:pt x="666" y="37"/>
                          <a:pt x="511" y="18"/>
                          <a:pt x="339" y="8"/>
                        </a:cubicBezTo>
                        <a:cubicBezTo>
                          <a:pt x="258" y="4"/>
                          <a:pt x="179" y="1"/>
                          <a:pt x="100" y="0"/>
                        </a:cubicBezTo>
                        <a:cubicBezTo>
                          <a:pt x="0" y="54"/>
                          <a:pt x="0" y="54"/>
                          <a:pt x="0" y="54"/>
                        </a:cubicBezTo>
                        <a:cubicBezTo>
                          <a:pt x="20" y="53"/>
                          <a:pt x="39" y="53"/>
                          <a:pt x="58" y="5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7" name="Freeform 113">
                    <a:extLst>
                      <a:ext uri="{FF2B5EF4-FFF2-40B4-BE49-F238E27FC236}">
                        <a16:creationId xmlns:a16="http://schemas.microsoft.com/office/drawing/2014/main" id="{36BBFCC1-5587-4B5C-906F-8EBF0AE6DD41}"/>
                      </a:ext>
                    </a:extLst>
                  </p:cNvPr>
                  <p:cNvSpPr>
                    <a:spLocks/>
                  </p:cNvSpPr>
                  <p:nvPr/>
                </p:nvSpPr>
                <p:spPr bwMode="auto">
                  <a:xfrm>
                    <a:off x="1895475" y="4341813"/>
                    <a:ext cx="3413125" cy="523875"/>
                  </a:xfrm>
                  <a:custGeom>
                    <a:avLst/>
                    <a:gdLst>
                      <a:gd name="T0" fmla="*/ 895 w 915"/>
                      <a:gd name="T1" fmla="*/ 87 h 140"/>
                      <a:gd name="T2" fmla="*/ 637 w 915"/>
                      <a:gd name="T3" fmla="*/ 79 h 140"/>
                      <a:gd name="T4" fmla="*/ 222 w 915"/>
                      <a:gd name="T5" fmla="*/ 31 h 140"/>
                      <a:gd name="T6" fmla="*/ 82 w 915"/>
                      <a:gd name="T7" fmla="*/ 0 h 140"/>
                      <a:gd name="T8" fmla="*/ 0 w 915"/>
                      <a:gd name="T9" fmla="*/ 44 h 140"/>
                      <a:gd name="T10" fmla="*/ 154 w 915"/>
                      <a:gd name="T11" fmla="*/ 78 h 140"/>
                      <a:gd name="T12" fmla="*/ 616 w 915"/>
                      <a:gd name="T13" fmla="*/ 132 h 140"/>
                      <a:gd name="T14" fmla="*/ 818 w 915"/>
                      <a:gd name="T15" fmla="*/ 140 h 140"/>
                      <a:gd name="T16" fmla="*/ 915 w 915"/>
                      <a:gd name="T17" fmla="*/ 87 h 140"/>
                      <a:gd name="T18" fmla="*/ 895 w 915"/>
                      <a:gd name="T19" fmla="*/ 8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5" h="140">
                        <a:moveTo>
                          <a:pt x="895" y="87"/>
                        </a:moveTo>
                        <a:cubicBezTo>
                          <a:pt x="809" y="87"/>
                          <a:pt x="723" y="85"/>
                          <a:pt x="637" y="79"/>
                        </a:cubicBezTo>
                        <a:cubicBezTo>
                          <a:pt x="485" y="70"/>
                          <a:pt x="345" y="54"/>
                          <a:pt x="222" y="31"/>
                        </a:cubicBezTo>
                        <a:cubicBezTo>
                          <a:pt x="171" y="22"/>
                          <a:pt x="124" y="11"/>
                          <a:pt x="82" y="0"/>
                        </a:cubicBezTo>
                        <a:cubicBezTo>
                          <a:pt x="0" y="44"/>
                          <a:pt x="0" y="44"/>
                          <a:pt x="0" y="44"/>
                        </a:cubicBezTo>
                        <a:cubicBezTo>
                          <a:pt x="47" y="56"/>
                          <a:pt x="99" y="68"/>
                          <a:pt x="154" y="78"/>
                        </a:cubicBezTo>
                        <a:cubicBezTo>
                          <a:pt x="287" y="103"/>
                          <a:pt x="443" y="122"/>
                          <a:pt x="616" y="132"/>
                        </a:cubicBezTo>
                        <a:cubicBezTo>
                          <a:pt x="684" y="136"/>
                          <a:pt x="751" y="138"/>
                          <a:pt x="818" y="140"/>
                        </a:cubicBezTo>
                        <a:cubicBezTo>
                          <a:pt x="915" y="87"/>
                          <a:pt x="915" y="87"/>
                          <a:pt x="915" y="87"/>
                        </a:cubicBezTo>
                        <a:cubicBezTo>
                          <a:pt x="909" y="87"/>
                          <a:pt x="902" y="87"/>
                          <a:pt x="895" y="8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8" name="Freeform 114">
                    <a:extLst>
                      <a:ext uri="{FF2B5EF4-FFF2-40B4-BE49-F238E27FC236}">
                        <a16:creationId xmlns:a16="http://schemas.microsoft.com/office/drawing/2014/main" id="{BBCCD2BC-7354-476B-82F9-539C4DD8B0BC}"/>
                      </a:ext>
                    </a:extLst>
                  </p:cNvPr>
                  <p:cNvSpPr>
                    <a:spLocks noEditPoints="1"/>
                  </p:cNvSpPr>
                  <p:nvPr/>
                </p:nvSpPr>
                <p:spPr bwMode="auto">
                  <a:xfrm>
                    <a:off x="3395663" y="3265488"/>
                    <a:ext cx="3040063" cy="1308100"/>
                  </a:xfrm>
                  <a:custGeom>
                    <a:avLst/>
                    <a:gdLst>
                      <a:gd name="T0" fmla="*/ 621 w 815"/>
                      <a:gd name="T1" fmla="*/ 31 h 350"/>
                      <a:gd name="T2" fmla="*/ 653 w 815"/>
                      <a:gd name="T3" fmla="*/ 31 h 350"/>
                      <a:gd name="T4" fmla="*/ 814 w 815"/>
                      <a:gd name="T5" fmla="*/ 101 h 350"/>
                      <a:gd name="T6" fmla="*/ 625 w 815"/>
                      <a:gd name="T7" fmla="*/ 114 h 350"/>
                      <a:gd name="T8" fmla="*/ 603 w 815"/>
                      <a:gd name="T9" fmla="*/ 82 h 350"/>
                      <a:gd name="T10" fmla="*/ 367 w 815"/>
                      <a:gd name="T11" fmla="*/ 66 h 350"/>
                      <a:gd name="T12" fmla="*/ 319 w 815"/>
                      <a:gd name="T13" fmla="*/ 86 h 350"/>
                      <a:gd name="T14" fmla="*/ 323 w 815"/>
                      <a:gd name="T15" fmla="*/ 111 h 350"/>
                      <a:gd name="T16" fmla="*/ 498 w 815"/>
                      <a:gd name="T17" fmla="*/ 97 h 350"/>
                      <a:gd name="T18" fmla="*/ 623 w 815"/>
                      <a:gd name="T19" fmla="*/ 128 h 350"/>
                      <a:gd name="T20" fmla="*/ 804 w 815"/>
                      <a:gd name="T21" fmla="*/ 155 h 350"/>
                      <a:gd name="T22" fmla="*/ 814 w 815"/>
                      <a:gd name="T23" fmla="*/ 101 h 350"/>
                      <a:gd name="T24" fmla="*/ 187 w 815"/>
                      <a:gd name="T25" fmla="*/ 212 h 350"/>
                      <a:gd name="T26" fmla="*/ 184 w 815"/>
                      <a:gd name="T27" fmla="*/ 192 h 350"/>
                      <a:gd name="T28" fmla="*/ 177 w 815"/>
                      <a:gd name="T29" fmla="*/ 159 h 350"/>
                      <a:gd name="T30" fmla="*/ 484 w 815"/>
                      <a:gd name="T31" fmla="*/ 219 h 350"/>
                      <a:gd name="T32" fmla="*/ 544 w 815"/>
                      <a:gd name="T33" fmla="*/ 244 h 350"/>
                      <a:gd name="T34" fmla="*/ 537 w 815"/>
                      <a:gd name="T35" fmla="*/ 203 h 350"/>
                      <a:gd name="T36" fmla="*/ 352 w 815"/>
                      <a:gd name="T37" fmla="*/ 167 h 350"/>
                      <a:gd name="T38" fmla="*/ 137 w 815"/>
                      <a:gd name="T39" fmla="*/ 92 h 350"/>
                      <a:gd name="T40" fmla="*/ 177 w 815"/>
                      <a:gd name="T41" fmla="*/ 159 h 350"/>
                      <a:gd name="T42" fmla="*/ 48 w 815"/>
                      <a:gd name="T43" fmla="*/ 245 h 350"/>
                      <a:gd name="T44" fmla="*/ 1 w 815"/>
                      <a:gd name="T45" fmla="*/ 229 h 350"/>
                      <a:gd name="T46" fmla="*/ 178 w 815"/>
                      <a:gd name="T47" fmla="*/ 306 h 350"/>
                      <a:gd name="T48" fmla="*/ 718 w 815"/>
                      <a:gd name="T49" fmla="*/ 232 h 350"/>
                      <a:gd name="T50" fmla="*/ 485 w 815"/>
                      <a:gd name="T51" fmla="*/ 290 h 350"/>
                      <a:gd name="T52" fmla="*/ 323 w 815"/>
                      <a:gd name="T53" fmla="*/ 318 h 350"/>
                      <a:gd name="T54" fmla="*/ 146 w 815"/>
                      <a:gd name="T55" fmla="*/ 337 h 350"/>
                      <a:gd name="T56" fmla="*/ 354 w 815"/>
                      <a:gd name="T57" fmla="*/ 321 h 350"/>
                      <a:gd name="T58" fmla="*/ 634 w 815"/>
                      <a:gd name="T59" fmla="*/ 301 h 350"/>
                      <a:gd name="T60" fmla="*/ 733 w 815"/>
                      <a:gd name="T61" fmla="*/ 238 h 350"/>
                      <a:gd name="T62" fmla="*/ 718 w 815"/>
                      <a:gd name="T63" fmla="*/ 23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5" h="350">
                        <a:moveTo>
                          <a:pt x="622" y="62"/>
                        </a:moveTo>
                        <a:cubicBezTo>
                          <a:pt x="621" y="31"/>
                          <a:pt x="621" y="31"/>
                          <a:pt x="621" y="31"/>
                        </a:cubicBezTo>
                        <a:cubicBezTo>
                          <a:pt x="653" y="0"/>
                          <a:pt x="653" y="0"/>
                          <a:pt x="653" y="0"/>
                        </a:cubicBezTo>
                        <a:cubicBezTo>
                          <a:pt x="653" y="31"/>
                          <a:pt x="653" y="31"/>
                          <a:pt x="653" y="31"/>
                        </a:cubicBezTo>
                        <a:lnTo>
                          <a:pt x="622" y="62"/>
                        </a:lnTo>
                        <a:close/>
                        <a:moveTo>
                          <a:pt x="814" y="101"/>
                        </a:moveTo>
                        <a:cubicBezTo>
                          <a:pt x="815" y="108"/>
                          <a:pt x="811" y="116"/>
                          <a:pt x="804" y="124"/>
                        </a:cubicBezTo>
                        <a:cubicBezTo>
                          <a:pt x="625" y="114"/>
                          <a:pt x="625" y="114"/>
                          <a:pt x="625" y="114"/>
                        </a:cubicBezTo>
                        <a:cubicBezTo>
                          <a:pt x="625" y="104"/>
                          <a:pt x="625" y="104"/>
                          <a:pt x="625" y="104"/>
                        </a:cubicBezTo>
                        <a:cubicBezTo>
                          <a:pt x="624" y="95"/>
                          <a:pt x="617" y="88"/>
                          <a:pt x="603" y="82"/>
                        </a:cubicBezTo>
                        <a:cubicBezTo>
                          <a:pt x="583" y="75"/>
                          <a:pt x="548" y="69"/>
                          <a:pt x="498" y="66"/>
                        </a:cubicBezTo>
                        <a:cubicBezTo>
                          <a:pt x="446" y="62"/>
                          <a:pt x="402" y="62"/>
                          <a:pt x="367" y="66"/>
                        </a:cubicBezTo>
                        <a:cubicBezTo>
                          <a:pt x="344" y="69"/>
                          <a:pt x="329" y="73"/>
                          <a:pt x="322" y="80"/>
                        </a:cubicBezTo>
                        <a:cubicBezTo>
                          <a:pt x="320" y="82"/>
                          <a:pt x="319" y="84"/>
                          <a:pt x="319" y="86"/>
                        </a:cubicBezTo>
                        <a:cubicBezTo>
                          <a:pt x="320" y="117"/>
                          <a:pt x="320" y="117"/>
                          <a:pt x="320" y="117"/>
                        </a:cubicBezTo>
                        <a:cubicBezTo>
                          <a:pt x="320" y="115"/>
                          <a:pt x="321" y="113"/>
                          <a:pt x="323" y="111"/>
                        </a:cubicBezTo>
                        <a:cubicBezTo>
                          <a:pt x="329" y="105"/>
                          <a:pt x="344" y="100"/>
                          <a:pt x="367" y="98"/>
                        </a:cubicBezTo>
                        <a:cubicBezTo>
                          <a:pt x="403" y="94"/>
                          <a:pt x="447" y="93"/>
                          <a:pt x="498" y="97"/>
                        </a:cubicBezTo>
                        <a:cubicBezTo>
                          <a:pt x="549" y="101"/>
                          <a:pt x="584" y="106"/>
                          <a:pt x="603" y="114"/>
                        </a:cubicBezTo>
                        <a:cubicBezTo>
                          <a:pt x="613" y="118"/>
                          <a:pt x="620" y="122"/>
                          <a:pt x="623" y="128"/>
                        </a:cubicBezTo>
                        <a:cubicBezTo>
                          <a:pt x="623" y="145"/>
                          <a:pt x="623" y="145"/>
                          <a:pt x="623" y="145"/>
                        </a:cubicBezTo>
                        <a:cubicBezTo>
                          <a:pt x="804" y="155"/>
                          <a:pt x="804" y="155"/>
                          <a:pt x="804" y="155"/>
                        </a:cubicBezTo>
                        <a:cubicBezTo>
                          <a:pt x="811" y="147"/>
                          <a:pt x="815" y="140"/>
                          <a:pt x="815" y="132"/>
                        </a:cubicBezTo>
                        <a:lnTo>
                          <a:pt x="814" y="101"/>
                        </a:lnTo>
                        <a:close/>
                        <a:moveTo>
                          <a:pt x="185" y="223"/>
                        </a:moveTo>
                        <a:cubicBezTo>
                          <a:pt x="185" y="220"/>
                          <a:pt x="185" y="216"/>
                          <a:pt x="187" y="212"/>
                        </a:cubicBezTo>
                        <a:cubicBezTo>
                          <a:pt x="187" y="181"/>
                          <a:pt x="187" y="181"/>
                          <a:pt x="187" y="181"/>
                        </a:cubicBezTo>
                        <a:cubicBezTo>
                          <a:pt x="185" y="185"/>
                          <a:pt x="184" y="188"/>
                          <a:pt x="184" y="192"/>
                        </a:cubicBezTo>
                        <a:lnTo>
                          <a:pt x="185" y="223"/>
                        </a:lnTo>
                        <a:close/>
                        <a:moveTo>
                          <a:pt x="177" y="159"/>
                        </a:moveTo>
                        <a:cubicBezTo>
                          <a:pt x="205" y="172"/>
                          <a:pt x="264" y="185"/>
                          <a:pt x="353" y="198"/>
                        </a:cubicBezTo>
                        <a:cubicBezTo>
                          <a:pt x="422" y="209"/>
                          <a:pt x="466" y="216"/>
                          <a:pt x="484" y="219"/>
                        </a:cubicBezTo>
                        <a:cubicBezTo>
                          <a:pt x="512" y="225"/>
                          <a:pt x="529" y="230"/>
                          <a:pt x="537" y="235"/>
                        </a:cubicBezTo>
                        <a:cubicBezTo>
                          <a:pt x="542" y="238"/>
                          <a:pt x="544" y="241"/>
                          <a:pt x="544" y="244"/>
                        </a:cubicBezTo>
                        <a:cubicBezTo>
                          <a:pt x="544" y="212"/>
                          <a:pt x="544" y="212"/>
                          <a:pt x="544" y="212"/>
                        </a:cubicBezTo>
                        <a:cubicBezTo>
                          <a:pt x="544" y="209"/>
                          <a:pt x="541" y="206"/>
                          <a:pt x="537" y="203"/>
                        </a:cubicBezTo>
                        <a:cubicBezTo>
                          <a:pt x="529" y="198"/>
                          <a:pt x="511" y="193"/>
                          <a:pt x="484" y="188"/>
                        </a:cubicBezTo>
                        <a:cubicBezTo>
                          <a:pt x="465" y="184"/>
                          <a:pt x="421" y="177"/>
                          <a:pt x="352" y="167"/>
                        </a:cubicBezTo>
                        <a:cubicBezTo>
                          <a:pt x="263" y="153"/>
                          <a:pt x="205" y="140"/>
                          <a:pt x="176" y="128"/>
                        </a:cubicBezTo>
                        <a:cubicBezTo>
                          <a:pt x="150" y="116"/>
                          <a:pt x="137" y="104"/>
                          <a:pt x="137" y="92"/>
                        </a:cubicBezTo>
                        <a:cubicBezTo>
                          <a:pt x="137" y="123"/>
                          <a:pt x="137" y="123"/>
                          <a:pt x="137" y="123"/>
                        </a:cubicBezTo>
                        <a:cubicBezTo>
                          <a:pt x="138" y="136"/>
                          <a:pt x="151" y="148"/>
                          <a:pt x="177" y="159"/>
                        </a:cubicBezTo>
                        <a:close/>
                        <a:moveTo>
                          <a:pt x="177" y="275"/>
                        </a:moveTo>
                        <a:cubicBezTo>
                          <a:pt x="120" y="267"/>
                          <a:pt x="77" y="257"/>
                          <a:pt x="48" y="245"/>
                        </a:cubicBezTo>
                        <a:cubicBezTo>
                          <a:pt x="16" y="232"/>
                          <a:pt x="0" y="216"/>
                          <a:pt x="0" y="197"/>
                        </a:cubicBezTo>
                        <a:cubicBezTo>
                          <a:pt x="1" y="229"/>
                          <a:pt x="1" y="229"/>
                          <a:pt x="1" y="229"/>
                        </a:cubicBezTo>
                        <a:cubicBezTo>
                          <a:pt x="1" y="247"/>
                          <a:pt x="17" y="263"/>
                          <a:pt x="49" y="277"/>
                        </a:cubicBezTo>
                        <a:cubicBezTo>
                          <a:pt x="78" y="289"/>
                          <a:pt x="121" y="299"/>
                          <a:pt x="178" y="306"/>
                        </a:cubicBezTo>
                        <a:lnTo>
                          <a:pt x="177" y="275"/>
                        </a:lnTo>
                        <a:close/>
                        <a:moveTo>
                          <a:pt x="718" y="232"/>
                        </a:moveTo>
                        <a:cubicBezTo>
                          <a:pt x="703" y="247"/>
                          <a:pt x="675" y="259"/>
                          <a:pt x="634" y="270"/>
                        </a:cubicBezTo>
                        <a:cubicBezTo>
                          <a:pt x="593" y="281"/>
                          <a:pt x="543" y="287"/>
                          <a:pt x="485" y="290"/>
                        </a:cubicBezTo>
                        <a:cubicBezTo>
                          <a:pt x="446" y="291"/>
                          <a:pt x="402" y="291"/>
                          <a:pt x="353" y="289"/>
                        </a:cubicBezTo>
                        <a:cubicBezTo>
                          <a:pt x="323" y="318"/>
                          <a:pt x="323" y="318"/>
                          <a:pt x="323" y="318"/>
                        </a:cubicBezTo>
                        <a:cubicBezTo>
                          <a:pt x="145" y="306"/>
                          <a:pt x="145" y="306"/>
                          <a:pt x="145" y="306"/>
                        </a:cubicBezTo>
                        <a:cubicBezTo>
                          <a:pt x="146" y="337"/>
                          <a:pt x="146" y="337"/>
                          <a:pt x="146" y="337"/>
                        </a:cubicBezTo>
                        <a:cubicBezTo>
                          <a:pt x="324" y="350"/>
                          <a:pt x="324" y="350"/>
                          <a:pt x="324" y="350"/>
                        </a:cubicBezTo>
                        <a:cubicBezTo>
                          <a:pt x="354" y="321"/>
                          <a:pt x="354" y="321"/>
                          <a:pt x="354" y="321"/>
                        </a:cubicBezTo>
                        <a:cubicBezTo>
                          <a:pt x="402" y="323"/>
                          <a:pt x="446" y="323"/>
                          <a:pt x="486" y="321"/>
                        </a:cubicBezTo>
                        <a:cubicBezTo>
                          <a:pt x="544" y="319"/>
                          <a:pt x="593" y="312"/>
                          <a:pt x="634" y="301"/>
                        </a:cubicBezTo>
                        <a:cubicBezTo>
                          <a:pt x="676" y="291"/>
                          <a:pt x="704" y="278"/>
                          <a:pt x="719" y="264"/>
                        </a:cubicBezTo>
                        <a:cubicBezTo>
                          <a:pt x="728" y="254"/>
                          <a:pt x="733" y="246"/>
                          <a:pt x="733" y="238"/>
                        </a:cubicBezTo>
                        <a:cubicBezTo>
                          <a:pt x="733" y="206"/>
                          <a:pt x="733" y="206"/>
                          <a:pt x="733" y="206"/>
                        </a:cubicBezTo>
                        <a:cubicBezTo>
                          <a:pt x="733" y="214"/>
                          <a:pt x="728" y="223"/>
                          <a:pt x="718" y="232"/>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9" name="Freeform 115">
                    <a:extLst>
                      <a:ext uri="{FF2B5EF4-FFF2-40B4-BE49-F238E27FC236}">
                        <a16:creationId xmlns:a16="http://schemas.microsoft.com/office/drawing/2014/main" id="{102D9443-EF85-4762-98DC-53E193328E41}"/>
                      </a:ext>
                    </a:extLst>
                  </p:cNvPr>
                  <p:cNvSpPr>
                    <a:spLocks/>
                  </p:cNvSpPr>
                  <p:nvPr/>
                </p:nvSpPr>
                <p:spPr bwMode="auto">
                  <a:xfrm>
                    <a:off x="3357563" y="3219450"/>
                    <a:ext cx="3114675" cy="1235075"/>
                  </a:xfrm>
                  <a:custGeom>
                    <a:avLst/>
                    <a:gdLst>
                      <a:gd name="T0" fmla="*/ 663 w 835"/>
                      <a:gd name="T1" fmla="*/ 12 h 330"/>
                      <a:gd name="T2" fmla="*/ 631 w 835"/>
                      <a:gd name="T3" fmla="*/ 43 h 330"/>
                      <a:gd name="T4" fmla="*/ 783 w 835"/>
                      <a:gd name="T5" fmla="*/ 74 h 330"/>
                      <a:gd name="T6" fmla="*/ 814 w 835"/>
                      <a:gd name="T7" fmla="*/ 136 h 330"/>
                      <a:gd name="T8" fmla="*/ 633 w 835"/>
                      <a:gd name="T9" fmla="*/ 126 h 330"/>
                      <a:gd name="T10" fmla="*/ 613 w 835"/>
                      <a:gd name="T11" fmla="*/ 94 h 330"/>
                      <a:gd name="T12" fmla="*/ 508 w 835"/>
                      <a:gd name="T13" fmla="*/ 78 h 330"/>
                      <a:gd name="T14" fmla="*/ 377 w 835"/>
                      <a:gd name="T15" fmla="*/ 78 h 330"/>
                      <a:gd name="T16" fmla="*/ 332 w 835"/>
                      <a:gd name="T17" fmla="*/ 92 h 330"/>
                      <a:gd name="T18" fmla="*/ 343 w 835"/>
                      <a:gd name="T19" fmla="*/ 109 h 330"/>
                      <a:gd name="T20" fmla="*/ 489 w 835"/>
                      <a:gd name="T21" fmla="*/ 137 h 330"/>
                      <a:gd name="T22" fmla="*/ 664 w 835"/>
                      <a:gd name="T23" fmla="*/ 169 h 330"/>
                      <a:gd name="T24" fmla="*/ 735 w 835"/>
                      <a:gd name="T25" fmla="*/ 202 h 330"/>
                      <a:gd name="T26" fmla="*/ 728 w 835"/>
                      <a:gd name="T27" fmla="*/ 244 h 330"/>
                      <a:gd name="T28" fmla="*/ 644 w 835"/>
                      <a:gd name="T29" fmla="*/ 282 h 330"/>
                      <a:gd name="T30" fmla="*/ 495 w 835"/>
                      <a:gd name="T31" fmla="*/ 302 h 330"/>
                      <a:gd name="T32" fmla="*/ 363 w 835"/>
                      <a:gd name="T33" fmla="*/ 301 h 330"/>
                      <a:gd name="T34" fmla="*/ 333 w 835"/>
                      <a:gd name="T35" fmla="*/ 330 h 330"/>
                      <a:gd name="T36" fmla="*/ 155 w 835"/>
                      <a:gd name="T37" fmla="*/ 318 h 330"/>
                      <a:gd name="T38" fmla="*/ 187 w 835"/>
                      <a:gd name="T39" fmla="*/ 287 h 330"/>
                      <a:gd name="T40" fmla="*/ 58 w 835"/>
                      <a:gd name="T41" fmla="*/ 257 h 330"/>
                      <a:gd name="T42" fmla="*/ 18 w 835"/>
                      <a:gd name="T43" fmla="*/ 185 h 330"/>
                      <a:gd name="T44" fmla="*/ 197 w 835"/>
                      <a:gd name="T45" fmla="*/ 193 h 330"/>
                      <a:gd name="T46" fmla="*/ 222 w 835"/>
                      <a:gd name="T47" fmla="*/ 234 h 330"/>
                      <a:gd name="T48" fmla="*/ 340 w 835"/>
                      <a:gd name="T49" fmla="*/ 254 h 330"/>
                      <a:gd name="T50" fmla="*/ 480 w 835"/>
                      <a:gd name="T51" fmla="*/ 253 h 330"/>
                      <a:gd name="T52" fmla="*/ 550 w 835"/>
                      <a:gd name="T53" fmla="*/ 232 h 330"/>
                      <a:gd name="T54" fmla="*/ 547 w 835"/>
                      <a:gd name="T55" fmla="*/ 215 h 330"/>
                      <a:gd name="T56" fmla="*/ 494 w 835"/>
                      <a:gd name="T57" fmla="*/ 200 h 330"/>
                      <a:gd name="T58" fmla="*/ 362 w 835"/>
                      <a:gd name="T59" fmla="*/ 179 h 330"/>
                      <a:gd name="T60" fmla="*/ 186 w 835"/>
                      <a:gd name="T61" fmla="*/ 140 h 330"/>
                      <a:gd name="T62" fmla="*/ 158 w 835"/>
                      <a:gd name="T63" fmla="*/ 83 h 330"/>
                      <a:gd name="T64" fmla="*/ 233 w 835"/>
                      <a:gd name="T65" fmla="*/ 50 h 330"/>
                      <a:gd name="T66" fmla="*/ 370 w 835"/>
                      <a:gd name="T67" fmla="*/ 32 h 330"/>
                      <a:gd name="T68" fmla="*/ 452 w 835"/>
                      <a:gd name="T69" fmla="*/ 31 h 330"/>
                      <a:gd name="T70" fmla="*/ 485 w 835"/>
                      <a:gd name="T71" fmla="*/ 0 h 330"/>
                      <a:gd name="T72" fmla="*/ 663 w 835"/>
                      <a:gd name="T73" fmla="*/ 1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5" h="330">
                        <a:moveTo>
                          <a:pt x="663" y="12"/>
                        </a:moveTo>
                        <a:cubicBezTo>
                          <a:pt x="631" y="43"/>
                          <a:pt x="631" y="43"/>
                          <a:pt x="631" y="43"/>
                        </a:cubicBezTo>
                        <a:cubicBezTo>
                          <a:pt x="701" y="50"/>
                          <a:pt x="752" y="61"/>
                          <a:pt x="783" y="74"/>
                        </a:cubicBezTo>
                        <a:cubicBezTo>
                          <a:pt x="825" y="92"/>
                          <a:pt x="835" y="112"/>
                          <a:pt x="814" y="136"/>
                        </a:cubicBezTo>
                        <a:cubicBezTo>
                          <a:pt x="633" y="126"/>
                          <a:pt x="633" y="126"/>
                          <a:pt x="633" y="126"/>
                        </a:cubicBezTo>
                        <a:cubicBezTo>
                          <a:pt x="638" y="112"/>
                          <a:pt x="632" y="102"/>
                          <a:pt x="613" y="94"/>
                        </a:cubicBezTo>
                        <a:cubicBezTo>
                          <a:pt x="593" y="87"/>
                          <a:pt x="558" y="81"/>
                          <a:pt x="508" y="78"/>
                        </a:cubicBezTo>
                        <a:cubicBezTo>
                          <a:pt x="456" y="74"/>
                          <a:pt x="412" y="74"/>
                          <a:pt x="377" y="78"/>
                        </a:cubicBezTo>
                        <a:cubicBezTo>
                          <a:pt x="354" y="81"/>
                          <a:pt x="339" y="85"/>
                          <a:pt x="332" y="92"/>
                        </a:cubicBezTo>
                        <a:cubicBezTo>
                          <a:pt x="326" y="98"/>
                          <a:pt x="329" y="104"/>
                          <a:pt x="343" y="109"/>
                        </a:cubicBezTo>
                        <a:cubicBezTo>
                          <a:pt x="360" y="116"/>
                          <a:pt x="409" y="126"/>
                          <a:pt x="489" y="137"/>
                        </a:cubicBezTo>
                        <a:cubicBezTo>
                          <a:pt x="570" y="149"/>
                          <a:pt x="628" y="160"/>
                          <a:pt x="664" y="169"/>
                        </a:cubicBezTo>
                        <a:cubicBezTo>
                          <a:pt x="699" y="178"/>
                          <a:pt x="722" y="189"/>
                          <a:pt x="735" y="202"/>
                        </a:cubicBezTo>
                        <a:cubicBezTo>
                          <a:pt x="747" y="214"/>
                          <a:pt x="745" y="228"/>
                          <a:pt x="728" y="244"/>
                        </a:cubicBezTo>
                        <a:cubicBezTo>
                          <a:pt x="713" y="259"/>
                          <a:pt x="685" y="271"/>
                          <a:pt x="644" y="282"/>
                        </a:cubicBezTo>
                        <a:cubicBezTo>
                          <a:pt x="603" y="293"/>
                          <a:pt x="553" y="299"/>
                          <a:pt x="495" y="302"/>
                        </a:cubicBezTo>
                        <a:cubicBezTo>
                          <a:pt x="456" y="303"/>
                          <a:pt x="412" y="303"/>
                          <a:pt x="363" y="301"/>
                        </a:cubicBezTo>
                        <a:cubicBezTo>
                          <a:pt x="333" y="330"/>
                          <a:pt x="333" y="330"/>
                          <a:pt x="333" y="330"/>
                        </a:cubicBezTo>
                        <a:cubicBezTo>
                          <a:pt x="155" y="318"/>
                          <a:pt x="155" y="318"/>
                          <a:pt x="155" y="318"/>
                        </a:cubicBezTo>
                        <a:cubicBezTo>
                          <a:pt x="187" y="287"/>
                          <a:pt x="187" y="287"/>
                          <a:pt x="187" y="287"/>
                        </a:cubicBezTo>
                        <a:cubicBezTo>
                          <a:pt x="130" y="279"/>
                          <a:pt x="87" y="269"/>
                          <a:pt x="58" y="257"/>
                        </a:cubicBezTo>
                        <a:cubicBezTo>
                          <a:pt x="14" y="238"/>
                          <a:pt x="0" y="214"/>
                          <a:pt x="18" y="185"/>
                        </a:cubicBezTo>
                        <a:cubicBezTo>
                          <a:pt x="197" y="193"/>
                          <a:pt x="197" y="193"/>
                          <a:pt x="197" y="193"/>
                        </a:cubicBezTo>
                        <a:cubicBezTo>
                          <a:pt x="190" y="210"/>
                          <a:pt x="198" y="224"/>
                          <a:pt x="222" y="234"/>
                        </a:cubicBezTo>
                        <a:cubicBezTo>
                          <a:pt x="246" y="244"/>
                          <a:pt x="285" y="251"/>
                          <a:pt x="340" y="254"/>
                        </a:cubicBezTo>
                        <a:cubicBezTo>
                          <a:pt x="397" y="259"/>
                          <a:pt x="444" y="258"/>
                          <a:pt x="480" y="253"/>
                        </a:cubicBezTo>
                        <a:cubicBezTo>
                          <a:pt x="517" y="248"/>
                          <a:pt x="540" y="241"/>
                          <a:pt x="550" y="232"/>
                        </a:cubicBezTo>
                        <a:cubicBezTo>
                          <a:pt x="556" y="226"/>
                          <a:pt x="555" y="220"/>
                          <a:pt x="547" y="215"/>
                        </a:cubicBezTo>
                        <a:cubicBezTo>
                          <a:pt x="539" y="210"/>
                          <a:pt x="521" y="205"/>
                          <a:pt x="494" y="200"/>
                        </a:cubicBezTo>
                        <a:cubicBezTo>
                          <a:pt x="475" y="196"/>
                          <a:pt x="431" y="189"/>
                          <a:pt x="362" y="179"/>
                        </a:cubicBezTo>
                        <a:cubicBezTo>
                          <a:pt x="273" y="165"/>
                          <a:pt x="215" y="152"/>
                          <a:pt x="186" y="140"/>
                        </a:cubicBezTo>
                        <a:cubicBezTo>
                          <a:pt x="147" y="122"/>
                          <a:pt x="137" y="103"/>
                          <a:pt x="158" y="83"/>
                        </a:cubicBezTo>
                        <a:cubicBezTo>
                          <a:pt x="171" y="71"/>
                          <a:pt x="196" y="59"/>
                          <a:pt x="233" y="50"/>
                        </a:cubicBezTo>
                        <a:cubicBezTo>
                          <a:pt x="270" y="41"/>
                          <a:pt x="316" y="35"/>
                          <a:pt x="370" y="32"/>
                        </a:cubicBezTo>
                        <a:cubicBezTo>
                          <a:pt x="396" y="31"/>
                          <a:pt x="423" y="31"/>
                          <a:pt x="452" y="31"/>
                        </a:cubicBezTo>
                        <a:cubicBezTo>
                          <a:pt x="485" y="0"/>
                          <a:pt x="485" y="0"/>
                          <a:pt x="485" y="0"/>
                        </a:cubicBezTo>
                        <a:lnTo>
                          <a:pt x="663" y="12"/>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66" name="Group 592">
                  <a:extLst>
                    <a:ext uri="{FF2B5EF4-FFF2-40B4-BE49-F238E27FC236}">
                      <a16:creationId xmlns:a16="http://schemas.microsoft.com/office/drawing/2014/main" id="{3394AFD8-6E67-4B1E-B6C9-288E5D1C9965}"/>
                    </a:ext>
                  </a:extLst>
                </p:cNvPr>
                <p:cNvGrpSpPr/>
                <p:nvPr/>
              </p:nvGrpSpPr>
              <p:grpSpPr>
                <a:xfrm>
                  <a:off x="6712946" y="1732366"/>
                  <a:ext cx="980080" cy="358310"/>
                  <a:chOff x="522287" y="2789238"/>
                  <a:chExt cx="8923338" cy="3262312"/>
                </a:xfrm>
              </p:grpSpPr>
              <p:sp>
                <p:nvSpPr>
                  <p:cNvPr id="322" name="Freeform 62">
                    <a:extLst>
                      <a:ext uri="{FF2B5EF4-FFF2-40B4-BE49-F238E27FC236}">
                        <a16:creationId xmlns:a16="http://schemas.microsoft.com/office/drawing/2014/main" id="{401EFF0B-91D2-4D26-8A76-C0AD2BD1C43D}"/>
                      </a:ext>
                    </a:extLst>
                  </p:cNvPr>
                  <p:cNvSpPr>
                    <a:spLocks/>
                  </p:cNvSpPr>
                  <p:nvPr/>
                </p:nvSpPr>
                <p:spPr bwMode="auto">
                  <a:xfrm>
                    <a:off x="709612" y="3897313"/>
                    <a:ext cx="8496301" cy="2154237"/>
                  </a:xfrm>
                  <a:custGeom>
                    <a:avLst/>
                    <a:gdLst>
                      <a:gd name="T0" fmla="*/ 2258 w 2278"/>
                      <a:gd name="T1" fmla="*/ 86 h 576"/>
                      <a:gd name="T2" fmla="*/ 1870 w 2278"/>
                      <a:gd name="T3" fmla="*/ 233 h 576"/>
                      <a:gd name="T4" fmla="*/ 1293 w 2278"/>
                      <a:gd name="T5" fmla="*/ 282 h 576"/>
                      <a:gd name="T6" fmla="*/ 1220 w 2278"/>
                      <a:gd name="T7" fmla="*/ 283 h 576"/>
                      <a:gd name="T8" fmla="*/ 1172 w 2278"/>
                      <a:gd name="T9" fmla="*/ 283 h 576"/>
                      <a:gd name="T10" fmla="*/ 981 w 2278"/>
                      <a:gd name="T11" fmla="*/ 277 h 576"/>
                      <a:gd name="T12" fmla="*/ 934 w 2278"/>
                      <a:gd name="T13" fmla="*/ 275 h 576"/>
                      <a:gd name="T14" fmla="*/ 472 w 2278"/>
                      <a:gd name="T15" fmla="*/ 221 h 576"/>
                      <a:gd name="T16" fmla="*/ 289 w 2278"/>
                      <a:gd name="T17" fmla="*/ 179 h 576"/>
                      <a:gd name="T18" fmla="*/ 14 w 2278"/>
                      <a:gd name="T19" fmla="*/ 0 h 576"/>
                      <a:gd name="T20" fmla="*/ 4 w 2278"/>
                      <a:gd name="T21" fmla="*/ 292 h 576"/>
                      <a:gd name="T22" fmla="*/ 289 w 2278"/>
                      <a:gd name="T23" fmla="*/ 474 h 576"/>
                      <a:gd name="T24" fmla="*/ 463 w 2278"/>
                      <a:gd name="T25" fmla="*/ 514 h 576"/>
                      <a:gd name="T26" fmla="*/ 924 w 2278"/>
                      <a:gd name="T27" fmla="*/ 567 h 576"/>
                      <a:gd name="T28" fmla="*/ 981 w 2278"/>
                      <a:gd name="T29" fmla="*/ 570 h 576"/>
                      <a:gd name="T30" fmla="*/ 1172 w 2278"/>
                      <a:gd name="T31" fmla="*/ 576 h 576"/>
                      <a:gd name="T32" fmla="*/ 1220 w 2278"/>
                      <a:gd name="T33" fmla="*/ 575 h 576"/>
                      <a:gd name="T34" fmla="*/ 1293 w 2278"/>
                      <a:gd name="T35" fmla="*/ 575 h 576"/>
                      <a:gd name="T36" fmla="*/ 1870 w 2278"/>
                      <a:gd name="T37" fmla="*/ 523 h 576"/>
                      <a:gd name="T38" fmla="*/ 2248 w 2278"/>
                      <a:gd name="T39" fmla="*/ 378 h 576"/>
                      <a:gd name="T40" fmla="*/ 2268 w 2278"/>
                      <a:gd name="T41" fmla="*/ 332 h 576"/>
                      <a:gd name="T42" fmla="*/ 2278 w 2278"/>
                      <a:gd name="T43" fmla="*/ 40 h 576"/>
                      <a:gd name="T44" fmla="*/ 2258 w 2278"/>
                      <a:gd name="T45" fmla="*/ 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8" h="576">
                        <a:moveTo>
                          <a:pt x="2258" y="86"/>
                        </a:moveTo>
                        <a:cubicBezTo>
                          <a:pt x="2206" y="147"/>
                          <a:pt x="2064" y="198"/>
                          <a:pt x="1870" y="233"/>
                        </a:cubicBezTo>
                        <a:cubicBezTo>
                          <a:pt x="1707" y="262"/>
                          <a:pt x="1507" y="279"/>
                          <a:pt x="1293" y="282"/>
                        </a:cubicBezTo>
                        <a:cubicBezTo>
                          <a:pt x="1269" y="283"/>
                          <a:pt x="1245" y="283"/>
                          <a:pt x="1220" y="283"/>
                        </a:cubicBezTo>
                        <a:cubicBezTo>
                          <a:pt x="1204" y="283"/>
                          <a:pt x="1188" y="283"/>
                          <a:pt x="1172" y="283"/>
                        </a:cubicBezTo>
                        <a:cubicBezTo>
                          <a:pt x="1109" y="282"/>
                          <a:pt x="1045" y="280"/>
                          <a:pt x="981" y="277"/>
                        </a:cubicBezTo>
                        <a:cubicBezTo>
                          <a:pt x="965" y="276"/>
                          <a:pt x="950" y="276"/>
                          <a:pt x="934" y="275"/>
                        </a:cubicBezTo>
                        <a:cubicBezTo>
                          <a:pt x="761" y="265"/>
                          <a:pt x="605" y="246"/>
                          <a:pt x="472" y="221"/>
                        </a:cubicBezTo>
                        <a:cubicBezTo>
                          <a:pt x="405" y="209"/>
                          <a:pt x="344" y="194"/>
                          <a:pt x="289" y="179"/>
                        </a:cubicBezTo>
                        <a:cubicBezTo>
                          <a:pt x="113" y="129"/>
                          <a:pt x="10" y="65"/>
                          <a:pt x="14" y="0"/>
                        </a:cubicBezTo>
                        <a:cubicBezTo>
                          <a:pt x="4" y="292"/>
                          <a:pt x="4" y="292"/>
                          <a:pt x="4" y="292"/>
                        </a:cubicBezTo>
                        <a:cubicBezTo>
                          <a:pt x="0" y="359"/>
                          <a:pt x="107" y="423"/>
                          <a:pt x="289" y="474"/>
                        </a:cubicBezTo>
                        <a:cubicBezTo>
                          <a:pt x="341" y="488"/>
                          <a:pt x="399" y="502"/>
                          <a:pt x="463" y="514"/>
                        </a:cubicBezTo>
                        <a:cubicBezTo>
                          <a:pt x="595" y="538"/>
                          <a:pt x="751" y="557"/>
                          <a:pt x="924" y="567"/>
                        </a:cubicBezTo>
                        <a:cubicBezTo>
                          <a:pt x="943" y="568"/>
                          <a:pt x="962" y="569"/>
                          <a:pt x="981" y="570"/>
                        </a:cubicBezTo>
                        <a:cubicBezTo>
                          <a:pt x="1045" y="573"/>
                          <a:pt x="1109" y="575"/>
                          <a:pt x="1172" y="576"/>
                        </a:cubicBezTo>
                        <a:cubicBezTo>
                          <a:pt x="1188" y="576"/>
                          <a:pt x="1204" y="575"/>
                          <a:pt x="1220" y="575"/>
                        </a:cubicBezTo>
                        <a:cubicBezTo>
                          <a:pt x="1245" y="575"/>
                          <a:pt x="1269" y="575"/>
                          <a:pt x="1293" y="575"/>
                        </a:cubicBezTo>
                        <a:cubicBezTo>
                          <a:pt x="1508" y="571"/>
                          <a:pt x="1708" y="553"/>
                          <a:pt x="1870" y="523"/>
                        </a:cubicBezTo>
                        <a:cubicBezTo>
                          <a:pt x="2059" y="489"/>
                          <a:pt x="2198" y="439"/>
                          <a:pt x="2248" y="378"/>
                        </a:cubicBezTo>
                        <a:cubicBezTo>
                          <a:pt x="2260" y="363"/>
                          <a:pt x="2267" y="348"/>
                          <a:pt x="2268" y="332"/>
                        </a:cubicBezTo>
                        <a:cubicBezTo>
                          <a:pt x="2278" y="40"/>
                          <a:pt x="2278" y="40"/>
                          <a:pt x="2278" y="40"/>
                        </a:cubicBezTo>
                        <a:cubicBezTo>
                          <a:pt x="2277" y="55"/>
                          <a:pt x="2270" y="70"/>
                          <a:pt x="2258" y="86"/>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3" name="Freeform 63">
                    <a:extLst>
                      <a:ext uri="{FF2B5EF4-FFF2-40B4-BE49-F238E27FC236}">
                        <a16:creationId xmlns:a16="http://schemas.microsoft.com/office/drawing/2014/main" id="{58C699A2-CF9D-4917-A186-41386FF9D3BB}"/>
                      </a:ext>
                    </a:extLst>
                  </p:cNvPr>
                  <p:cNvSpPr>
                    <a:spLocks/>
                  </p:cNvSpPr>
                  <p:nvPr/>
                </p:nvSpPr>
                <p:spPr bwMode="auto">
                  <a:xfrm>
                    <a:off x="709612" y="3803650"/>
                    <a:ext cx="1077913" cy="1776412"/>
                  </a:xfrm>
                  <a:custGeom>
                    <a:avLst/>
                    <a:gdLst>
                      <a:gd name="T0" fmla="*/ 14 w 289"/>
                      <a:gd name="T1" fmla="*/ 0 h 475"/>
                      <a:gd name="T2" fmla="*/ 4 w 289"/>
                      <a:gd name="T3" fmla="*/ 293 h 475"/>
                      <a:gd name="T4" fmla="*/ 289 w 289"/>
                      <a:gd name="T5" fmla="*/ 475 h 475"/>
                      <a:gd name="T6" fmla="*/ 289 w 289"/>
                      <a:gd name="T7" fmla="*/ 180 h 475"/>
                      <a:gd name="T8" fmla="*/ 14 w 289"/>
                      <a:gd name="T9" fmla="*/ 0 h 475"/>
                    </a:gdLst>
                    <a:ahLst/>
                    <a:cxnLst>
                      <a:cxn ang="0">
                        <a:pos x="T0" y="T1"/>
                      </a:cxn>
                      <a:cxn ang="0">
                        <a:pos x="T2" y="T3"/>
                      </a:cxn>
                      <a:cxn ang="0">
                        <a:pos x="T4" y="T5"/>
                      </a:cxn>
                      <a:cxn ang="0">
                        <a:pos x="T6" y="T7"/>
                      </a:cxn>
                      <a:cxn ang="0">
                        <a:pos x="T8" y="T9"/>
                      </a:cxn>
                    </a:cxnLst>
                    <a:rect l="0" t="0" r="r" b="b"/>
                    <a:pathLst>
                      <a:path w="289" h="475">
                        <a:moveTo>
                          <a:pt x="14" y="0"/>
                        </a:moveTo>
                        <a:cubicBezTo>
                          <a:pt x="4" y="293"/>
                          <a:pt x="4" y="293"/>
                          <a:pt x="4" y="293"/>
                        </a:cubicBezTo>
                        <a:cubicBezTo>
                          <a:pt x="0" y="360"/>
                          <a:pt x="107" y="424"/>
                          <a:pt x="289" y="475"/>
                        </a:cubicBezTo>
                        <a:cubicBezTo>
                          <a:pt x="289" y="180"/>
                          <a:pt x="289" y="180"/>
                          <a:pt x="289" y="180"/>
                        </a:cubicBezTo>
                        <a:cubicBezTo>
                          <a:pt x="113" y="129"/>
                          <a:pt x="10" y="66"/>
                          <a:pt x="14"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4" name="Freeform 64">
                    <a:extLst>
                      <a:ext uri="{FF2B5EF4-FFF2-40B4-BE49-F238E27FC236}">
                        <a16:creationId xmlns:a16="http://schemas.microsoft.com/office/drawing/2014/main" id="{5457B31A-24EA-4474-A35F-0D3A7FC0819D}"/>
                      </a:ext>
                    </a:extLst>
                  </p:cNvPr>
                  <p:cNvSpPr>
                    <a:spLocks/>
                  </p:cNvSpPr>
                  <p:nvPr/>
                </p:nvSpPr>
                <p:spPr bwMode="auto">
                  <a:xfrm>
                    <a:off x="1787525" y="4476750"/>
                    <a:ext cx="2581275" cy="1462087"/>
                  </a:xfrm>
                  <a:custGeom>
                    <a:avLst/>
                    <a:gdLst>
                      <a:gd name="T0" fmla="*/ 645 w 692"/>
                      <a:gd name="T1" fmla="*/ 96 h 391"/>
                      <a:gd name="T2" fmla="*/ 183 w 692"/>
                      <a:gd name="T3" fmla="*/ 42 h 391"/>
                      <a:gd name="T4" fmla="*/ 0 w 692"/>
                      <a:gd name="T5" fmla="*/ 0 h 391"/>
                      <a:gd name="T6" fmla="*/ 0 w 692"/>
                      <a:gd name="T7" fmla="*/ 295 h 391"/>
                      <a:gd name="T8" fmla="*/ 174 w 692"/>
                      <a:gd name="T9" fmla="*/ 334 h 391"/>
                      <a:gd name="T10" fmla="*/ 635 w 692"/>
                      <a:gd name="T11" fmla="*/ 388 h 391"/>
                      <a:gd name="T12" fmla="*/ 692 w 692"/>
                      <a:gd name="T13" fmla="*/ 391 h 391"/>
                      <a:gd name="T14" fmla="*/ 692 w 692"/>
                      <a:gd name="T15" fmla="*/ 98 h 391"/>
                      <a:gd name="T16" fmla="*/ 645 w 692"/>
                      <a:gd name="T17" fmla="*/ 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391">
                        <a:moveTo>
                          <a:pt x="645" y="96"/>
                        </a:moveTo>
                        <a:cubicBezTo>
                          <a:pt x="472" y="86"/>
                          <a:pt x="316" y="67"/>
                          <a:pt x="183" y="42"/>
                        </a:cubicBezTo>
                        <a:cubicBezTo>
                          <a:pt x="116" y="29"/>
                          <a:pt x="55" y="15"/>
                          <a:pt x="0" y="0"/>
                        </a:cubicBezTo>
                        <a:cubicBezTo>
                          <a:pt x="0" y="295"/>
                          <a:pt x="0" y="295"/>
                          <a:pt x="0" y="295"/>
                        </a:cubicBezTo>
                        <a:cubicBezTo>
                          <a:pt x="52" y="309"/>
                          <a:pt x="110" y="323"/>
                          <a:pt x="174" y="334"/>
                        </a:cubicBezTo>
                        <a:cubicBezTo>
                          <a:pt x="306" y="359"/>
                          <a:pt x="462" y="378"/>
                          <a:pt x="635" y="388"/>
                        </a:cubicBezTo>
                        <a:cubicBezTo>
                          <a:pt x="654" y="389"/>
                          <a:pt x="673" y="390"/>
                          <a:pt x="692" y="391"/>
                        </a:cubicBezTo>
                        <a:cubicBezTo>
                          <a:pt x="692" y="98"/>
                          <a:pt x="692" y="98"/>
                          <a:pt x="692" y="98"/>
                        </a:cubicBezTo>
                        <a:cubicBezTo>
                          <a:pt x="676" y="97"/>
                          <a:pt x="661" y="97"/>
                          <a:pt x="645" y="9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5" name="Freeform 65">
                    <a:extLst>
                      <a:ext uri="{FF2B5EF4-FFF2-40B4-BE49-F238E27FC236}">
                        <a16:creationId xmlns:a16="http://schemas.microsoft.com/office/drawing/2014/main" id="{761AC4EA-51A4-4552-85DC-38A783A9C472}"/>
                      </a:ext>
                    </a:extLst>
                  </p:cNvPr>
                  <p:cNvSpPr>
                    <a:spLocks/>
                  </p:cNvSpPr>
                  <p:nvPr/>
                </p:nvSpPr>
                <p:spPr bwMode="auto">
                  <a:xfrm>
                    <a:off x="522287" y="2789238"/>
                    <a:ext cx="8923338" cy="2181225"/>
                  </a:xfrm>
                  <a:custGeom>
                    <a:avLst/>
                    <a:gdLst>
                      <a:gd name="T0" fmla="*/ 1869 w 2392"/>
                      <a:gd name="T1" fmla="*/ 90 h 583"/>
                      <a:gd name="T2" fmla="*/ 1409 w 2392"/>
                      <a:gd name="T3" fmla="*/ 36 h 583"/>
                      <a:gd name="T4" fmla="*/ 84 w 2392"/>
                      <a:gd name="T5" fmla="*/ 226 h 583"/>
                      <a:gd name="T6" fmla="*/ 522 w 2392"/>
                      <a:gd name="T7" fmla="*/ 493 h 583"/>
                      <a:gd name="T8" fmla="*/ 984 w 2392"/>
                      <a:gd name="T9" fmla="*/ 547 h 583"/>
                      <a:gd name="T10" fmla="*/ 2308 w 2392"/>
                      <a:gd name="T11" fmla="*/ 358 h 583"/>
                      <a:gd name="T12" fmla="*/ 1869 w 2392"/>
                      <a:gd name="T13" fmla="*/ 90 h 583"/>
                    </a:gdLst>
                    <a:ahLst/>
                    <a:cxnLst>
                      <a:cxn ang="0">
                        <a:pos x="T0" y="T1"/>
                      </a:cxn>
                      <a:cxn ang="0">
                        <a:pos x="T2" y="T3"/>
                      </a:cxn>
                      <a:cxn ang="0">
                        <a:pos x="T4" y="T5"/>
                      </a:cxn>
                      <a:cxn ang="0">
                        <a:pos x="T6" y="T7"/>
                      </a:cxn>
                      <a:cxn ang="0">
                        <a:pos x="T8" y="T9"/>
                      </a:cxn>
                      <a:cxn ang="0">
                        <a:pos x="T10" y="T11"/>
                      </a:cxn>
                      <a:cxn ang="0">
                        <a:pos x="T12" y="T13"/>
                      </a:cxn>
                    </a:cxnLst>
                    <a:rect l="0" t="0" r="r" b="b"/>
                    <a:pathLst>
                      <a:path w="2392" h="583">
                        <a:moveTo>
                          <a:pt x="1869" y="90"/>
                        </a:moveTo>
                        <a:cubicBezTo>
                          <a:pt x="1736" y="65"/>
                          <a:pt x="1581" y="46"/>
                          <a:pt x="1409" y="36"/>
                        </a:cubicBezTo>
                        <a:cubicBezTo>
                          <a:pt x="795" y="0"/>
                          <a:pt x="201" y="85"/>
                          <a:pt x="84" y="226"/>
                        </a:cubicBezTo>
                        <a:cubicBezTo>
                          <a:pt x="0" y="327"/>
                          <a:pt x="184" y="430"/>
                          <a:pt x="522" y="493"/>
                        </a:cubicBezTo>
                        <a:cubicBezTo>
                          <a:pt x="655" y="518"/>
                          <a:pt x="811" y="537"/>
                          <a:pt x="984" y="547"/>
                        </a:cubicBezTo>
                        <a:cubicBezTo>
                          <a:pt x="1597" y="583"/>
                          <a:pt x="2190" y="499"/>
                          <a:pt x="2308" y="358"/>
                        </a:cubicBezTo>
                        <a:cubicBezTo>
                          <a:pt x="2392" y="256"/>
                          <a:pt x="2207" y="153"/>
                          <a:pt x="1869" y="90"/>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6" name="Freeform 66">
                    <a:extLst>
                      <a:ext uri="{FF2B5EF4-FFF2-40B4-BE49-F238E27FC236}">
                        <a16:creationId xmlns:a16="http://schemas.microsoft.com/office/drawing/2014/main" id="{AFF957EC-43A6-4BFE-B5A8-9B3A71AA9E9D}"/>
                      </a:ext>
                    </a:extLst>
                  </p:cNvPr>
                  <p:cNvSpPr>
                    <a:spLocks/>
                  </p:cNvSpPr>
                  <p:nvPr/>
                </p:nvSpPr>
                <p:spPr bwMode="auto">
                  <a:xfrm>
                    <a:off x="1268413" y="3092450"/>
                    <a:ext cx="7426325" cy="1574800"/>
                  </a:xfrm>
                  <a:custGeom>
                    <a:avLst/>
                    <a:gdLst>
                      <a:gd name="T0" fmla="*/ 1063 w 1991"/>
                      <a:gd name="T1" fmla="*/ 421 h 421"/>
                      <a:gd name="T2" fmla="*/ 805 w 1991"/>
                      <a:gd name="T3" fmla="*/ 413 h 421"/>
                      <a:gd name="T4" fmla="*/ 390 w 1991"/>
                      <a:gd name="T5" fmla="*/ 365 h 421"/>
                      <a:gd name="T6" fmla="*/ 16 w 1991"/>
                      <a:gd name="T7" fmla="*/ 225 h 421"/>
                      <a:gd name="T8" fmla="*/ 18 w 1991"/>
                      <a:gd name="T9" fmla="*/ 164 h 421"/>
                      <a:gd name="T10" fmla="*/ 928 w 1991"/>
                      <a:gd name="T11" fmla="*/ 0 h 421"/>
                      <a:gd name="T12" fmla="*/ 1187 w 1991"/>
                      <a:gd name="T13" fmla="*/ 8 h 421"/>
                      <a:gd name="T14" fmla="*/ 1602 w 1991"/>
                      <a:gd name="T15" fmla="*/ 56 h 421"/>
                      <a:gd name="T16" fmla="*/ 1975 w 1991"/>
                      <a:gd name="T17" fmla="*/ 196 h 421"/>
                      <a:gd name="T18" fmla="*/ 1973 w 1991"/>
                      <a:gd name="T19" fmla="*/ 257 h 421"/>
                      <a:gd name="T20" fmla="*/ 1063 w 1991"/>
                      <a:gd name="T21"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1" h="421">
                        <a:moveTo>
                          <a:pt x="1063" y="421"/>
                        </a:moveTo>
                        <a:cubicBezTo>
                          <a:pt x="977" y="421"/>
                          <a:pt x="891" y="419"/>
                          <a:pt x="805" y="413"/>
                        </a:cubicBezTo>
                        <a:cubicBezTo>
                          <a:pt x="653" y="404"/>
                          <a:pt x="513" y="388"/>
                          <a:pt x="390" y="365"/>
                        </a:cubicBezTo>
                        <a:cubicBezTo>
                          <a:pt x="193" y="328"/>
                          <a:pt x="57" y="277"/>
                          <a:pt x="16" y="225"/>
                        </a:cubicBezTo>
                        <a:cubicBezTo>
                          <a:pt x="0" y="204"/>
                          <a:pt x="1" y="184"/>
                          <a:pt x="18" y="164"/>
                        </a:cubicBezTo>
                        <a:cubicBezTo>
                          <a:pt x="97" y="69"/>
                          <a:pt x="480" y="0"/>
                          <a:pt x="928" y="0"/>
                        </a:cubicBezTo>
                        <a:cubicBezTo>
                          <a:pt x="1015" y="0"/>
                          <a:pt x="1102" y="3"/>
                          <a:pt x="1187" y="8"/>
                        </a:cubicBezTo>
                        <a:cubicBezTo>
                          <a:pt x="1339" y="17"/>
                          <a:pt x="1479" y="33"/>
                          <a:pt x="1602" y="56"/>
                        </a:cubicBezTo>
                        <a:cubicBezTo>
                          <a:pt x="1799" y="93"/>
                          <a:pt x="1934" y="144"/>
                          <a:pt x="1975" y="196"/>
                        </a:cubicBezTo>
                        <a:cubicBezTo>
                          <a:pt x="1991" y="217"/>
                          <a:pt x="1990" y="237"/>
                          <a:pt x="1973" y="257"/>
                        </a:cubicBezTo>
                        <a:cubicBezTo>
                          <a:pt x="1894" y="352"/>
                          <a:pt x="1512" y="421"/>
                          <a:pt x="1063" y="421"/>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7" name="Freeform 67">
                    <a:extLst>
                      <a:ext uri="{FF2B5EF4-FFF2-40B4-BE49-F238E27FC236}">
                        <a16:creationId xmlns:a16="http://schemas.microsoft.com/office/drawing/2014/main" id="{DF7B9746-00E1-48BA-A1D3-E9E1D1797FF7}"/>
                      </a:ext>
                    </a:extLst>
                  </p:cNvPr>
                  <p:cNvSpPr>
                    <a:spLocks/>
                  </p:cNvSpPr>
                  <p:nvPr/>
                </p:nvSpPr>
                <p:spPr bwMode="auto">
                  <a:xfrm>
                    <a:off x="2174875" y="2984500"/>
                    <a:ext cx="5521325" cy="1790700"/>
                  </a:xfrm>
                  <a:custGeom>
                    <a:avLst/>
                    <a:gdLst>
                      <a:gd name="T0" fmla="*/ 726 w 1480"/>
                      <a:gd name="T1" fmla="*/ 479 h 479"/>
                      <a:gd name="T2" fmla="*/ 545 w 1480"/>
                      <a:gd name="T3" fmla="*/ 472 h 479"/>
                      <a:gd name="T4" fmla="*/ 93 w 1480"/>
                      <a:gd name="T5" fmla="*/ 419 h 479"/>
                      <a:gd name="T6" fmla="*/ 0 w 1480"/>
                      <a:gd name="T7" fmla="*/ 400 h 479"/>
                      <a:gd name="T8" fmla="*/ 744 w 1480"/>
                      <a:gd name="T9" fmla="*/ 0 h 479"/>
                      <a:gd name="T10" fmla="*/ 961 w 1480"/>
                      <a:gd name="T11" fmla="*/ 8 h 479"/>
                      <a:gd name="T12" fmla="*/ 1412 w 1480"/>
                      <a:gd name="T13" fmla="*/ 60 h 479"/>
                      <a:gd name="T14" fmla="*/ 1480 w 1480"/>
                      <a:gd name="T15" fmla="*/ 74 h 479"/>
                      <a:gd name="T16" fmla="*/ 726 w 1480"/>
                      <a:gd name="T17"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0" h="479">
                        <a:moveTo>
                          <a:pt x="726" y="479"/>
                        </a:moveTo>
                        <a:cubicBezTo>
                          <a:pt x="665" y="478"/>
                          <a:pt x="604" y="475"/>
                          <a:pt x="545" y="472"/>
                        </a:cubicBezTo>
                        <a:cubicBezTo>
                          <a:pt x="379" y="462"/>
                          <a:pt x="227" y="444"/>
                          <a:pt x="93" y="419"/>
                        </a:cubicBezTo>
                        <a:cubicBezTo>
                          <a:pt x="61" y="413"/>
                          <a:pt x="29" y="406"/>
                          <a:pt x="0" y="400"/>
                        </a:cubicBezTo>
                        <a:cubicBezTo>
                          <a:pt x="744" y="0"/>
                          <a:pt x="744" y="0"/>
                          <a:pt x="744" y="0"/>
                        </a:cubicBezTo>
                        <a:cubicBezTo>
                          <a:pt x="817" y="1"/>
                          <a:pt x="890" y="3"/>
                          <a:pt x="961" y="8"/>
                        </a:cubicBezTo>
                        <a:cubicBezTo>
                          <a:pt x="1126" y="17"/>
                          <a:pt x="1278" y="35"/>
                          <a:pt x="1412" y="60"/>
                        </a:cubicBezTo>
                        <a:cubicBezTo>
                          <a:pt x="1435" y="64"/>
                          <a:pt x="1458" y="69"/>
                          <a:pt x="1480" y="74"/>
                        </a:cubicBezTo>
                        <a:lnTo>
                          <a:pt x="726" y="47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8" name="Freeform 68">
                    <a:extLst>
                      <a:ext uri="{FF2B5EF4-FFF2-40B4-BE49-F238E27FC236}">
                        <a16:creationId xmlns:a16="http://schemas.microsoft.com/office/drawing/2014/main" id="{7FD856EE-B579-4A50-A9A9-5CEEFD4E674D}"/>
                      </a:ext>
                    </a:extLst>
                  </p:cNvPr>
                  <p:cNvSpPr>
                    <a:spLocks/>
                  </p:cNvSpPr>
                  <p:nvPr/>
                </p:nvSpPr>
                <p:spPr bwMode="auto">
                  <a:xfrm>
                    <a:off x="1317625" y="3092450"/>
                    <a:ext cx="7377113" cy="1014412"/>
                  </a:xfrm>
                  <a:custGeom>
                    <a:avLst/>
                    <a:gdLst>
                      <a:gd name="T0" fmla="*/ 1962 w 1978"/>
                      <a:gd name="T1" fmla="*/ 196 h 271"/>
                      <a:gd name="T2" fmla="*/ 1589 w 1978"/>
                      <a:gd name="T3" fmla="*/ 56 h 271"/>
                      <a:gd name="T4" fmla="*/ 1174 w 1978"/>
                      <a:gd name="T5" fmla="*/ 8 h 271"/>
                      <a:gd name="T6" fmla="*/ 915 w 1978"/>
                      <a:gd name="T7" fmla="*/ 0 h 271"/>
                      <a:gd name="T8" fmla="*/ 5 w 1978"/>
                      <a:gd name="T9" fmla="*/ 164 h 271"/>
                      <a:gd name="T10" fmla="*/ 0 w 1978"/>
                      <a:gd name="T11" fmla="*/ 170 h 271"/>
                      <a:gd name="T12" fmla="*/ 896 w 1978"/>
                      <a:gd name="T13" fmla="*/ 20 h 271"/>
                      <a:gd name="T14" fmla="*/ 1155 w 1978"/>
                      <a:gd name="T15" fmla="*/ 28 h 271"/>
                      <a:gd name="T16" fmla="*/ 1570 w 1978"/>
                      <a:gd name="T17" fmla="*/ 77 h 271"/>
                      <a:gd name="T18" fmla="*/ 1943 w 1978"/>
                      <a:gd name="T19" fmla="*/ 217 h 271"/>
                      <a:gd name="T20" fmla="*/ 1946 w 1978"/>
                      <a:gd name="T21" fmla="*/ 271 h 271"/>
                      <a:gd name="T22" fmla="*/ 1960 w 1978"/>
                      <a:gd name="T23" fmla="*/ 257 h 271"/>
                      <a:gd name="T24" fmla="*/ 1962 w 1978"/>
                      <a:gd name="T25" fmla="*/ 19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8" h="271">
                        <a:moveTo>
                          <a:pt x="1962" y="196"/>
                        </a:moveTo>
                        <a:cubicBezTo>
                          <a:pt x="1921" y="144"/>
                          <a:pt x="1786" y="93"/>
                          <a:pt x="1589" y="56"/>
                        </a:cubicBezTo>
                        <a:cubicBezTo>
                          <a:pt x="1466" y="33"/>
                          <a:pt x="1326" y="17"/>
                          <a:pt x="1174" y="8"/>
                        </a:cubicBezTo>
                        <a:cubicBezTo>
                          <a:pt x="1089" y="3"/>
                          <a:pt x="1002" y="0"/>
                          <a:pt x="915" y="0"/>
                        </a:cubicBezTo>
                        <a:cubicBezTo>
                          <a:pt x="467" y="0"/>
                          <a:pt x="84" y="69"/>
                          <a:pt x="5" y="164"/>
                        </a:cubicBezTo>
                        <a:cubicBezTo>
                          <a:pt x="3" y="166"/>
                          <a:pt x="2" y="168"/>
                          <a:pt x="0" y="170"/>
                        </a:cubicBezTo>
                        <a:cubicBezTo>
                          <a:pt x="104" y="83"/>
                          <a:pt x="470" y="20"/>
                          <a:pt x="896" y="20"/>
                        </a:cubicBezTo>
                        <a:cubicBezTo>
                          <a:pt x="983" y="20"/>
                          <a:pt x="1070" y="23"/>
                          <a:pt x="1155" y="28"/>
                        </a:cubicBezTo>
                        <a:cubicBezTo>
                          <a:pt x="1307" y="37"/>
                          <a:pt x="1447" y="53"/>
                          <a:pt x="1570" y="77"/>
                        </a:cubicBezTo>
                        <a:cubicBezTo>
                          <a:pt x="1767" y="113"/>
                          <a:pt x="1902" y="164"/>
                          <a:pt x="1943" y="217"/>
                        </a:cubicBezTo>
                        <a:cubicBezTo>
                          <a:pt x="1957" y="235"/>
                          <a:pt x="1958" y="253"/>
                          <a:pt x="1946" y="271"/>
                        </a:cubicBezTo>
                        <a:cubicBezTo>
                          <a:pt x="1951" y="267"/>
                          <a:pt x="1956" y="262"/>
                          <a:pt x="1960" y="257"/>
                        </a:cubicBezTo>
                        <a:cubicBezTo>
                          <a:pt x="1977" y="237"/>
                          <a:pt x="1978" y="217"/>
                          <a:pt x="1962" y="19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9" name="Freeform 69">
                    <a:extLst>
                      <a:ext uri="{FF2B5EF4-FFF2-40B4-BE49-F238E27FC236}">
                        <a16:creationId xmlns:a16="http://schemas.microsoft.com/office/drawing/2014/main" id="{363B52DF-9426-4FA8-9D1C-127AB7307180}"/>
                      </a:ext>
                    </a:extLst>
                  </p:cNvPr>
                  <p:cNvSpPr>
                    <a:spLocks/>
                  </p:cNvSpPr>
                  <p:nvPr/>
                </p:nvSpPr>
                <p:spPr bwMode="auto">
                  <a:xfrm>
                    <a:off x="7685088" y="3956050"/>
                    <a:ext cx="1520825" cy="1806575"/>
                  </a:xfrm>
                  <a:custGeom>
                    <a:avLst/>
                    <a:gdLst>
                      <a:gd name="T0" fmla="*/ 388 w 408"/>
                      <a:gd name="T1" fmla="*/ 46 h 483"/>
                      <a:gd name="T2" fmla="*/ 0 w 408"/>
                      <a:gd name="T3" fmla="*/ 193 h 483"/>
                      <a:gd name="T4" fmla="*/ 0 w 408"/>
                      <a:gd name="T5" fmla="*/ 483 h 483"/>
                      <a:gd name="T6" fmla="*/ 378 w 408"/>
                      <a:gd name="T7" fmla="*/ 338 h 483"/>
                      <a:gd name="T8" fmla="*/ 398 w 408"/>
                      <a:gd name="T9" fmla="*/ 292 h 483"/>
                      <a:gd name="T10" fmla="*/ 408 w 408"/>
                      <a:gd name="T11" fmla="*/ 0 h 483"/>
                      <a:gd name="T12" fmla="*/ 388 w 408"/>
                      <a:gd name="T13" fmla="*/ 46 h 483"/>
                    </a:gdLst>
                    <a:ahLst/>
                    <a:cxnLst>
                      <a:cxn ang="0">
                        <a:pos x="T0" y="T1"/>
                      </a:cxn>
                      <a:cxn ang="0">
                        <a:pos x="T2" y="T3"/>
                      </a:cxn>
                      <a:cxn ang="0">
                        <a:pos x="T4" y="T5"/>
                      </a:cxn>
                      <a:cxn ang="0">
                        <a:pos x="T6" y="T7"/>
                      </a:cxn>
                      <a:cxn ang="0">
                        <a:pos x="T8" y="T9"/>
                      </a:cxn>
                      <a:cxn ang="0">
                        <a:pos x="T10" y="T11"/>
                      </a:cxn>
                      <a:cxn ang="0">
                        <a:pos x="T12" y="T13"/>
                      </a:cxn>
                    </a:cxnLst>
                    <a:rect l="0" t="0" r="r" b="b"/>
                    <a:pathLst>
                      <a:path w="408" h="483">
                        <a:moveTo>
                          <a:pt x="388" y="46"/>
                        </a:moveTo>
                        <a:cubicBezTo>
                          <a:pt x="336" y="107"/>
                          <a:pt x="194" y="158"/>
                          <a:pt x="0" y="193"/>
                        </a:cubicBezTo>
                        <a:cubicBezTo>
                          <a:pt x="0" y="483"/>
                          <a:pt x="0" y="483"/>
                          <a:pt x="0" y="483"/>
                        </a:cubicBezTo>
                        <a:cubicBezTo>
                          <a:pt x="189" y="448"/>
                          <a:pt x="328" y="398"/>
                          <a:pt x="378" y="338"/>
                        </a:cubicBezTo>
                        <a:cubicBezTo>
                          <a:pt x="390" y="323"/>
                          <a:pt x="397" y="307"/>
                          <a:pt x="398" y="292"/>
                        </a:cubicBezTo>
                        <a:cubicBezTo>
                          <a:pt x="408" y="0"/>
                          <a:pt x="408" y="0"/>
                          <a:pt x="408" y="0"/>
                        </a:cubicBezTo>
                        <a:cubicBezTo>
                          <a:pt x="407" y="15"/>
                          <a:pt x="400" y="30"/>
                          <a:pt x="388" y="46"/>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0" name="Freeform 70">
                    <a:extLst>
                      <a:ext uri="{FF2B5EF4-FFF2-40B4-BE49-F238E27FC236}">
                        <a16:creationId xmlns:a16="http://schemas.microsoft.com/office/drawing/2014/main" id="{3A90E1A5-4391-4A5B-8E1A-B93440CA0F4A}"/>
                      </a:ext>
                    </a:extLst>
                  </p:cNvPr>
                  <p:cNvSpPr>
                    <a:spLocks/>
                  </p:cNvSpPr>
                  <p:nvPr/>
                </p:nvSpPr>
                <p:spPr bwMode="auto">
                  <a:xfrm>
                    <a:off x="4368800" y="4843463"/>
                    <a:ext cx="712788" cy="1114425"/>
                  </a:xfrm>
                  <a:custGeom>
                    <a:avLst/>
                    <a:gdLst>
                      <a:gd name="T0" fmla="*/ 0 w 191"/>
                      <a:gd name="T1" fmla="*/ 0 h 298"/>
                      <a:gd name="T2" fmla="*/ 0 w 191"/>
                      <a:gd name="T3" fmla="*/ 293 h 298"/>
                      <a:gd name="T4" fmla="*/ 191 w 191"/>
                      <a:gd name="T5" fmla="*/ 298 h 298"/>
                      <a:gd name="T6" fmla="*/ 191 w 191"/>
                      <a:gd name="T7" fmla="*/ 6 h 298"/>
                      <a:gd name="T8" fmla="*/ 0 w 191"/>
                      <a:gd name="T9" fmla="*/ 0 h 298"/>
                    </a:gdLst>
                    <a:ahLst/>
                    <a:cxnLst>
                      <a:cxn ang="0">
                        <a:pos x="T0" y="T1"/>
                      </a:cxn>
                      <a:cxn ang="0">
                        <a:pos x="T2" y="T3"/>
                      </a:cxn>
                      <a:cxn ang="0">
                        <a:pos x="T4" y="T5"/>
                      </a:cxn>
                      <a:cxn ang="0">
                        <a:pos x="T6" y="T7"/>
                      </a:cxn>
                      <a:cxn ang="0">
                        <a:pos x="T8" y="T9"/>
                      </a:cxn>
                    </a:cxnLst>
                    <a:rect l="0" t="0" r="r" b="b"/>
                    <a:pathLst>
                      <a:path w="191" h="298">
                        <a:moveTo>
                          <a:pt x="0" y="0"/>
                        </a:moveTo>
                        <a:cubicBezTo>
                          <a:pt x="0" y="293"/>
                          <a:pt x="0" y="293"/>
                          <a:pt x="0" y="293"/>
                        </a:cubicBezTo>
                        <a:cubicBezTo>
                          <a:pt x="64" y="296"/>
                          <a:pt x="128" y="298"/>
                          <a:pt x="191" y="298"/>
                        </a:cubicBezTo>
                        <a:cubicBezTo>
                          <a:pt x="191" y="6"/>
                          <a:pt x="191" y="6"/>
                          <a:pt x="191" y="6"/>
                        </a:cubicBezTo>
                        <a:cubicBezTo>
                          <a:pt x="128" y="5"/>
                          <a:pt x="64"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1" name="Freeform 71">
                    <a:extLst>
                      <a:ext uri="{FF2B5EF4-FFF2-40B4-BE49-F238E27FC236}">
                        <a16:creationId xmlns:a16="http://schemas.microsoft.com/office/drawing/2014/main" id="{2FFAD0B3-D9D8-4FE7-874D-A6218EEA99BA}"/>
                      </a:ext>
                    </a:extLst>
                  </p:cNvPr>
                  <p:cNvSpPr>
                    <a:spLocks/>
                  </p:cNvSpPr>
                  <p:nvPr/>
                </p:nvSpPr>
                <p:spPr bwMode="auto">
                  <a:xfrm>
                    <a:off x="5259388" y="4860925"/>
                    <a:ext cx="273050" cy="1096962"/>
                  </a:xfrm>
                  <a:custGeom>
                    <a:avLst/>
                    <a:gdLst>
                      <a:gd name="T0" fmla="*/ 0 w 73"/>
                      <a:gd name="T1" fmla="*/ 1 h 293"/>
                      <a:gd name="T2" fmla="*/ 0 w 73"/>
                      <a:gd name="T3" fmla="*/ 293 h 293"/>
                      <a:gd name="T4" fmla="*/ 73 w 73"/>
                      <a:gd name="T5" fmla="*/ 293 h 293"/>
                      <a:gd name="T6" fmla="*/ 73 w 73"/>
                      <a:gd name="T7" fmla="*/ 0 h 293"/>
                      <a:gd name="T8" fmla="*/ 0 w 73"/>
                      <a:gd name="T9" fmla="*/ 1 h 293"/>
                    </a:gdLst>
                    <a:ahLst/>
                    <a:cxnLst>
                      <a:cxn ang="0">
                        <a:pos x="T0" y="T1"/>
                      </a:cxn>
                      <a:cxn ang="0">
                        <a:pos x="T2" y="T3"/>
                      </a:cxn>
                      <a:cxn ang="0">
                        <a:pos x="T4" y="T5"/>
                      </a:cxn>
                      <a:cxn ang="0">
                        <a:pos x="T6" y="T7"/>
                      </a:cxn>
                      <a:cxn ang="0">
                        <a:pos x="T8" y="T9"/>
                      </a:cxn>
                    </a:cxnLst>
                    <a:rect l="0" t="0" r="r" b="b"/>
                    <a:pathLst>
                      <a:path w="73" h="293">
                        <a:moveTo>
                          <a:pt x="0" y="1"/>
                        </a:moveTo>
                        <a:cubicBezTo>
                          <a:pt x="0" y="293"/>
                          <a:pt x="0" y="293"/>
                          <a:pt x="0" y="293"/>
                        </a:cubicBezTo>
                        <a:cubicBezTo>
                          <a:pt x="25" y="293"/>
                          <a:pt x="49" y="293"/>
                          <a:pt x="73" y="293"/>
                        </a:cubicBezTo>
                        <a:cubicBezTo>
                          <a:pt x="73" y="0"/>
                          <a:pt x="73" y="0"/>
                          <a:pt x="73" y="0"/>
                        </a:cubicBezTo>
                        <a:cubicBezTo>
                          <a:pt x="49" y="1"/>
                          <a:pt x="25"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2" name="Freeform 72">
                    <a:extLst>
                      <a:ext uri="{FF2B5EF4-FFF2-40B4-BE49-F238E27FC236}">
                        <a16:creationId xmlns:a16="http://schemas.microsoft.com/office/drawing/2014/main" id="{1AC42A38-8869-4D69-B336-447737DD5307}"/>
                      </a:ext>
                    </a:extLst>
                  </p:cNvPr>
                  <p:cNvSpPr>
                    <a:spLocks/>
                  </p:cNvSpPr>
                  <p:nvPr/>
                </p:nvSpPr>
                <p:spPr bwMode="auto">
                  <a:xfrm>
                    <a:off x="5081588" y="4865688"/>
                    <a:ext cx="177800" cy="1092200"/>
                  </a:xfrm>
                  <a:custGeom>
                    <a:avLst/>
                    <a:gdLst>
                      <a:gd name="T0" fmla="*/ 0 w 48"/>
                      <a:gd name="T1" fmla="*/ 0 h 292"/>
                      <a:gd name="T2" fmla="*/ 0 w 48"/>
                      <a:gd name="T3" fmla="*/ 292 h 292"/>
                      <a:gd name="T4" fmla="*/ 48 w 48"/>
                      <a:gd name="T5" fmla="*/ 292 h 292"/>
                      <a:gd name="T6" fmla="*/ 48 w 48"/>
                      <a:gd name="T7" fmla="*/ 0 h 292"/>
                      <a:gd name="T8" fmla="*/ 0 w 48"/>
                      <a:gd name="T9" fmla="*/ 0 h 292"/>
                    </a:gdLst>
                    <a:ahLst/>
                    <a:cxnLst>
                      <a:cxn ang="0">
                        <a:pos x="T0" y="T1"/>
                      </a:cxn>
                      <a:cxn ang="0">
                        <a:pos x="T2" y="T3"/>
                      </a:cxn>
                      <a:cxn ang="0">
                        <a:pos x="T4" y="T5"/>
                      </a:cxn>
                      <a:cxn ang="0">
                        <a:pos x="T6" y="T7"/>
                      </a:cxn>
                      <a:cxn ang="0">
                        <a:pos x="T8" y="T9"/>
                      </a:cxn>
                    </a:cxnLst>
                    <a:rect l="0" t="0" r="r" b="b"/>
                    <a:pathLst>
                      <a:path w="48" h="292">
                        <a:moveTo>
                          <a:pt x="0" y="0"/>
                        </a:moveTo>
                        <a:cubicBezTo>
                          <a:pt x="0" y="292"/>
                          <a:pt x="0" y="292"/>
                          <a:pt x="0" y="292"/>
                        </a:cubicBezTo>
                        <a:cubicBezTo>
                          <a:pt x="16" y="292"/>
                          <a:pt x="32" y="292"/>
                          <a:pt x="48" y="292"/>
                        </a:cubicBezTo>
                        <a:cubicBezTo>
                          <a:pt x="48" y="0"/>
                          <a:pt x="48" y="0"/>
                          <a:pt x="48" y="0"/>
                        </a:cubicBezTo>
                        <a:cubicBezTo>
                          <a:pt x="32" y="0"/>
                          <a:pt x="16"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3" name="Freeform 73">
                    <a:extLst>
                      <a:ext uri="{FF2B5EF4-FFF2-40B4-BE49-F238E27FC236}">
                        <a16:creationId xmlns:a16="http://schemas.microsoft.com/office/drawing/2014/main" id="{CB7AB06A-1481-4D1D-8375-98A2BFB37A37}"/>
                      </a:ext>
                    </a:extLst>
                  </p:cNvPr>
                  <p:cNvSpPr>
                    <a:spLocks/>
                  </p:cNvSpPr>
                  <p:nvPr/>
                </p:nvSpPr>
                <p:spPr bwMode="auto">
                  <a:xfrm>
                    <a:off x="5532438" y="4678363"/>
                    <a:ext cx="2152650" cy="1279525"/>
                  </a:xfrm>
                  <a:custGeom>
                    <a:avLst/>
                    <a:gdLst>
                      <a:gd name="T0" fmla="*/ 577 w 577"/>
                      <a:gd name="T1" fmla="*/ 0 h 342"/>
                      <a:gd name="T2" fmla="*/ 0 w 577"/>
                      <a:gd name="T3" fmla="*/ 49 h 342"/>
                      <a:gd name="T4" fmla="*/ 0 w 577"/>
                      <a:gd name="T5" fmla="*/ 342 h 342"/>
                      <a:gd name="T6" fmla="*/ 577 w 577"/>
                      <a:gd name="T7" fmla="*/ 290 h 342"/>
                      <a:gd name="T8" fmla="*/ 577 w 577"/>
                      <a:gd name="T9" fmla="*/ 0 h 342"/>
                    </a:gdLst>
                    <a:ahLst/>
                    <a:cxnLst>
                      <a:cxn ang="0">
                        <a:pos x="T0" y="T1"/>
                      </a:cxn>
                      <a:cxn ang="0">
                        <a:pos x="T2" y="T3"/>
                      </a:cxn>
                      <a:cxn ang="0">
                        <a:pos x="T4" y="T5"/>
                      </a:cxn>
                      <a:cxn ang="0">
                        <a:pos x="T6" y="T7"/>
                      </a:cxn>
                      <a:cxn ang="0">
                        <a:pos x="T8" y="T9"/>
                      </a:cxn>
                    </a:cxnLst>
                    <a:rect l="0" t="0" r="r" b="b"/>
                    <a:pathLst>
                      <a:path w="577" h="342">
                        <a:moveTo>
                          <a:pt x="577" y="0"/>
                        </a:moveTo>
                        <a:cubicBezTo>
                          <a:pt x="414" y="29"/>
                          <a:pt x="214" y="46"/>
                          <a:pt x="0" y="49"/>
                        </a:cubicBezTo>
                        <a:cubicBezTo>
                          <a:pt x="0" y="342"/>
                          <a:pt x="0" y="342"/>
                          <a:pt x="0" y="342"/>
                        </a:cubicBezTo>
                        <a:cubicBezTo>
                          <a:pt x="215" y="338"/>
                          <a:pt x="415" y="320"/>
                          <a:pt x="577" y="290"/>
                        </a:cubicBezTo>
                        <a:lnTo>
                          <a:pt x="57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4" name="Freeform 74">
                    <a:extLst>
                      <a:ext uri="{FF2B5EF4-FFF2-40B4-BE49-F238E27FC236}">
                        <a16:creationId xmlns:a16="http://schemas.microsoft.com/office/drawing/2014/main" id="{BA8C094B-10AD-4686-9653-6B73CE3D15AA}"/>
                      </a:ext>
                    </a:extLst>
                  </p:cNvPr>
                  <p:cNvSpPr>
                    <a:spLocks/>
                  </p:cNvSpPr>
                  <p:nvPr/>
                </p:nvSpPr>
                <p:spPr bwMode="auto">
                  <a:xfrm>
                    <a:off x="8340725" y="4600575"/>
                    <a:ext cx="74613" cy="949325"/>
                  </a:xfrm>
                  <a:custGeom>
                    <a:avLst/>
                    <a:gdLst>
                      <a:gd name="T0" fmla="*/ 20 w 20"/>
                      <a:gd name="T1" fmla="*/ 0 h 254"/>
                      <a:gd name="T2" fmla="*/ 0 w 20"/>
                      <a:gd name="T3" fmla="*/ 5 h 254"/>
                      <a:gd name="T4" fmla="*/ 0 w 20"/>
                      <a:gd name="T5" fmla="*/ 254 h 254"/>
                      <a:gd name="T6" fmla="*/ 20 w 20"/>
                      <a:gd name="T7" fmla="*/ 247 h 254"/>
                      <a:gd name="T8" fmla="*/ 20 w 20"/>
                      <a:gd name="T9" fmla="*/ 0 h 254"/>
                    </a:gdLst>
                    <a:ahLst/>
                    <a:cxnLst>
                      <a:cxn ang="0">
                        <a:pos x="T0" y="T1"/>
                      </a:cxn>
                      <a:cxn ang="0">
                        <a:pos x="T2" y="T3"/>
                      </a:cxn>
                      <a:cxn ang="0">
                        <a:pos x="T4" y="T5"/>
                      </a:cxn>
                      <a:cxn ang="0">
                        <a:pos x="T6" y="T7"/>
                      </a:cxn>
                      <a:cxn ang="0">
                        <a:pos x="T8" y="T9"/>
                      </a:cxn>
                    </a:cxnLst>
                    <a:rect l="0" t="0" r="r" b="b"/>
                    <a:pathLst>
                      <a:path w="20" h="254">
                        <a:moveTo>
                          <a:pt x="20" y="0"/>
                        </a:moveTo>
                        <a:cubicBezTo>
                          <a:pt x="14" y="1"/>
                          <a:pt x="7" y="3"/>
                          <a:pt x="0" y="5"/>
                        </a:cubicBezTo>
                        <a:cubicBezTo>
                          <a:pt x="0" y="254"/>
                          <a:pt x="0" y="254"/>
                          <a:pt x="0" y="254"/>
                        </a:cubicBezTo>
                        <a:cubicBezTo>
                          <a:pt x="7" y="251"/>
                          <a:pt x="14" y="249"/>
                          <a:pt x="20" y="247"/>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5" name="Freeform 75">
                    <a:extLst>
                      <a:ext uri="{FF2B5EF4-FFF2-40B4-BE49-F238E27FC236}">
                        <a16:creationId xmlns:a16="http://schemas.microsoft.com/office/drawing/2014/main" id="{6E4540DC-E847-4A03-B60D-B93E4BB81769}"/>
                      </a:ext>
                    </a:extLst>
                  </p:cNvPr>
                  <p:cNvSpPr>
                    <a:spLocks/>
                  </p:cNvSpPr>
                  <p:nvPr/>
                </p:nvSpPr>
                <p:spPr bwMode="auto">
                  <a:xfrm>
                    <a:off x="7920038" y="4705350"/>
                    <a:ext cx="74613" cy="952500"/>
                  </a:xfrm>
                  <a:custGeom>
                    <a:avLst/>
                    <a:gdLst>
                      <a:gd name="T0" fmla="*/ 20 w 20"/>
                      <a:gd name="T1" fmla="*/ 0 h 255"/>
                      <a:gd name="T2" fmla="*/ 0 w 20"/>
                      <a:gd name="T3" fmla="*/ 4 h 255"/>
                      <a:gd name="T4" fmla="*/ 0 w 20"/>
                      <a:gd name="T5" fmla="*/ 255 h 255"/>
                      <a:gd name="T6" fmla="*/ 20 w 20"/>
                      <a:gd name="T7" fmla="*/ 250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1"/>
                          <a:pt x="7" y="2"/>
                          <a:pt x="0" y="4"/>
                        </a:cubicBezTo>
                        <a:cubicBezTo>
                          <a:pt x="0" y="255"/>
                          <a:pt x="0" y="255"/>
                          <a:pt x="0" y="255"/>
                        </a:cubicBezTo>
                        <a:cubicBezTo>
                          <a:pt x="7" y="253"/>
                          <a:pt x="14" y="252"/>
                          <a:pt x="20" y="25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6" name="Freeform 76">
                    <a:extLst>
                      <a:ext uri="{FF2B5EF4-FFF2-40B4-BE49-F238E27FC236}">
                        <a16:creationId xmlns:a16="http://schemas.microsoft.com/office/drawing/2014/main" id="{E3B648A2-E7F3-4E55-BD54-408BF55DECCC}"/>
                      </a:ext>
                    </a:extLst>
                  </p:cNvPr>
                  <p:cNvSpPr>
                    <a:spLocks/>
                  </p:cNvSpPr>
                  <p:nvPr/>
                </p:nvSpPr>
                <p:spPr bwMode="auto">
                  <a:xfrm>
                    <a:off x="8766175" y="4449763"/>
                    <a:ext cx="74613" cy="928687"/>
                  </a:xfrm>
                  <a:custGeom>
                    <a:avLst/>
                    <a:gdLst>
                      <a:gd name="T0" fmla="*/ 20 w 20"/>
                      <a:gd name="T1" fmla="*/ 237 h 248"/>
                      <a:gd name="T2" fmla="*/ 20 w 20"/>
                      <a:gd name="T3" fmla="*/ 0 h 248"/>
                      <a:gd name="T4" fmla="*/ 0 w 20"/>
                      <a:gd name="T5" fmla="*/ 8 h 248"/>
                      <a:gd name="T6" fmla="*/ 0 w 20"/>
                      <a:gd name="T7" fmla="*/ 248 h 248"/>
                      <a:gd name="T8" fmla="*/ 20 w 20"/>
                      <a:gd name="T9" fmla="*/ 237 h 248"/>
                    </a:gdLst>
                    <a:ahLst/>
                    <a:cxnLst>
                      <a:cxn ang="0">
                        <a:pos x="T0" y="T1"/>
                      </a:cxn>
                      <a:cxn ang="0">
                        <a:pos x="T2" y="T3"/>
                      </a:cxn>
                      <a:cxn ang="0">
                        <a:pos x="T4" y="T5"/>
                      </a:cxn>
                      <a:cxn ang="0">
                        <a:pos x="T6" y="T7"/>
                      </a:cxn>
                      <a:cxn ang="0">
                        <a:pos x="T8" y="T9"/>
                      </a:cxn>
                    </a:cxnLst>
                    <a:rect l="0" t="0" r="r" b="b"/>
                    <a:pathLst>
                      <a:path w="20" h="248">
                        <a:moveTo>
                          <a:pt x="20" y="237"/>
                        </a:moveTo>
                        <a:cubicBezTo>
                          <a:pt x="20" y="0"/>
                          <a:pt x="20" y="0"/>
                          <a:pt x="20" y="0"/>
                        </a:cubicBezTo>
                        <a:cubicBezTo>
                          <a:pt x="13" y="2"/>
                          <a:pt x="6" y="5"/>
                          <a:pt x="0" y="8"/>
                        </a:cubicBezTo>
                        <a:cubicBezTo>
                          <a:pt x="0" y="248"/>
                          <a:pt x="0" y="248"/>
                          <a:pt x="0" y="248"/>
                        </a:cubicBezTo>
                        <a:cubicBezTo>
                          <a:pt x="7" y="244"/>
                          <a:pt x="14" y="241"/>
                          <a:pt x="20" y="2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7" name="Freeform 77">
                    <a:extLst>
                      <a:ext uri="{FF2B5EF4-FFF2-40B4-BE49-F238E27FC236}">
                        <a16:creationId xmlns:a16="http://schemas.microsoft.com/office/drawing/2014/main" id="{F79A2E31-A8DE-427C-AAA5-5CD9D3C267D8}"/>
                      </a:ext>
                    </a:extLst>
                  </p:cNvPr>
                  <p:cNvSpPr>
                    <a:spLocks/>
                  </p:cNvSpPr>
                  <p:nvPr/>
                </p:nvSpPr>
                <p:spPr bwMode="auto">
                  <a:xfrm>
                    <a:off x="5808663" y="4937125"/>
                    <a:ext cx="74613" cy="957262"/>
                  </a:xfrm>
                  <a:custGeom>
                    <a:avLst/>
                    <a:gdLst>
                      <a:gd name="T0" fmla="*/ 20 w 20"/>
                      <a:gd name="T1" fmla="*/ 0 h 256"/>
                      <a:gd name="T2" fmla="*/ 0 w 20"/>
                      <a:gd name="T3" fmla="*/ 1 h 256"/>
                      <a:gd name="T4" fmla="*/ 0 w 20"/>
                      <a:gd name="T5" fmla="*/ 256 h 256"/>
                      <a:gd name="T6" fmla="*/ 20 w 20"/>
                      <a:gd name="T7" fmla="*/ 255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4" y="1"/>
                          <a:pt x="7" y="1"/>
                          <a:pt x="0" y="1"/>
                        </a:cubicBezTo>
                        <a:cubicBezTo>
                          <a:pt x="0" y="256"/>
                          <a:pt x="0" y="256"/>
                          <a:pt x="0" y="256"/>
                        </a:cubicBezTo>
                        <a:cubicBezTo>
                          <a:pt x="7" y="256"/>
                          <a:pt x="14" y="256"/>
                          <a:pt x="20" y="255"/>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8" name="Freeform 78">
                    <a:extLst>
                      <a:ext uri="{FF2B5EF4-FFF2-40B4-BE49-F238E27FC236}">
                        <a16:creationId xmlns:a16="http://schemas.microsoft.com/office/drawing/2014/main" id="{E788AD9F-A9D9-47BC-BC44-CD1BFB83DADD}"/>
                      </a:ext>
                    </a:extLst>
                  </p:cNvPr>
                  <p:cNvSpPr>
                    <a:spLocks/>
                  </p:cNvSpPr>
                  <p:nvPr/>
                </p:nvSpPr>
                <p:spPr bwMode="auto">
                  <a:xfrm>
                    <a:off x="1585913" y="4502150"/>
                    <a:ext cx="74613" cy="968375"/>
                  </a:xfrm>
                  <a:custGeom>
                    <a:avLst/>
                    <a:gdLst>
                      <a:gd name="T0" fmla="*/ 20 w 20"/>
                      <a:gd name="T1" fmla="*/ 6 h 259"/>
                      <a:gd name="T2" fmla="*/ 0 w 20"/>
                      <a:gd name="T3" fmla="*/ 0 h 259"/>
                      <a:gd name="T4" fmla="*/ 0 w 20"/>
                      <a:gd name="T5" fmla="*/ 252 h 259"/>
                      <a:gd name="T6" fmla="*/ 20 w 20"/>
                      <a:gd name="T7" fmla="*/ 259 h 259"/>
                      <a:gd name="T8" fmla="*/ 20 w 20"/>
                      <a:gd name="T9" fmla="*/ 6 h 259"/>
                    </a:gdLst>
                    <a:ahLst/>
                    <a:cxnLst>
                      <a:cxn ang="0">
                        <a:pos x="T0" y="T1"/>
                      </a:cxn>
                      <a:cxn ang="0">
                        <a:pos x="T2" y="T3"/>
                      </a:cxn>
                      <a:cxn ang="0">
                        <a:pos x="T4" y="T5"/>
                      </a:cxn>
                      <a:cxn ang="0">
                        <a:pos x="T6" y="T7"/>
                      </a:cxn>
                      <a:cxn ang="0">
                        <a:pos x="T8" y="T9"/>
                      </a:cxn>
                    </a:cxnLst>
                    <a:rect l="0" t="0" r="r" b="b"/>
                    <a:pathLst>
                      <a:path w="20" h="259">
                        <a:moveTo>
                          <a:pt x="20" y="6"/>
                        </a:moveTo>
                        <a:cubicBezTo>
                          <a:pt x="14" y="4"/>
                          <a:pt x="7" y="2"/>
                          <a:pt x="0" y="0"/>
                        </a:cubicBezTo>
                        <a:cubicBezTo>
                          <a:pt x="0" y="252"/>
                          <a:pt x="0" y="252"/>
                          <a:pt x="0" y="252"/>
                        </a:cubicBezTo>
                        <a:cubicBezTo>
                          <a:pt x="7" y="254"/>
                          <a:pt x="13" y="256"/>
                          <a:pt x="20" y="259"/>
                        </a:cubicBezTo>
                        <a:lnTo>
                          <a:pt x="2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9" name="Freeform 79">
                    <a:extLst>
                      <a:ext uri="{FF2B5EF4-FFF2-40B4-BE49-F238E27FC236}">
                        <a16:creationId xmlns:a16="http://schemas.microsoft.com/office/drawing/2014/main" id="{C5EBEBFE-97DB-4D06-AC18-BB43C1B7F76B}"/>
                      </a:ext>
                    </a:extLst>
                  </p:cNvPr>
                  <p:cNvSpPr>
                    <a:spLocks/>
                  </p:cNvSpPr>
                  <p:nvPr/>
                </p:nvSpPr>
                <p:spPr bwMode="auto">
                  <a:xfrm>
                    <a:off x="7077075" y="4843463"/>
                    <a:ext cx="74613" cy="952500"/>
                  </a:xfrm>
                  <a:custGeom>
                    <a:avLst/>
                    <a:gdLst>
                      <a:gd name="T0" fmla="*/ 20 w 20"/>
                      <a:gd name="T1" fmla="*/ 0 h 255"/>
                      <a:gd name="T2" fmla="*/ 0 w 20"/>
                      <a:gd name="T3" fmla="*/ 2 h 255"/>
                      <a:gd name="T4" fmla="*/ 0 w 20"/>
                      <a:gd name="T5" fmla="*/ 255 h 255"/>
                      <a:gd name="T6" fmla="*/ 20 w 20"/>
                      <a:gd name="T7" fmla="*/ 253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1"/>
                          <a:pt x="7" y="1"/>
                          <a:pt x="0" y="2"/>
                        </a:cubicBezTo>
                        <a:cubicBezTo>
                          <a:pt x="0" y="255"/>
                          <a:pt x="0" y="255"/>
                          <a:pt x="0" y="255"/>
                        </a:cubicBezTo>
                        <a:cubicBezTo>
                          <a:pt x="6" y="255"/>
                          <a:pt x="13" y="254"/>
                          <a:pt x="20" y="253"/>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0" name="Freeform 80">
                    <a:extLst>
                      <a:ext uri="{FF2B5EF4-FFF2-40B4-BE49-F238E27FC236}">
                        <a16:creationId xmlns:a16="http://schemas.microsoft.com/office/drawing/2014/main" id="{1D7D2436-AD69-4C43-AB3C-4A0B6D38E13B}"/>
                      </a:ext>
                    </a:extLst>
                  </p:cNvPr>
                  <p:cNvSpPr>
                    <a:spLocks/>
                  </p:cNvSpPr>
                  <p:nvPr/>
                </p:nvSpPr>
                <p:spPr bwMode="auto">
                  <a:xfrm>
                    <a:off x="5386388" y="4948238"/>
                    <a:ext cx="74613" cy="952500"/>
                  </a:xfrm>
                  <a:custGeom>
                    <a:avLst/>
                    <a:gdLst>
                      <a:gd name="T0" fmla="*/ 0 w 20"/>
                      <a:gd name="T1" fmla="*/ 255 h 255"/>
                      <a:gd name="T2" fmla="*/ 20 w 20"/>
                      <a:gd name="T3" fmla="*/ 255 h 255"/>
                      <a:gd name="T4" fmla="*/ 20 w 20"/>
                      <a:gd name="T5" fmla="*/ 0 h 255"/>
                      <a:gd name="T6" fmla="*/ 0 w 20"/>
                      <a:gd name="T7" fmla="*/ 0 h 255"/>
                      <a:gd name="T8" fmla="*/ 0 w 20"/>
                      <a:gd name="T9" fmla="*/ 255 h 255"/>
                    </a:gdLst>
                    <a:ahLst/>
                    <a:cxnLst>
                      <a:cxn ang="0">
                        <a:pos x="T0" y="T1"/>
                      </a:cxn>
                      <a:cxn ang="0">
                        <a:pos x="T2" y="T3"/>
                      </a:cxn>
                      <a:cxn ang="0">
                        <a:pos x="T4" y="T5"/>
                      </a:cxn>
                      <a:cxn ang="0">
                        <a:pos x="T6" y="T7"/>
                      </a:cxn>
                      <a:cxn ang="0">
                        <a:pos x="T8" y="T9"/>
                      </a:cxn>
                    </a:cxnLst>
                    <a:rect l="0" t="0" r="r" b="b"/>
                    <a:pathLst>
                      <a:path w="20" h="255">
                        <a:moveTo>
                          <a:pt x="0" y="255"/>
                        </a:moveTo>
                        <a:cubicBezTo>
                          <a:pt x="7" y="255"/>
                          <a:pt x="13" y="255"/>
                          <a:pt x="20" y="255"/>
                        </a:cubicBezTo>
                        <a:cubicBezTo>
                          <a:pt x="20" y="0"/>
                          <a:pt x="20" y="0"/>
                          <a:pt x="20" y="0"/>
                        </a:cubicBezTo>
                        <a:cubicBezTo>
                          <a:pt x="13" y="0"/>
                          <a:pt x="7" y="0"/>
                          <a:pt x="0" y="0"/>
                        </a:cubicBezTo>
                        <a:lnTo>
                          <a:pt x="0"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1" name="Freeform 81">
                    <a:extLst>
                      <a:ext uri="{FF2B5EF4-FFF2-40B4-BE49-F238E27FC236}">
                        <a16:creationId xmlns:a16="http://schemas.microsoft.com/office/drawing/2014/main" id="{6F7CA273-6FFA-40F4-A652-315E7A5E2244}"/>
                      </a:ext>
                    </a:extLst>
                  </p:cNvPr>
                  <p:cNvSpPr>
                    <a:spLocks/>
                  </p:cNvSpPr>
                  <p:nvPr/>
                </p:nvSpPr>
                <p:spPr bwMode="auto">
                  <a:xfrm>
                    <a:off x="6229350" y="4918075"/>
                    <a:ext cx="79375" cy="957262"/>
                  </a:xfrm>
                  <a:custGeom>
                    <a:avLst/>
                    <a:gdLst>
                      <a:gd name="T0" fmla="*/ 21 w 21"/>
                      <a:gd name="T1" fmla="*/ 0 h 256"/>
                      <a:gd name="T2" fmla="*/ 0 w 21"/>
                      <a:gd name="T3" fmla="*/ 1 h 256"/>
                      <a:gd name="T4" fmla="*/ 0 w 21"/>
                      <a:gd name="T5" fmla="*/ 256 h 256"/>
                      <a:gd name="T6" fmla="*/ 21 w 21"/>
                      <a:gd name="T7" fmla="*/ 254 h 256"/>
                      <a:gd name="T8" fmla="*/ 21 w 21"/>
                      <a:gd name="T9" fmla="*/ 0 h 256"/>
                    </a:gdLst>
                    <a:ahLst/>
                    <a:cxnLst>
                      <a:cxn ang="0">
                        <a:pos x="T0" y="T1"/>
                      </a:cxn>
                      <a:cxn ang="0">
                        <a:pos x="T2" y="T3"/>
                      </a:cxn>
                      <a:cxn ang="0">
                        <a:pos x="T4" y="T5"/>
                      </a:cxn>
                      <a:cxn ang="0">
                        <a:pos x="T6" y="T7"/>
                      </a:cxn>
                      <a:cxn ang="0">
                        <a:pos x="T8" y="T9"/>
                      </a:cxn>
                    </a:cxnLst>
                    <a:rect l="0" t="0" r="r" b="b"/>
                    <a:pathLst>
                      <a:path w="21" h="256">
                        <a:moveTo>
                          <a:pt x="21" y="0"/>
                        </a:moveTo>
                        <a:cubicBezTo>
                          <a:pt x="14" y="0"/>
                          <a:pt x="7" y="1"/>
                          <a:pt x="0" y="1"/>
                        </a:cubicBezTo>
                        <a:cubicBezTo>
                          <a:pt x="0" y="256"/>
                          <a:pt x="0" y="256"/>
                          <a:pt x="0" y="256"/>
                        </a:cubicBezTo>
                        <a:cubicBezTo>
                          <a:pt x="7" y="255"/>
                          <a:pt x="14" y="255"/>
                          <a:pt x="21" y="254"/>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2" name="Freeform 82">
                    <a:extLst>
                      <a:ext uri="{FF2B5EF4-FFF2-40B4-BE49-F238E27FC236}">
                        <a16:creationId xmlns:a16="http://schemas.microsoft.com/office/drawing/2014/main" id="{0C027B25-2549-4ED2-8EDE-1EFC688BC32C}"/>
                      </a:ext>
                    </a:extLst>
                  </p:cNvPr>
                  <p:cNvSpPr>
                    <a:spLocks/>
                  </p:cNvSpPr>
                  <p:nvPr/>
                </p:nvSpPr>
                <p:spPr bwMode="auto">
                  <a:xfrm>
                    <a:off x="6654800" y="4887913"/>
                    <a:ext cx="74613" cy="954087"/>
                  </a:xfrm>
                  <a:custGeom>
                    <a:avLst/>
                    <a:gdLst>
                      <a:gd name="T0" fmla="*/ 20 w 20"/>
                      <a:gd name="T1" fmla="*/ 0 h 255"/>
                      <a:gd name="T2" fmla="*/ 0 w 20"/>
                      <a:gd name="T3" fmla="*/ 1 h 255"/>
                      <a:gd name="T4" fmla="*/ 0 w 20"/>
                      <a:gd name="T5" fmla="*/ 255 h 255"/>
                      <a:gd name="T6" fmla="*/ 20 w 20"/>
                      <a:gd name="T7" fmla="*/ 253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0"/>
                          <a:pt x="6" y="1"/>
                          <a:pt x="0" y="1"/>
                        </a:cubicBezTo>
                        <a:cubicBezTo>
                          <a:pt x="0" y="255"/>
                          <a:pt x="0" y="255"/>
                          <a:pt x="0" y="255"/>
                        </a:cubicBezTo>
                        <a:cubicBezTo>
                          <a:pt x="6" y="255"/>
                          <a:pt x="13" y="254"/>
                          <a:pt x="20" y="253"/>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3" name="Freeform 83">
                    <a:extLst>
                      <a:ext uri="{FF2B5EF4-FFF2-40B4-BE49-F238E27FC236}">
                        <a16:creationId xmlns:a16="http://schemas.microsoft.com/office/drawing/2014/main" id="{441A9881-6C8B-4CF0-A8A2-19E1D6EEAEFC}"/>
                      </a:ext>
                    </a:extLst>
                  </p:cNvPr>
                  <p:cNvSpPr>
                    <a:spLocks/>
                  </p:cNvSpPr>
                  <p:nvPr/>
                </p:nvSpPr>
                <p:spPr bwMode="auto">
                  <a:xfrm>
                    <a:off x="7497763" y="4783138"/>
                    <a:ext cx="74613" cy="954087"/>
                  </a:xfrm>
                  <a:custGeom>
                    <a:avLst/>
                    <a:gdLst>
                      <a:gd name="T0" fmla="*/ 20 w 20"/>
                      <a:gd name="T1" fmla="*/ 0 h 255"/>
                      <a:gd name="T2" fmla="*/ 0 w 20"/>
                      <a:gd name="T3" fmla="*/ 3 h 255"/>
                      <a:gd name="T4" fmla="*/ 0 w 20"/>
                      <a:gd name="T5" fmla="*/ 255 h 255"/>
                      <a:gd name="T6" fmla="*/ 20 w 20"/>
                      <a:gd name="T7" fmla="*/ 252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1"/>
                          <a:pt x="7" y="2"/>
                          <a:pt x="0" y="3"/>
                        </a:cubicBezTo>
                        <a:cubicBezTo>
                          <a:pt x="0" y="255"/>
                          <a:pt x="0" y="255"/>
                          <a:pt x="0" y="255"/>
                        </a:cubicBezTo>
                        <a:cubicBezTo>
                          <a:pt x="7" y="254"/>
                          <a:pt x="13" y="253"/>
                          <a:pt x="20" y="252"/>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4" name="Freeform 84">
                    <a:extLst>
                      <a:ext uri="{FF2B5EF4-FFF2-40B4-BE49-F238E27FC236}">
                        <a16:creationId xmlns:a16="http://schemas.microsoft.com/office/drawing/2014/main" id="{32696E5A-2D29-4D3B-90BC-6345EEEBAB4E}"/>
                      </a:ext>
                    </a:extLst>
                  </p:cNvPr>
                  <p:cNvSpPr>
                    <a:spLocks/>
                  </p:cNvSpPr>
                  <p:nvPr/>
                </p:nvSpPr>
                <p:spPr bwMode="auto">
                  <a:xfrm>
                    <a:off x="3697288" y="4879975"/>
                    <a:ext cx="74613" cy="962025"/>
                  </a:xfrm>
                  <a:custGeom>
                    <a:avLst/>
                    <a:gdLst>
                      <a:gd name="T0" fmla="*/ 20 w 20"/>
                      <a:gd name="T1" fmla="*/ 1 h 257"/>
                      <a:gd name="T2" fmla="*/ 0 w 20"/>
                      <a:gd name="T3" fmla="*/ 0 h 257"/>
                      <a:gd name="T4" fmla="*/ 0 w 20"/>
                      <a:gd name="T5" fmla="*/ 256 h 257"/>
                      <a:gd name="T6" fmla="*/ 20 w 20"/>
                      <a:gd name="T7" fmla="*/ 257 h 257"/>
                      <a:gd name="T8" fmla="*/ 20 w 20"/>
                      <a:gd name="T9" fmla="*/ 1 h 257"/>
                    </a:gdLst>
                    <a:ahLst/>
                    <a:cxnLst>
                      <a:cxn ang="0">
                        <a:pos x="T0" y="T1"/>
                      </a:cxn>
                      <a:cxn ang="0">
                        <a:pos x="T2" y="T3"/>
                      </a:cxn>
                      <a:cxn ang="0">
                        <a:pos x="T4" y="T5"/>
                      </a:cxn>
                      <a:cxn ang="0">
                        <a:pos x="T6" y="T7"/>
                      </a:cxn>
                      <a:cxn ang="0">
                        <a:pos x="T8" y="T9"/>
                      </a:cxn>
                    </a:cxnLst>
                    <a:rect l="0" t="0" r="r" b="b"/>
                    <a:pathLst>
                      <a:path w="20" h="257">
                        <a:moveTo>
                          <a:pt x="20" y="1"/>
                        </a:moveTo>
                        <a:cubicBezTo>
                          <a:pt x="14" y="1"/>
                          <a:pt x="7" y="0"/>
                          <a:pt x="0" y="0"/>
                        </a:cubicBezTo>
                        <a:cubicBezTo>
                          <a:pt x="0" y="256"/>
                          <a:pt x="0" y="256"/>
                          <a:pt x="0" y="256"/>
                        </a:cubicBezTo>
                        <a:cubicBezTo>
                          <a:pt x="7" y="256"/>
                          <a:pt x="14" y="257"/>
                          <a:pt x="20" y="257"/>
                        </a:cubicBezTo>
                        <a:lnTo>
                          <a:pt x="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5" name="Freeform 85">
                    <a:extLst>
                      <a:ext uri="{FF2B5EF4-FFF2-40B4-BE49-F238E27FC236}">
                        <a16:creationId xmlns:a16="http://schemas.microsoft.com/office/drawing/2014/main" id="{EBA5FFFC-37FD-475C-8AC7-1EA4AC7E885F}"/>
                      </a:ext>
                    </a:extLst>
                  </p:cNvPr>
                  <p:cNvSpPr>
                    <a:spLocks/>
                  </p:cNvSpPr>
                  <p:nvPr/>
                </p:nvSpPr>
                <p:spPr bwMode="auto">
                  <a:xfrm>
                    <a:off x="4122738" y="4910138"/>
                    <a:ext cx="74613" cy="962025"/>
                  </a:xfrm>
                  <a:custGeom>
                    <a:avLst/>
                    <a:gdLst>
                      <a:gd name="T0" fmla="*/ 20 w 20"/>
                      <a:gd name="T1" fmla="*/ 257 h 257"/>
                      <a:gd name="T2" fmla="*/ 20 w 20"/>
                      <a:gd name="T3" fmla="*/ 2 h 257"/>
                      <a:gd name="T4" fmla="*/ 0 w 20"/>
                      <a:gd name="T5" fmla="*/ 0 h 257"/>
                      <a:gd name="T6" fmla="*/ 0 w 20"/>
                      <a:gd name="T7" fmla="*/ 256 h 257"/>
                      <a:gd name="T8" fmla="*/ 18 w 20"/>
                      <a:gd name="T9" fmla="*/ 257 h 257"/>
                      <a:gd name="T10" fmla="*/ 20 w 20"/>
                      <a:gd name="T11" fmla="*/ 257 h 257"/>
                    </a:gdLst>
                    <a:ahLst/>
                    <a:cxnLst>
                      <a:cxn ang="0">
                        <a:pos x="T0" y="T1"/>
                      </a:cxn>
                      <a:cxn ang="0">
                        <a:pos x="T2" y="T3"/>
                      </a:cxn>
                      <a:cxn ang="0">
                        <a:pos x="T4" y="T5"/>
                      </a:cxn>
                      <a:cxn ang="0">
                        <a:pos x="T6" y="T7"/>
                      </a:cxn>
                      <a:cxn ang="0">
                        <a:pos x="T8" y="T9"/>
                      </a:cxn>
                      <a:cxn ang="0">
                        <a:pos x="T10" y="T11"/>
                      </a:cxn>
                    </a:cxnLst>
                    <a:rect l="0" t="0" r="r" b="b"/>
                    <a:pathLst>
                      <a:path w="20" h="257">
                        <a:moveTo>
                          <a:pt x="20" y="257"/>
                        </a:moveTo>
                        <a:cubicBezTo>
                          <a:pt x="20" y="2"/>
                          <a:pt x="20" y="2"/>
                          <a:pt x="20" y="2"/>
                        </a:cubicBezTo>
                        <a:cubicBezTo>
                          <a:pt x="13" y="1"/>
                          <a:pt x="6" y="1"/>
                          <a:pt x="0" y="0"/>
                        </a:cubicBezTo>
                        <a:cubicBezTo>
                          <a:pt x="0" y="256"/>
                          <a:pt x="0" y="256"/>
                          <a:pt x="0" y="256"/>
                        </a:cubicBezTo>
                        <a:cubicBezTo>
                          <a:pt x="6" y="256"/>
                          <a:pt x="12" y="257"/>
                          <a:pt x="18" y="257"/>
                        </a:cubicBezTo>
                        <a:cubicBezTo>
                          <a:pt x="18" y="257"/>
                          <a:pt x="19" y="257"/>
                          <a:pt x="20"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6" name="Freeform 86">
                    <a:extLst>
                      <a:ext uri="{FF2B5EF4-FFF2-40B4-BE49-F238E27FC236}">
                        <a16:creationId xmlns:a16="http://schemas.microsoft.com/office/drawing/2014/main" id="{245A3B5F-7092-4948-BFE3-AD2B78528E1C}"/>
                      </a:ext>
                    </a:extLst>
                  </p:cNvPr>
                  <p:cNvSpPr>
                    <a:spLocks/>
                  </p:cNvSpPr>
                  <p:nvPr/>
                </p:nvSpPr>
                <p:spPr bwMode="auto">
                  <a:xfrm>
                    <a:off x="4965700" y="4943475"/>
                    <a:ext cx="74613" cy="957262"/>
                  </a:xfrm>
                  <a:custGeom>
                    <a:avLst/>
                    <a:gdLst>
                      <a:gd name="T0" fmla="*/ 20 w 20"/>
                      <a:gd name="T1" fmla="*/ 0 h 256"/>
                      <a:gd name="T2" fmla="*/ 0 w 20"/>
                      <a:gd name="T3" fmla="*/ 0 h 256"/>
                      <a:gd name="T4" fmla="*/ 0 w 20"/>
                      <a:gd name="T5" fmla="*/ 256 h 256"/>
                      <a:gd name="T6" fmla="*/ 20 w 20"/>
                      <a:gd name="T7" fmla="*/ 256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0"/>
                          <a:pt x="7" y="0"/>
                          <a:pt x="0" y="0"/>
                        </a:cubicBezTo>
                        <a:cubicBezTo>
                          <a:pt x="0" y="256"/>
                          <a:pt x="0" y="256"/>
                          <a:pt x="0" y="256"/>
                        </a:cubicBezTo>
                        <a:cubicBezTo>
                          <a:pt x="7" y="256"/>
                          <a:pt x="13" y="256"/>
                          <a:pt x="20" y="256"/>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7" name="Freeform 87">
                    <a:extLst>
                      <a:ext uri="{FF2B5EF4-FFF2-40B4-BE49-F238E27FC236}">
                        <a16:creationId xmlns:a16="http://schemas.microsoft.com/office/drawing/2014/main" id="{2040ADF3-07F7-4DAD-B513-88D099E0B53A}"/>
                      </a:ext>
                    </a:extLst>
                  </p:cNvPr>
                  <p:cNvSpPr>
                    <a:spLocks/>
                  </p:cNvSpPr>
                  <p:nvPr/>
                </p:nvSpPr>
                <p:spPr bwMode="auto">
                  <a:xfrm>
                    <a:off x="4543425" y="4932363"/>
                    <a:ext cx="74613" cy="957262"/>
                  </a:xfrm>
                  <a:custGeom>
                    <a:avLst/>
                    <a:gdLst>
                      <a:gd name="T0" fmla="*/ 0 w 20"/>
                      <a:gd name="T1" fmla="*/ 256 h 256"/>
                      <a:gd name="T2" fmla="*/ 20 w 20"/>
                      <a:gd name="T3" fmla="*/ 256 h 256"/>
                      <a:gd name="T4" fmla="*/ 20 w 20"/>
                      <a:gd name="T5" fmla="*/ 1 h 256"/>
                      <a:gd name="T6" fmla="*/ 0 w 20"/>
                      <a:gd name="T7" fmla="*/ 0 h 256"/>
                      <a:gd name="T8" fmla="*/ 0 w 20"/>
                      <a:gd name="T9" fmla="*/ 256 h 256"/>
                    </a:gdLst>
                    <a:ahLst/>
                    <a:cxnLst>
                      <a:cxn ang="0">
                        <a:pos x="T0" y="T1"/>
                      </a:cxn>
                      <a:cxn ang="0">
                        <a:pos x="T2" y="T3"/>
                      </a:cxn>
                      <a:cxn ang="0">
                        <a:pos x="T4" y="T5"/>
                      </a:cxn>
                      <a:cxn ang="0">
                        <a:pos x="T6" y="T7"/>
                      </a:cxn>
                      <a:cxn ang="0">
                        <a:pos x="T8" y="T9"/>
                      </a:cxn>
                    </a:cxnLst>
                    <a:rect l="0" t="0" r="r" b="b"/>
                    <a:pathLst>
                      <a:path w="20" h="256">
                        <a:moveTo>
                          <a:pt x="0" y="256"/>
                        </a:moveTo>
                        <a:cubicBezTo>
                          <a:pt x="6" y="256"/>
                          <a:pt x="13" y="256"/>
                          <a:pt x="20" y="256"/>
                        </a:cubicBezTo>
                        <a:cubicBezTo>
                          <a:pt x="20" y="1"/>
                          <a:pt x="20" y="1"/>
                          <a:pt x="20" y="1"/>
                        </a:cubicBezTo>
                        <a:cubicBezTo>
                          <a:pt x="13" y="1"/>
                          <a:pt x="6" y="0"/>
                          <a:pt x="0" y="0"/>
                        </a:cubicBez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8" name="Freeform 88">
                    <a:extLst>
                      <a:ext uri="{FF2B5EF4-FFF2-40B4-BE49-F238E27FC236}">
                        <a16:creationId xmlns:a16="http://schemas.microsoft.com/office/drawing/2014/main" id="{99CAB5C3-6EF7-4FAE-A017-3050B1AFF978}"/>
                      </a:ext>
                    </a:extLst>
                  </p:cNvPr>
                  <p:cNvSpPr>
                    <a:spLocks/>
                  </p:cNvSpPr>
                  <p:nvPr/>
                </p:nvSpPr>
                <p:spPr bwMode="auto">
                  <a:xfrm>
                    <a:off x="2432050" y="4708525"/>
                    <a:ext cx="74613" cy="968375"/>
                  </a:xfrm>
                  <a:custGeom>
                    <a:avLst/>
                    <a:gdLst>
                      <a:gd name="T0" fmla="*/ 20 w 20"/>
                      <a:gd name="T1" fmla="*/ 259 h 259"/>
                      <a:gd name="T2" fmla="*/ 20 w 20"/>
                      <a:gd name="T3" fmla="*/ 4 h 259"/>
                      <a:gd name="T4" fmla="*/ 5 w 20"/>
                      <a:gd name="T5" fmla="*/ 1 h 259"/>
                      <a:gd name="T6" fmla="*/ 0 w 20"/>
                      <a:gd name="T7" fmla="*/ 0 h 259"/>
                      <a:gd name="T8" fmla="*/ 0 w 20"/>
                      <a:gd name="T9" fmla="*/ 255 h 259"/>
                      <a:gd name="T10" fmla="*/ 16 w 20"/>
                      <a:gd name="T11" fmla="*/ 258 h 259"/>
                      <a:gd name="T12" fmla="*/ 20 w 20"/>
                      <a:gd name="T13" fmla="*/ 259 h 259"/>
                    </a:gdLst>
                    <a:ahLst/>
                    <a:cxnLst>
                      <a:cxn ang="0">
                        <a:pos x="T0" y="T1"/>
                      </a:cxn>
                      <a:cxn ang="0">
                        <a:pos x="T2" y="T3"/>
                      </a:cxn>
                      <a:cxn ang="0">
                        <a:pos x="T4" y="T5"/>
                      </a:cxn>
                      <a:cxn ang="0">
                        <a:pos x="T6" y="T7"/>
                      </a:cxn>
                      <a:cxn ang="0">
                        <a:pos x="T8" y="T9"/>
                      </a:cxn>
                      <a:cxn ang="0">
                        <a:pos x="T10" y="T11"/>
                      </a:cxn>
                      <a:cxn ang="0">
                        <a:pos x="T12" y="T13"/>
                      </a:cxn>
                    </a:cxnLst>
                    <a:rect l="0" t="0" r="r" b="b"/>
                    <a:pathLst>
                      <a:path w="20" h="259">
                        <a:moveTo>
                          <a:pt x="20" y="259"/>
                        </a:moveTo>
                        <a:cubicBezTo>
                          <a:pt x="20" y="4"/>
                          <a:pt x="20" y="4"/>
                          <a:pt x="20" y="4"/>
                        </a:cubicBezTo>
                        <a:cubicBezTo>
                          <a:pt x="15" y="3"/>
                          <a:pt x="10" y="2"/>
                          <a:pt x="5" y="1"/>
                        </a:cubicBezTo>
                        <a:cubicBezTo>
                          <a:pt x="3" y="1"/>
                          <a:pt x="2" y="0"/>
                          <a:pt x="0" y="0"/>
                        </a:cubicBezTo>
                        <a:cubicBezTo>
                          <a:pt x="0" y="255"/>
                          <a:pt x="0" y="255"/>
                          <a:pt x="0" y="255"/>
                        </a:cubicBezTo>
                        <a:cubicBezTo>
                          <a:pt x="5" y="256"/>
                          <a:pt x="11" y="257"/>
                          <a:pt x="16" y="258"/>
                        </a:cubicBezTo>
                        <a:cubicBezTo>
                          <a:pt x="17" y="259"/>
                          <a:pt x="19" y="259"/>
                          <a:pt x="20" y="2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9" name="Freeform 89">
                    <a:extLst>
                      <a:ext uri="{FF2B5EF4-FFF2-40B4-BE49-F238E27FC236}">
                        <a16:creationId xmlns:a16="http://schemas.microsoft.com/office/drawing/2014/main" id="{B6089BF5-CF1B-47F5-8D93-7C75176324E9}"/>
                      </a:ext>
                    </a:extLst>
                  </p:cNvPr>
                  <p:cNvSpPr>
                    <a:spLocks/>
                  </p:cNvSpPr>
                  <p:nvPr/>
                </p:nvSpPr>
                <p:spPr bwMode="auto">
                  <a:xfrm>
                    <a:off x="2011363" y="4618038"/>
                    <a:ext cx="74613" cy="968375"/>
                  </a:xfrm>
                  <a:custGeom>
                    <a:avLst/>
                    <a:gdLst>
                      <a:gd name="T0" fmla="*/ 20 w 20"/>
                      <a:gd name="T1" fmla="*/ 4 h 259"/>
                      <a:gd name="T2" fmla="*/ 0 w 20"/>
                      <a:gd name="T3" fmla="*/ 0 h 259"/>
                      <a:gd name="T4" fmla="*/ 0 w 20"/>
                      <a:gd name="T5" fmla="*/ 254 h 259"/>
                      <a:gd name="T6" fmla="*/ 20 w 20"/>
                      <a:gd name="T7" fmla="*/ 259 h 259"/>
                      <a:gd name="T8" fmla="*/ 20 w 20"/>
                      <a:gd name="T9" fmla="*/ 4 h 259"/>
                    </a:gdLst>
                    <a:ahLst/>
                    <a:cxnLst>
                      <a:cxn ang="0">
                        <a:pos x="T0" y="T1"/>
                      </a:cxn>
                      <a:cxn ang="0">
                        <a:pos x="T2" y="T3"/>
                      </a:cxn>
                      <a:cxn ang="0">
                        <a:pos x="T4" y="T5"/>
                      </a:cxn>
                      <a:cxn ang="0">
                        <a:pos x="T6" y="T7"/>
                      </a:cxn>
                      <a:cxn ang="0">
                        <a:pos x="T8" y="T9"/>
                      </a:cxn>
                    </a:cxnLst>
                    <a:rect l="0" t="0" r="r" b="b"/>
                    <a:pathLst>
                      <a:path w="20" h="259">
                        <a:moveTo>
                          <a:pt x="20" y="4"/>
                        </a:moveTo>
                        <a:cubicBezTo>
                          <a:pt x="13" y="3"/>
                          <a:pt x="6" y="1"/>
                          <a:pt x="0" y="0"/>
                        </a:cubicBezTo>
                        <a:cubicBezTo>
                          <a:pt x="0" y="254"/>
                          <a:pt x="0" y="254"/>
                          <a:pt x="0" y="254"/>
                        </a:cubicBezTo>
                        <a:cubicBezTo>
                          <a:pt x="6" y="256"/>
                          <a:pt x="13" y="257"/>
                          <a:pt x="20" y="259"/>
                        </a:cubicBezTo>
                        <a:lnTo>
                          <a:pt x="2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0" name="Freeform 90">
                    <a:extLst>
                      <a:ext uri="{FF2B5EF4-FFF2-40B4-BE49-F238E27FC236}">
                        <a16:creationId xmlns:a16="http://schemas.microsoft.com/office/drawing/2014/main" id="{C5638471-7391-4F6B-9565-B1EFA40B3589}"/>
                      </a:ext>
                    </a:extLst>
                  </p:cNvPr>
                  <p:cNvSpPr>
                    <a:spLocks/>
                  </p:cNvSpPr>
                  <p:nvPr/>
                </p:nvSpPr>
                <p:spPr bwMode="auto">
                  <a:xfrm>
                    <a:off x="1165225" y="4341813"/>
                    <a:ext cx="74613" cy="957262"/>
                  </a:xfrm>
                  <a:custGeom>
                    <a:avLst/>
                    <a:gdLst>
                      <a:gd name="T0" fmla="*/ 0 w 20"/>
                      <a:gd name="T1" fmla="*/ 246 h 256"/>
                      <a:gd name="T2" fmla="*/ 20 w 20"/>
                      <a:gd name="T3" fmla="*/ 256 h 256"/>
                      <a:gd name="T4" fmla="*/ 20 w 20"/>
                      <a:gd name="T5" fmla="*/ 8 h 256"/>
                      <a:gd name="T6" fmla="*/ 0 w 20"/>
                      <a:gd name="T7" fmla="*/ 0 h 256"/>
                      <a:gd name="T8" fmla="*/ 0 w 20"/>
                      <a:gd name="T9" fmla="*/ 246 h 256"/>
                    </a:gdLst>
                    <a:ahLst/>
                    <a:cxnLst>
                      <a:cxn ang="0">
                        <a:pos x="T0" y="T1"/>
                      </a:cxn>
                      <a:cxn ang="0">
                        <a:pos x="T2" y="T3"/>
                      </a:cxn>
                      <a:cxn ang="0">
                        <a:pos x="T4" y="T5"/>
                      </a:cxn>
                      <a:cxn ang="0">
                        <a:pos x="T6" y="T7"/>
                      </a:cxn>
                      <a:cxn ang="0">
                        <a:pos x="T8" y="T9"/>
                      </a:cxn>
                    </a:cxnLst>
                    <a:rect l="0" t="0" r="r" b="b"/>
                    <a:pathLst>
                      <a:path w="20" h="256">
                        <a:moveTo>
                          <a:pt x="0" y="246"/>
                        </a:moveTo>
                        <a:cubicBezTo>
                          <a:pt x="7" y="249"/>
                          <a:pt x="13" y="253"/>
                          <a:pt x="20" y="256"/>
                        </a:cubicBezTo>
                        <a:cubicBezTo>
                          <a:pt x="20" y="8"/>
                          <a:pt x="20" y="8"/>
                          <a:pt x="20" y="8"/>
                        </a:cubicBezTo>
                        <a:cubicBezTo>
                          <a:pt x="13" y="5"/>
                          <a:pt x="7" y="2"/>
                          <a:pt x="0" y="0"/>
                        </a:cubicBezTo>
                        <a:lnTo>
                          <a:pt x="0"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1" name="Freeform 91">
                    <a:extLst>
                      <a:ext uri="{FF2B5EF4-FFF2-40B4-BE49-F238E27FC236}">
                        <a16:creationId xmlns:a16="http://schemas.microsoft.com/office/drawing/2014/main" id="{1684D29D-48CA-4317-87FC-A6CAAFABF7A4}"/>
                      </a:ext>
                    </a:extLst>
                  </p:cNvPr>
                  <p:cNvSpPr>
                    <a:spLocks/>
                  </p:cNvSpPr>
                  <p:nvPr/>
                </p:nvSpPr>
                <p:spPr bwMode="auto">
                  <a:xfrm>
                    <a:off x="3275013" y="4835525"/>
                    <a:ext cx="74613" cy="965200"/>
                  </a:xfrm>
                  <a:custGeom>
                    <a:avLst/>
                    <a:gdLst>
                      <a:gd name="T0" fmla="*/ 20 w 20"/>
                      <a:gd name="T1" fmla="*/ 2 h 258"/>
                      <a:gd name="T2" fmla="*/ 0 w 20"/>
                      <a:gd name="T3" fmla="*/ 0 h 258"/>
                      <a:gd name="T4" fmla="*/ 0 w 20"/>
                      <a:gd name="T5" fmla="*/ 256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4" y="2"/>
                          <a:pt x="7" y="1"/>
                          <a:pt x="0" y="0"/>
                        </a:cubicBezTo>
                        <a:cubicBezTo>
                          <a:pt x="0" y="256"/>
                          <a:pt x="0" y="256"/>
                          <a:pt x="0" y="256"/>
                        </a:cubicBezTo>
                        <a:cubicBezTo>
                          <a:pt x="7" y="257"/>
                          <a:pt x="14" y="257"/>
                          <a:pt x="20" y="258"/>
                        </a:cubicBez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2" name="Freeform 92">
                    <a:extLst>
                      <a:ext uri="{FF2B5EF4-FFF2-40B4-BE49-F238E27FC236}">
                        <a16:creationId xmlns:a16="http://schemas.microsoft.com/office/drawing/2014/main" id="{B24E753E-6E8D-4A91-B4D9-91DE23EE5BC9}"/>
                      </a:ext>
                    </a:extLst>
                  </p:cNvPr>
                  <p:cNvSpPr>
                    <a:spLocks/>
                  </p:cNvSpPr>
                  <p:nvPr/>
                </p:nvSpPr>
                <p:spPr bwMode="auto">
                  <a:xfrm>
                    <a:off x="2854325" y="4779963"/>
                    <a:ext cx="74613" cy="968375"/>
                  </a:xfrm>
                  <a:custGeom>
                    <a:avLst/>
                    <a:gdLst>
                      <a:gd name="T0" fmla="*/ 20 w 20"/>
                      <a:gd name="T1" fmla="*/ 3 h 259"/>
                      <a:gd name="T2" fmla="*/ 0 w 20"/>
                      <a:gd name="T3" fmla="*/ 0 h 259"/>
                      <a:gd name="T4" fmla="*/ 0 w 20"/>
                      <a:gd name="T5" fmla="*/ 256 h 259"/>
                      <a:gd name="T6" fmla="*/ 20 w 20"/>
                      <a:gd name="T7" fmla="*/ 259 h 259"/>
                      <a:gd name="T8" fmla="*/ 20 w 20"/>
                      <a:gd name="T9" fmla="*/ 3 h 259"/>
                    </a:gdLst>
                    <a:ahLst/>
                    <a:cxnLst>
                      <a:cxn ang="0">
                        <a:pos x="T0" y="T1"/>
                      </a:cxn>
                      <a:cxn ang="0">
                        <a:pos x="T2" y="T3"/>
                      </a:cxn>
                      <a:cxn ang="0">
                        <a:pos x="T4" y="T5"/>
                      </a:cxn>
                      <a:cxn ang="0">
                        <a:pos x="T6" y="T7"/>
                      </a:cxn>
                      <a:cxn ang="0">
                        <a:pos x="T8" y="T9"/>
                      </a:cxn>
                    </a:cxnLst>
                    <a:rect l="0" t="0" r="r" b="b"/>
                    <a:pathLst>
                      <a:path w="20" h="259">
                        <a:moveTo>
                          <a:pt x="20" y="3"/>
                        </a:moveTo>
                        <a:cubicBezTo>
                          <a:pt x="13" y="2"/>
                          <a:pt x="6" y="1"/>
                          <a:pt x="0" y="0"/>
                        </a:cubicBezTo>
                        <a:cubicBezTo>
                          <a:pt x="0" y="256"/>
                          <a:pt x="0" y="256"/>
                          <a:pt x="0" y="256"/>
                        </a:cubicBezTo>
                        <a:cubicBezTo>
                          <a:pt x="7" y="257"/>
                          <a:pt x="13" y="258"/>
                          <a:pt x="20" y="259"/>
                        </a:cubicBezTo>
                        <a:lnTo>
                          <a:pt x="2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3" name="Freeform 93">
                    <a:extLst>
                      <a:ext uri="{FF2B5EF4-FFF2-40B4-BE49-F238E27FC236}">
                        <a16:creationId xmlns:a16="http://schemas.microsoft.com/office/drawing/2014/main" id="{DF9019F2-6C52-4A27-8A68-024BD0F2EA6C}"/>
                      </a:ext>
                    </a:extLst>
                  </p:cNvPr>
                  <p:cNvSpPr>
                    <a:spLocks/>
                  </p:cNvSpPr>
                  <p:nvPr/>
                </p:nvSpPr>
                <p:spPr bwMode="auto">
                  <a:xfrm>
                    <a:off x="8323263" y="4584700"/>
                    <a:ext cx="73025" cy="950912"/>
                  </a:xfrm>
                  <a:custGeom>
                    <a:avLst/>
                    <a:gdLst>
                      <a:gd name="T0" fmla="*/ 20 w 20"/>
                      <a:gd name="T1" fmla="*/ 0 h 254"/>
                      <a:gd name="T2" fmla="*/ 0 w 20"/>
                      <a:gd name="T3" fmla="*/ 6 h 254"/>
                      <a:gd name="T4" fmla="*/ 0 w 20"/>
                      <a:gd name="T5" fmla="*/ 254 h 254"/>
                      <a:gd name="T6" fmla="*/ 20 w 20"/>
                      <a:gd name="T7" fmla="*/ 247 h 254"/>
                      <a:gd name="T8" fmla="*/ 20 w 20"/>
                      <a:gd name="T9" fmla="*/ 0 h 254"/>
                    </a:gdLst>
                    <a:ahLst/>
                    <a:cxnLst>
                      <a:cxn ang="0">
                        <a:pos x="T0" y="T1"/>
                      </a:cxn>
                      <a:cxn ang="0">
                        <a:pos x="T2" y="T3"/>
                      </a:cxn>
                      <a:cxn ang="0">
                        <a:pos x="T4" y="T5"/>
                      </a:cxn>
                      <a:cxn ang="0">
                        <a:pos x="T6" y="T7"/>
                      </a:cxn>
                      <a:cxn ang="0">
                        <a:pos x="T8" y="T9"/>
                      </a:cxn>
                    </a:cxnLst>
                    <a:rect l="0" t="0" r="r" b="b"/>
                    <a:pathLst>
                      <a:path w="20" h="254">
                        <a:moveTo>
                          <a:pt x="20" y="0"/>
                        </a:moveTo>
                        <a:cubicBezTo>
                          <a:pt x="14" y="2"/>
                          <a:pt x="7" y="4"/>
                          <a:pt x="0" y="6"/>
                        </a:cubicBezTo>
                        <a:cubicBezTo>
                          <a:pt x="0" y="254"/>
                          <a:pt x="0" y="254"/>
                          <a:pt x="0" y="254"/>
                        </a:cubicBezTo>
                        <a:cubicBezTo>
                          <a:pt x="7" y="252"/>
                          <a:pt x="14" y="250"/>
                          <a:pt x="20" y="247"/>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4" name="Freeform 94">
                    <a:extLst>
                      <a:ext uri="{FF2B5EF4-FFF2-40B4-BE49-F238E27FC236}">
                        <a16:creationId xmlns:a16="http://schemas.microsoft.com/office/drawing/2014/main" id="{4E4259C6-8C29-4CFE-9295-229B951B8CA0}"/>
                      </a:ext>
                    </a:extLst>
                  </p:cNvPr>
                  <p:cNvSpPr>
                    <a:spLocks/>
                  </p:cNvSpPr>
                  <p:nvPr/>
                </p:nvSpPr>
                <p:spPr bwMode="auto">
                  <a:xfrm>
                    <a:off x="7900988" y="4689475"/>
                    <a:ext cx="74613" cy="957262"/>
                  </a:xfrm>
                  <a:custGeom>
                    <a:avLst/>
                    <a:gdLst>
                      <a:gd name="T0" fmla="*/ 20 w 20"/>
                      <a:gd name="T1" fmla="*/ 0 h 256"/>
                      <a:gd name="T2" fmla="*/ 0 w 20"/>
                      <a:gd name="T3" fmla="*/ 4 h 256"/>
                      <a:gd name="T4" fmla="*/ 0 w 20"/>
                      <a:gd name="T5" fmla="*/ 256 h 256"/>
                      <a:gd name="T6" fmla="*/ 20 w 20"/>
                      <a:gd name="T7" fmla="*/ 251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2"/>
                          <a:pt x="7" y="3"/>
                          <a:pt x="0" y="4"/>
                        </a:cubicBezTo>
                        <a:cubicBezTo>
                          <a:pt x="0" y="256"/>
                          <a:pt x="0" y="256"/>
                          <a:pt x="0" y="256"/>
                        </a:cubicBezTo>
                        <a:cubicBezTo>
                          <a:pt x="7" y="254"/>
                          <a:pt x="13" y="252"/>
                          <a:pt x="20" y="251"/>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5" name="Freeform 95">
                    <a:extLst>
                      <a:ext uri="{FF2B5EF4-FFF2-40B4-BE49-F238E27FC236}">
                        <a16:creationId xmlns:a16="http://schemas.microsoft.com/office/drawing/2014/main" id="{17E89245-9840-453C-93DE-B14B3A36B46A}"/>
                      </a:ext>
                    </a:extLst>
                  </p:cNvPr>
                  <p:cNvSpPr>
                    <a:spLocks/>
                  </p:cNvSpPr>
                  <p:nvPr/>
                </p:nvSpPr>
                <p:spPr bwMode="auto">
                  <a:xfrm>
                    <a:off x="8743950" y="4435475"/>
                    <a:ext cx="74613" cy="931862"/>
                  </a:xfrm>
                  <a:custGeom>
                    <a:avLst/>
                    <a:gdLst>
                      <a:gd name="T0" fmla="*/ 20 w 20"/>
                      <a:gd name="T1" fmla="*/ 237 h 249"/>
                      <a:gd name="T2" fmla="*/ 20 w 20"/>
                      <a:gd name="T3" fmla="*/ 0 h 249"/>
                      <a:gd name="T4" fmla="*/ 0 w 20"/>
                      <a:gd name="T5" fmla="*/ 8 h 249"/>
                      <a:gd name="T6" fmla="*/ 0 w 20"/>
                      <a:gd name="T7" fmla="*/ 249 h 249"/>
                      <a:gd name="T8" fmla="*/ 20 w 20"/>
                      <a:gd name="T9" fmla="*/ 237 h 249"/>
                    </a:gdLst>
                    <a:ahLst/>
                    <a:cxnLst>
                      <a:cxn ang="0">
                        <a:pos x="T0" y="T1"/>
                      </a:cxn>
                      <a:cxn ang="0">
                        <a:pos x="T2" y="T3"/>
                      </a:cxn>
                      <a:cxn ang="0">
                        <a:pos x="T4" y="T5"/>
                      </a:cxn>
                      <a:cxn ang="0">
                        <a:pos x="T6" y="T7"/>
                      </a:cxn>
                      <a:cxn ang="0">
                        <a:pos x="T8" y="T9"/>
                      </a:cxn>
                    </a:cxnLst>
                    <a:rect l="0" t="0" r="r" b="b"/>
                    <a:pathLst>
                      <a:path w="20" h="249">
                        <a:moveTo>
                          <a:pt x="20" y="237"/>
                        </a:moveTo>
                        <a:cubicBezTo>
                          <a:pt x="20" y="0"/>
                          <a:pt x="20" y="0"/>
                          <a:pt x="20" y="0"/>
                        </a:cubicBezTo>
                        <a:cubicBezTo>
                          <a:pt x="14" y="3"/>
                          <a:pt x="7" y="6"/>
                          <a:pt x="0" y="8"/>
                        </a:cubicBezTo>
                        <a:cubicBezTo>
                          <a:pt x="0" y="249"/>
                          <a:pt x="0" y="249"/>
                          <a:pt x="0" y="249"/>
                        </a:cubicBezTo>
                        <a:cubicBezTo>
                          <a:pt x="7" y="245"/>
                          <a:pt x="14" y="241"/>
                          <a:pt x="20" y="23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6" name="Freeform 96">
                    <a:extLst>
                      <a:ext uri="{FF2B5EF4-FFF2-40B4-BE49-F238E27FC236}">
                        <a16:creationId xmlns:a16="http://schemas.microsoft.com/office/drawing/2014/main" id="{45045802-4B94-4E03-9AAE-0524D4334D21}"/>
                      </a:ext>
                    </a:extLst>
                  </p:cNvPr>
                  <p:cNvSpPr>
                    <a:spLocks/>
                  </p:cNvSpPr>
                  <p:nvPr/>
                </p:nvSpPr>
                <p:spPr bwMode="auto">
                  <a:xfrm>
                    <a:off x="5789613" y="4926013"/>
                    <a:ext cx="74613" cy="952500"/>
                  </a:xfrm>
                  <a:custGeom>
                    <a:avLst/>
                    <a:gdLst>
                      <a:gd name="T0" fmla="*/ 20 w 20"/>
                      <a:gd name="T1" fmla="*/ 0 h 255"/>
                      <a:gd name="T2" fmla="*/ 0 w 20"/>
                      <a:gd name="T3" fmla="*/ 1 h 255"/>
                      <a:gd name="T4" fmla="*/ 0 w 20"/>
                      <a:gd name="T5" fmla="*/ 255 h 255"/>
                      <a:gd name="T6" fmla="*/ 20 w 20"/>
                      <a:gd name="T7" fmla="*/ 255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0"/>
                          <a:pt x="7" y="0"/>
                          <a:pt x="0" y="1"/>
                        </a:cubicBezTo>
                        <a:cubicBezTo>
                          <a:pt x="0" y="255"/>
                          <a:pt x="0" y="255"/>
                          <a:pt x="0" y="255"/>
                        </a:cubicBezTo>
                        <a:cubicBezTo>
                          <a:pt x="7" y="255"/>
                          <a:pt x="14" y="255"/>
                          <a:pt x="20" y="255"/>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7" name="Freeform 97">
                    <a:extLst>
                      <a:ext uri="{FF2B5EF4-FFF2-40B4-BE49-F238E27FC236}">
                        <a16:creationId xmlns:a16="http://schemas.microsoft.com/office/drawing/2014/main" id="{FBCDDF93-21B7-43A1-9643-08DE9DCA80F2}"/>
                      </a:ext>
                    </a:extLst>
                  </p:cNvPr>
                  <p:cNvSpPr>
                    <a:spLocks/>
                  </p:cNvSpPr>
                  <p:nvPr/>
                </p:nvSpPr>
                <p:spPr bwMode="auto">
                  <a:xfrm>
                    <a:off x="1566863" y="4487863"/>
                    <a:ext cx="74613" cy="968375"/>
                  </a:xfrm>
                  <a:custGeom>
                    <a:avLst/>
                    <a:gdLst>
                      <a:gd name="T0" fmla="*/ 20 w 20"/>
                      <a:gd name="T1" fmla="*/ 6 h 259"/>
                      <a:gd name="T2" fmla="*/ 0 w 20"/>
                      <a:gd name="T3" fmla="*/ 0 h 259"/>
                      <a:gd name="T4" fmla="*/ 0 w 20"/>
                      <a:gd name="T5" fmla="*/ 252 h 259"/>
                      <a:gd name="T6" fmla="*/ 20 w 20"/>
                      <a:gd name="T7" fmla="*/ 259 h 259"/>
                      <a:gd name="T8" fmla="*/ 20 w 20"/>
                      <a:gd name="T9" fmla="*/ 6 h 259"/>
                    </a:gdLst>
                    <a:ahLst/>
                    <a:cxnLst>
                      <a:cxn ang="0">
                        <a:pos x="T0" y="T1"/>
                      </a:cxn>
                      <a:cxn ang="0">
                        <a:pos x="T2" y="T3"/>
                      </a:cxn>
                      <a:cxn ang="0">
                        <a:pos x="T4" y="T5"/>
                      </a:cxn>
                      <a:cxn ang="0">
                        <a:pos x="T6" y="T7"/>
                      </a:cxn>
                      <a:cxn ang="0">
                        <a:pos x="T8" y="T9"/>
                      </a:cxn>
                    </a:cxnLst>
                    <a:rect l="0" t="0" r="r" b="b"/>
                    <a:pathLst>
                      <a:path w="20" h="259">
                        <a:moveTo>
                          <a:pt x="20" y="6"/>
                        </a:moveTo>
                        <a:cubicBezTo>
                          <a:pt x="13" y="4"/>
                          <a:pt x="7" y="2"/>
                          <a:pt x="0" y="0"/>
                        </a:cubicBezTo>
                        <a:cubicBezTo>
                          <a:pt x="0" y="252"/>
                          <a:pt x="0" y="252"/>
                          <a:pt x="0" y="252"/>
                        </a:cubicBezTo>
                        <a:cubicBezTo>
                          <a:pt x="7" y="254"/>
                          <a:pt x="13" y="257"/>
                          <a:pt x="20" y="259"/>
                        </a:cubicBezTo>
                        <a:lnTo>
                          <a:pt x="20"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8" name="Freeform 98">
                    <a:extLst>
                      <a:ext uri="{FF2B5EF4-FFF2-40B4-BE49-F238E27FC236}">
                        <a16:creationId xmlns:a16="http://schemas.microsoft.com/office/drawing/2014/main" id="{88249BCF-F4A0-4F48-B202-E1D2C587C60D}"/>
                      </a:ext>
                    </a:extLst>
                  </p:cNvPr>
                  <p:cNvSpPr>
                    <a:spLocks/>
                  </p:cNvSpPr>
                  <p:nvPr/>
                </p:nvSpPr>
                <p:spPr bwMode="auto">
                  <a:xfrm>
                    <a:off x="7058025" y="4827588"/>
                    <a:ext cx="74613" cy="957262"/>
                  </a:xfrm>
                  <a:custGeom>
                    <a:avLst/>
                    <a:gdLst>
                      <a:gd name="T0" fmla="*/ 20 w 20"/>
                      <a:gd name="T1" fmla="*/ 0 h 256"/>
                      <a:gd name="T2" fmla="*/ 0 w 20"/>
                      <a:gd name="T3" fmla="*/ 3 h 256"/>
                      <a:gd name="T4" fmla="*/ 0 w 20"/>
                      <a:gd name="T5" fmla="*/ 256 h 256"/>
                      <a:gd name="T6" fmla="*/ 20 w 20"/>
                      <a:gd name="T7" fmla="*/ 254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1"/>
                          <a:pt x="6" y="2"/>
                          <a:pt x="0" y="3"/>
                        </a:cubicBezTo>
                        <a:cubicBezTo>
                          <a:pt x="0" y="256"/>
                          <a:pt x="0" y="256"/>
                          <a:pt x="0" y="256"/>
                        </a:cubicBezTo>
                        <a:cubicBezTo>
                          <a:pt x="6" y="255"/>
                          <a:pt x="13" y="254"/>
                          <a:pt x="20" y="254"/>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9" name="Freeform 99">
                    <a:extLst>
                      <a:ext uri="{FF2B5EF4-FFF2-40B4-BE49-F238E27FC236}">
                        <a16:creationId xmlns:a16="http://schemas.microsoft.com/office/drawing/2014/main" id="{C5B1B72A-E560-49CE-8E5C-FDFCB39C557C}"/>
                      </a:ext>
                    </a:extLst>
                  </p:cNvPr>
                  <p:cNvSpPr>
                    <a:spLocks/>
                  </p:cNvSpPr>
                  <p:nvPr/>
                </p:nvSpPr>
                <p:spPr bwMode="auto">
                  <a:xfrm>
                    <a:off x="5368925" y="4932363"/>
                    <a:ext cx="74613" cy="957262"/>
                  </a:xfrm>
                  <a:custGeom>
                    <a:avLst/>
                    <a:gdLst>
                      <a:gd name="T0" fmla="*/ 0 w 20"/>
                      <a:gd name="T1" fmla="*/ 256 h 256"/>
                      <a:gd name="T2" fmla="*/ 20 w 20"/>
                      <a:gd name="T3" fmla="*/ 256 h 256"/>
                      <a:gd name="T4" fmla="*/ 20 w 20"/>
                      <a:gd name="T5" fmla="*/ 0 h 256"/>
                      <a:gd name="T6" fmla="*/ 0 w 20"/>
                      <a:gd name="T7" fmla="*/ 1 h 256"/>
                      <a:gd name="T8" fmla="*/ 0 w 20"/>
                      <a:gd name="T9" fmla="*/ 256 h 256"/>
                    </a:gdLst>
                    <a:ahLst/>
                    <a:cxnLst>
                      <a:cxn ang="0">
                        <a:pos x="T0" y="T1"/>
                      </a:cxn>
                      <a:cxn ang="0">
                        <a:pos x="T2" y="T3"/>
                      </a:cxn>
                      <a:cxn ang="0">
                        <a:pos x="T4" y="T5"/>
                      </a:cxn>
                      <a:cxn ang="0">
                        <a:pos x="T6" y="T7"/>
                      </a:cxn>
                      <a:cxn ang="0">
                        <a:pos x="T8" y="T9"/>
                      </a:cxn>
                    </a:cxnLst>
                    <a:rect l="0" t="0" r="r" b="b"/>
                    <a:pathLst>
                      <a:path w="20" h="256">
                        <a:moveTo>
                          <a:pt x="0" y="256"/>
                        </a:moveTo>
                        <a:cubicBezTo>
                          <a:pt x="7" y="256"/>
                          <a:pt x="13" y="256"/>
                          <a:pt x="20" y="256"/>
                        </a:cubicBezTo>
                        <a:cubicBezTo>
                          <a:pt x="20" y="0"/>
                          <a:pt x="20" y="0"/>
                          <a:pt x="20" y="0"/>
                        </a:cubicBezTo>
                        <a:cubicBezTo>
                          <a:pt x="13" y="0"/>
                          <a:pt x="7" y="1"/>
                          <a:pt x="0" y="1"/>
                        </a:cubicBezTo>
                        <a:lnTo>
                          <a:pt x="0" y="25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0" name="Freeform 100">
                    <a:extLst>
                      <a:ext uri="{FF2B5EF4-FFF2-40B4-BE49-F238E27FC236}">
                        <a16:creationId xmlns:a16="http://schemas.microsoft.com/office/drawing/2014/main" id="{48D2B4CF-2610-4828-A1D4-36EC0E1DE5DB}"/>
                      </a:ext>
                    </a:extLst>
                  </p:cNvPr>
                  <p:cNvSpPr>
                    <a:spLocks/>
                  </p:cNvSpPr>
                  <p:nvPr/>
                </p:nvSpPr>
                <p:spPr bwMode="auto">
                  <a:xfrm>
                    <a:off x="6211888" y="4906963"/>
                    <a:ext cx="74613" cy="952500"/>
                  </a:xfrm>
                  <a:custGeom>
                    <a:avLst/>
                    <a:gdLst>
                      <a:gd name="T0" fmla="*/ 20 w 20"/>
                      <a:gd name="T1" fmla="*/ 0 h 255"/>
                      <a:gd name="T2" fmla="*/ 0 w 20"/>
                      <a:gd name="T3" fmla="*/ 1 h 255"/>
                      <a:gd name="T4" fmla="*/ 0 w 20"/>
                      <a:gd name="T5" fmla="*/ 255 h 255"/>
                      <a:gd name="T6" fmla="*/ 20 w 20"/>
                      <a:gd name="T7" fmla="*/ 254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0"/>
                          <a:pt x="7" y="0"/>
                          <a:pt x="0" y="1"/>
                        </a:cubicBezTo>
                        <a:cubicBezTo>
                          <a:pt x="0" y="255"/>
                          <a:pt x="0" y="255"/>
                          <a:pt x="0" y="255"/>
                        </a:cubicBezTo>
                        <a:cubicBezTo>
                          <a:pt x="7" y="255"/>
                          <a:pt x="14" y="254"/>
                          <a:pt x="20" y="254"/>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1" name="Freeform 101">
                    <a:extLst>
                      <a:ext uri="{FF2B5EF4-FFF2-40B4-BE49-F238E27FC236}">
                        <a16:creationId xmlns:a16="http://schemas.microsoft.com/office/drawing/2014/main" id="{C82F4A15-4CCA-467B-A105-DF831EEC5657}"/>
                      </a:ext>
                    </a:extLst>
                  </p:cNvPr>
                  <p:cNvSpPr>
                    <a:spLocks/>
                  </p:cNvSpPr>
                  <p:nvPr/>
                </p:nvSpPr>
                <p:spPr bwMode="auto">
                  <a:xfrm>
                    <a:off x="6632575" y="4873625"/>
                    <a:ext cx="77788" cy="957262"/>
                  </a:xfrm>
                  <a:custGeom>
                    <a:avLst/>
                    <a:gdLst>
                      <a:gd name="T0" fmla="*/ 21 w 21"/>
                      <a:gd name="T1" fmla="*/ 0 h 256"/>
                      <a:gd name="T2" fmla="*/ 0 w 21"/>
                      <a:gd name="T3" fmla="*/ 2 h 256"/>
                      <a:gd name="T4" fmla="*/ 0 w 21"/>
                      <a:gd name="T5" fmla="*/ 256 h 256"/>
                      <a:gd name="T6" fmla="*/ 21 w 21"/>
                      <a:gd name="T7" fmla="*/ 254 h 256"/>
                      <a:gd name="T8" fmla="*/ 21 w 21"/>
                      <a:gd name="T9" fmla="*/ 0 h 256"/>
                    </a:gdLst>
                    <a:ahLst/>
                    <a:cxnLst>
                      <a:cxn ang="0">
                        <a:pos x="T0" y="T1"/>
                      </a:cxn>
                      <a:cxn ang="0">
                        <a:pos x="T2" y="T3"/>
                      </a:cxn>
                      <a:cxn ang="0">
                        <a:pos x="T4" y="T5"/>
                      </a:cxn>
                      <a:cxn ang="0">
                        <a:pos x="T6" y="T7"/>
                      </a:cxn>
                      <a:cxn ang="0">
                        <a:pos x="T8" y="T9"/>
                      </a:cxn>
                    </a:cxnLst>
                    <a:rect l="0" t="0" r="r" b="b"/>
                    <a:pathLst>
                      <a:path w="21" h="256">
                        <a:moveTo>
                          <a:pt x="21" y="0"/>
                        </a:moveTo>
                        <a:cubicBezTo>
                          <a:pt x="14" y="1"/>
                          <a:pt x="7" y="1"/>
                          <a:pt x="0" y="2"/>
                        </a:cubicBezTo>
                        <a:cubicBezTo>
                          <a:pt x="0" y="256"/>
                          <a:pt x="0" y="256"/>
                          <a:pt x="0" y="256"/>
                        </a:cubicBezTo>
                        <a:cubicBezTo>
                          <a:pt x="7" y="255"/>
                          <a:pt x="14" y="255"/>
                          <a:pt x="21" y="254"/>
                        </a:cubicBezTo>
                        <a:lnTo>
                          <a:pt x="21"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2" name="Freeform 102">
                    <a:extLst>
                      <a:ext uri="{FF2B5EF4-FFF2-40B4-BE49-F238E27FC236}">
                        <a16:creationId xmlns:a16="http://schemas.microsoft.com/office/drawing/2014/main" id="{2D3F902D-C0E1-46E4-A3AC-0A944400E54D}"/>
                      </a:ext>
                    </a:extLst>
                  </p:cNvPr>
                  <p:cNvSpPr>
                    <a:spLocks/>
                  </p:cNvSpPr>
                  <p:nvPr/>
                </p:nvSpPr>
                <p:spPr bwMode="auto">
                  <a:xfrm>
                    <a:off x="7478713" y="4768850"/>
                    <a:ext cx="74613" cy="957262"/>
                  </a:xfrm>
                  <a:custGeom>
                    <a:avLst/>
                    <a:gdLst>
                      <a:gd name="T0" fmla="*/ 20 w 20"/>
                      <a:gd name="T1" fmla="*/ 0 h 256"/>
                      <a:gd name="T2" fmla="*/ 0 w 20"/>
                      <a:gd name="T3" fmla="*/ 3 h 256"/>
                      <a:gd name="T4" fmla="*/ 0 w 20"/>
                      <a:gd name="T5" fmla="*/ 256 h 256"/>
                      <a:gd name="T6" fmla="*/ 20 w 20"/>
                      <a:gd name="T7" fmla="*/ 252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1"/>
                          <a:pt x="7" y="2"/>
                          <a:pt x="0" y="3"/>
                        </a:cubicBezTo>
                        <a:cubicBezTo>
                          <a:pt x="0" y="256"/>
                          <a:pt x="0" y="256"/>
                          <a:pt x="0" y="256"/>
                        </a:cubicBezTo>
                        <a:cubicBezTo>
                          <a:pt x="7" y="255"/>
                          <a:pt x="13" y="254"/>
                          <a:pt x="20" y="252"/>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3" name="Freeform 103">
                    <a:extLst>
                      <a:ext uri="{FF2B5EF4-FFF2-40B4-BE49-F238E27FC236}">
                        <a16:creationId xmlns:a16="http://schemas.microsoft.com/office/drawing/2014/main" id="{762AEDDF-FB05-44D5-B7E2-F3A69C10CBDC}"/>
                      </a:ext>
                    </a:extLst>
                  </p:cNvPr>
                  <p:cNvSpPr>
                    <a:spLocks/>
                  </p:cNvSpPr>
                  <p:nvPr/>
                </p:nvSpPr>
                <p:spPr bwMode="auto">
                  <a:xfrm>
                    <a:off x="3678238" y="4865688"/>
                    <a:ext cx="74613" cy="965200"/>
                  </a:xfrm>
                  <a:custGeom>
                    <a:avLst/>
                    <a:gdLst>
                      <a:gd name="T0" fmla="*/ 20 w 20"/>
                      <a:gd name="T1" fmla="*/ 2 h 258"/>
                      <a:gd name="T2" fmla="*/ 0 w 20"/>
                      <a:gd name="T3" fmla="*/ 0 h 258"/>
                      <a:gd name="T4" fmla="*/ 0 w 20"/>
                      <a:gd name="T5" fmla="*/ 256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7" y="1"/>
                          <a:pt x="0" y="0"/>
                        </a:cubicBezTo>
                        <a:cubicBezTo>
                          <a:pt x="0" y="256"/>
                          <a:pt x="0" y="256"/>
                          <a:pt x="0" y="256"/>
                        </a:cubicBezTo>
                        <a:cubicBezTo>
                          <a:pt x="7" y="257"/>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4" name="Freeform 104">
                    <a:extLst>
                      <a:ext uri="{FF2B5EF4-FFF2-40B4-BE49-F238E27FC236}">
                        <a16:creationId xmlns:a16="http://schemas.microsoft.com/office/drawing/2014/main" id="{26BF3835-FCBB-4418-B156-F6876163B9FF}"/>
                      </a:ext>
                    </a:extLst>
                  </p:cNvPr>
                  <p:cNvSpPr>
                    <a:spLocks/>
                  </p:cNvSpPr>
                  <p:nvPr/>
                </p:nvSpPr>
                <p:spPr bwMode="auto">
                  <a:xfrm>
                    <a:off x="4100513" y="4899025"/>
                    <a:ext cx="74613" cy="960437"/>
                  </a:xfrm>
                  <a:custGeom>
                    <a:avLst/>
                    <a:gdLst>
                      <a:gd name="T0" fmla="*/ 20 w 20"/>
                      <a:gd name="T1" fmla="*/ 257 h 257"/>
                      <a:gd name="T2" fmla="*/ 20 w 20"/>
                      <a:gd name="T3" fmla="*/ 1 h 257"/>
                      <a:gd name="T4" fmla="*/ 0 w 20"/>
                      <a:gd name="T5" fmla="*/ 0 h 257"/>
                      <a:gd name="T6" fmla="*/ 0 w 20"/>
                      <a:gd name="T7" fmla="*/ 256 h 257"/>
                      <a:gd name="T8" fmla="*/ 19 w 20"/>
                      <a:gd name="T9" fmla="*/ 257 h 257"/>
                      <a:gd name="T10" fmla="*/ 20 w 20"/>
                      <a:gd name="T11" fmla="*/ 257 h 257"/>
                    </a:gdLst>
                    <a:ahLst/>
                    <a:cxnLst>
                      <a:cxn ang="0">
                        <a:pos x="T0" y="T1"/>
                      </a:cxn>
                      <a:cxn ang="0">
                        <a:pos x="T2" y="T3"/>
                      </a:cxn>
                      <a:cxn ang="0">
                        <a:pos x="T4" y="T5"/>
                      </a:cxn>
                      <a:cxn ang="0">
                        <a:pos x="T6" y="T7"/>
                      </a:cxn>
                      <a:cxn ang="0">
                        <a:pos x="T8" y="T9"/>
                      </a:cxn>
                      <a:cxn ang="0">
                        <a:pos x="T10" y="T11"/>
                      </a:cxn>
                    </a:cxnLst>
                    <a:rect l="0" t="0" r="r" b="b"/>
                    <a:pathLst>
                      <a:path w="20" h="257">
                        <a:moveTo>
                          <a:pt x="20" y="257"/>
                        </a:moveTo>
                        <a:cubicBezTo>
                          <a:pt x="20" y="1"/>
                          <a:pt x="20" y="1"/>
                          <a:pt x="20" y="1"/>
                        </a:cubicBezTo>
                        <a:cubicBezTo>
                          <a:pt x="14" y="1"/>
                          <a:pt x="7" y="0"/>
                          <a:pt x="0" y="0"/>
                        </a:cubicBezTo>
                        <a:cubicBezTo>
                          <a:pt x="0" y="256"/>
                          <a:pt x="0" y="256"/>
                          <a:pt x="0" y="256"/>
                        </a:cubicBezTo>
                        <a:cubicBezTo>
                          <a:pt x="7" y="256"/>
                          <a:pt x="12" y="256"/>
                          <a:pt x="19" y="257"/>
                        </a:cubicBezTo>
                        <a:cubicBezTo>
                          <a:pt x="19" y="257"/>
                          <a:pt x="20" y="257"/>
                          <a:pt x="20" y="25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5" name="Freeform 105">
                    <a:extLst>
                      <a:ext uri="{FF2B5EF4-FFF2-40B4-BE49-F238E27FC236}">
                        <a16:creationId xmlns:a16="http://schemas.microsoft.com/office/drawing/2014/main" id="{D08DF340-6045-4BD6-8545-01A8954AF6AC}"/>
                      </a:ext>
                    </a:extLst>
                  </p:cNvPr>
                  <p:cNvSpPr>
                    <a:spLocks/>
                  </p:cNvSpPr>
                  <p:nvPr/>
                </p:nvSpPr>
                <p:spPr bwMode="auto">
                  <a:xfrm>
                    <a:off x="4946650" y="4932363"/>
                    <a:ext cx="74613" cy="954087"/>
                  </a:xfrm>
                  <a:custGeom>
                    <a:avLst/>
                    <a:gdLst>
                      <a:gd name="T0" fmla="*/ 20 w 20"/>
                      <a:gd name="T1" fmla="*/ 0 h 255"/>
                      <a:gd name="T2" fmla="*/ 0 w 20"/>
                      <a:gd name="T3" fmla="*/ 0 h 255"/>
                      <a:gd name="T4" fmla="*/ 0 w 20"/>
                      <a:gd name="T5" fmla="*/ 255 h 255"/>
                      <a:gd name="T6" fmla="*/ 20 w 20"/>
                      <a:gd name="T7" fmla="*/ 255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0"/>
                          <a:pt x="6" y="0"/>
                          <a:pt x="0" y="0"/>
                        </a:cubicBezTo>
                        <a:cubicBezTo>
                          <a:pt x="0" y="255"/>
                          <a:pt x="0" y="255"/>
                          <a:pt x="0" y="255"/>
                        </a:cubicBezTo>
                        <a:cubicBezTo>
                          <a:pt x="6" y="255"/>
                          <a:pt x="13" y="255"/>
                          <a:pt x="20" y="255"/>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6" name="Freeform 106">
                    <a:extLst>
                      <a:ext uri="{FF2B5EF4-FFF2-40B4-BE49-F238E27FC236}">
                        <a16:creationId xmlns:a16="http://schemas.microsoft.com/office/drawing/2014/main" id="{618D1AFA-45DF-47AF-BD7F-9E2AD50ED637}"/>
                      </a:ext>
                    </a:extLst>
                  </p:cNvPr>
                  <p:cNvSpPr>
                    <a:spLocks/>
                  </p:cNvSpPr>
                  <p:nvPr/>
                </p:nvSpPr>
                <p:spPr bwMode="auto">
                  <a:xfrm>
                    <a:off x="4525963" y="4918075"/>
                    <a:ext cx="74613" cy="960437"/>
                  </a:xfrm>
                  <a:custGeom>
                    <a:avLst/>
                    <a:gdLst>
                      <a:gd name="T0" fmla="*/ 0 w 20"/>
                      <a:gd name="T1" fmla="*/ 256 h 257"/>
                      <a:gd name="T2" fmla="*/ 20 w 20"/>
                      <a:gd name="T3" fmla="*/ 257 h 257"/>
                      <a:gd name="T4" fmla="*/ 20 w 20"/>
                      <a:gd name="T5" fmla="*/ 1 h 257"/>
                      <a:gd name="T6" fmla="*/ 0 w 20"/>
                      <a:gd name="T7" fmla="*/ 0 h 257"/>
                      <a:gd name="T8" fmla="*/ 0 w 20"/>
                      <a:gd name="T9" fmla="*/ 256 h 257"/>
                    </a:gdLst>
                    <a:ahLst/>
                    <a:cxnLst>
                      <a:cxn ang="0">
                        <a:pos x="T0" y="T1"/>
                      </a:cxn>
                      <a:cxn ang="0">
                        <a:pos x="T2" y="T3"/>
                      </a:cxn>
                      <a:cxn ang="0">
                        <a:pos x="T4" y="T5"/>
                      </a:cxn>
                      <a:cxn ang="0">
                        <a:pos x="T6" y="T7"/>
                      </a:cxn>
                      <a:cxn ang="0">
                        <a:pos x="T8" y="T9"/>
                      </a:cxn>
                    </a:cxnLst>
                    <a:rect l="0" t="0" r="r" b="b"/>
                    <a:pathLst>
                      <a:path w="20" h="257">
                        <a:moveTo>
                          <a:pt x="0" y="256"/>
                        </a:moveTo>
                        <a:cubicBezTo>
                          <a:pt x="6" y="256"/>
                          <a:pt x="13" y="257"/>
                          <a:pt x="20" y="257"/>
                        </a:cubicBezTo>
                        <a:cubicBezTo>
                          <a:pt x="20" y="1"/>
                          <a:pt x="20" y="1"/>
                          <a:pt x="20" y="1"/>
                        </a:cubicBezTo>
                        <a:cubicBezTo>
                          <a:pt x="13" y="1"/>
                          <a:pt x="6" y="1"/>
                          <a:pt x="0" y="0"/>
                        </a:cubicBezTo>
                        <a:lnTo>
                          <a:pt x="0" y="25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7" name="Freeform 107">
                    <a:extLst>
                      <a:ext uri="{FF2B5EF4-FFF2-40B4-BE49-F238E27FC236}">
                        <a16:creationId xmlns:a16="http://schemas.microsoft.com/office/drawing/2014/main" id="{4F015280-E404-4766-92F0-24A52C69DF23}"/>
                      </a:ext>
                    </a:extLst>
                  </p:cNvPr>
                  <p:cNvSpPr>
                    <a:spLocks/>
                  </p:cNvSpPr>
                  <p:nvPr/>
                </p:nvSpPr>
                <p:spPr bwMode="auto">
                  <a:xfrm>
                    <a:off x="2414588" y="4697413"/>
                    <a:ext cx="74613" cy="965200"/>
                  </a:xfrm>
                  <a:custGeom>
                    <a:avLst/>
                    <a:gdLst>
                      <a:gd name="T0" fmla="*/ 20 w 20"/>
                      <a:gd name="T1" fmla="*/ 258 h 258"/>
                      <a:gd name="T2" fmla="*/ 20 w 20"/>
                      <a:gd name="T3" fmla="*/ 3 h 258"/>
                      <a:gd name="T4" fmla="*/ 5 w 20"/>
                      <a:gd name="T5" fmla="*/ 1 h 258"/>
                      <a:gd name="T6" fmla="*/ 0 w 20"/>
                      <a:gd name="T7" fmla="*/ 0 h 258"/>
                      <a:gd name="T8" fmla="*/ 0 w 20"/>
                      <a:gd name="T9" fmla="*/ 255 h 258"/>
                      <a:gd name="T10" fmla="*/ 16 w 20"/>
                      <a:gd name="T11" fmla="*/ 258 h 258"/>
                      <a:gd name="T12" fmla="*/ 20 w 20"/>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20" h="258">
                        <a:moveTo>
                          <a:pt x="20" y="258"/>
                        </a:moveTo>
                        <a:cubicBezTo>
                          <a:pt x="20" y="3"/>
                          <a:pt x="20" y="3"/>
                          <a:pt x="20" y="3"/>
                        </a:cubicBezTo>
                        <a:cubicBezTo>
                          <a:pt x="15" y="2"/>
                          <a:pt x="10" y="2"/>
                          <a:pt x="5" y="1"/>
                        </a:cubicBezTo>
                        <a:cubicBezTo>
                          <a:pt x="3" y="0"/>
                          <a:pt x="1" y="0"/>
                          <a:pt x="0" y="0"/>
                        </a:cubicBezTo>
                        <a:cubicBezTo>
                          <a:pt x="0" y="255"/>
                          <a:pt x="0" y="255"/>
                          <a:pt x="0" y="255"/>
                        </a:cubicBezTo>
                        <a:cubicBezTo>
                          <a:pt x="5" y="256"/>
                          <a:pt x="10" y="257"/>
                          <a:pt x="16" y="258"/>
                        </a:cubicBezTo>
                        <a:cubicBezTo>
                          <a:pt x="17" y="258"/>
                          <a:pt x="18" y="258"/>
                          <a:pt x="20" y="258"/>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8" name="Freeform 108">
                    <a:extLst>
                      <a:ext uri="{FF2B5EF4-FFF2-40B4-BE49-F238E27FC236}">
                        <a16:creationId xmlns:a16="http://schemas.microsoft.com/office/drawing/2014/main" id="{52FD202C-20A7-45D2-8619-9D02BE41AFF4}"/>
                      </a:ext>
                    </a:extLst>
                  </p:cNvPr>
                  <p:cNvSpPr>
                    <a:spLocks/>
                  </p:cNvSpPr>
                  <p:nvPr/>
                </p:nvSpPr>
                <p:spPr bwMode="auto">
                  <a:xfrm>
                    <a:off x="1989138" y="4603750"/>
                    <a:ext cx="74613" cy="968375"/>
                  </a:xfrm>
                  <a:custGeom>
                    <a:avLst/>
                    <a:gdLst>
                      <a:gd name="T0" fmla="*/ 20 w 20"/>
                      <a:gd name="T1" fmla="*/ 5 h 259"/>
                      <a:gd name="T2" fmla="*/ 0 w 20"/>
                      <a:gd name="T3" fmla="*/ 0 h 259"/>
                      <a:gd name="T4" fmla="*/ 0 w 20"/>
                      <a:gd name="T5" fmla="*/ 255 h 259"/>
                      <a:gd name="T6" fmla="*/ 20 w 20"/>
                      <a:gd name="T7" fmla="*/ 259 h 259"/>
                      <a:gd name="T8" fmla="*/ 20 w 20"/>
                      <a:gd name="T9" fmla="*/ 5 h 259"/>
                    </a:gdLst>
                    <a:ahLst/>
                    <a:cxnLst>
                      <a:cxn ang="0">
                        <a:pos x="T0" y="T1"/>
                      </a:cxn>
                      <a:cxn ang="0">
                        <a:pos x="T2" y="T3"/>
                      </a:cxn>
                      <a:cxn ang="0">
                        <a:pos x="T4" y="T5"/>
                      </a:cxn>
                      <a:cxn ang="0">
                        <a:pos x="T6" y="T7"/>
                      </a:cxn>
                      <a:cxn ang="0">
                        <a:pos x="T8" y="T9"/>
                      </a:cxn>
                    </a:cxnLst>
                    <a:rect l="0" t="0" r="r" b="b"/>
                    <a:pathLst>
                      <a:path w="20" h="259">
                        <a:moveTo>
                          <a:pt x="20" y="5"/>
                        </a:moveTo>
                        <a:cubicBezTo>
                          <a:pt x="14" y="3"/>
                          <a:pt x="7" y="2"/>
                          <a:pt x="0" y="0"/>
                        </a:cubicBezTo>
                        <a:cubicBezTo>
                          <a:pt x="0" y="255"/>
                          <a:pt x="0" y="255"/>
                          <a:pt x="0" y="255"/>
                        </a:cubicBezTo>
                        <a:cubicBezTo>
                          <a:pt x="7" y="256"/>
                          <a:pt x="14" y="258"/>
                          <a:pt x="20" y="259"/>
                        </a:cubicBezTo>
                        <a:lnTo>
                          <a:pt x="20" y="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9" name="Freeform 109">
                    <a:extLst>
                      <a:ext uri="{FF2B5EF4-FFF2-40B4-BE49-F238E27FC236}">
                        <a16:creationId xmlns:a16="http://schemas.microsoft.com/office/drawing/2014/main" id="{8E7B61FC-D5C0-4664-9A43-FB6E73F0ED9F}"/>
                      </a:ext>
                    </a:extLst>
                  </p:cNvPr>
                  <p:cNvSpPr>
                    <a:spLocks/>
                  </p:cNvSpPr>
                  <p:nvPr/>
                </p:nvSpPr>
                <p:spPr bwMode="auto">
                  <a:xfrm>
                    <a:off x="1146175" y="4327525"/>
                    <a:ext cx="74613" cy="960437"/>
                  </a:xfrm>
                  <a:custGeom>
                    <a:avLst/>
                    <a:gdLst>
                      <a:gd name="T0" fmla="*/ 0 w 20"/>
                      <a:gd name="T1" fmla="*/ 246 h 257"/>
                      <a:gd name="T2" fmla="*/ 20 w 20"/>
                      <a:gd name="T3" fmla="*/ 257 h 257"/>
                      <a:gd name="T4" fmla="*/ 20 w 20"/>
                      <a:gd name="T5" fmla="*/ 9 h 257"/>
                      <a:gd name="T6" fmla="*/ 0 w 20"/>
                      <a:gd name="T7" fmla="*/ 0 h 257"/>
                      <a:gd name="T8" fmla="*/ 0 w 20"/>
                      <a:gd name="T9" fmla="*/ 246 h 257"/>
                    </a:gdLst>
                    <a:ahLst/>
                    <a:cxnLst>
                      <a:cxn ang="0">
                        <a:pos x="T0" y="T1"/>
                      </a:cxn>
                      <a:cxn ang="0">
                        <a:pos x="T2" y="T3"/>
                      </a:cxn>
                      <a:cxn ang="0">
                        <a:pos x="T4" y="T5"/>
                      </a:cxn>
                      <a:cxn ang="0">
                        <a:pos x="T6" y="T7"/>
                      </a:cxn>
                      <a:cxn ang="0">
                        <a:pos x="T8" y="T9"/>
                      </a:cxn>
                    </a:cxnLst>
                    <a:rect l="0" t="0" r="r" b="b"/>
                    <a:pathLst>
                      <a:path w="20" h="257">
                        <a:moveTo>
                          <a:pt x="0" y="246"/>
                        </a:moveTo>
                        <a:cubicBezTo>
                          <a:pt x="6" y="250"/>
                          <a:pt x="13" y="253"/>
                          <a:pt x="20" y="257"/>
                        </a:cubicBezTo>
                        <a:cubicBezTo>
                          <a:pt x="20" y="9"/>
                          <a:pt x="20" y="9"/>
                          <a:pt x="20" y="9"/>
                        </a:cubicBezTo>
                        <a:cubicBezTo>
                          <a:pt x="13" y="6"/>
                          <a:pt x="6" y="3"/>
                          <a:pt x="0" y="0"/>
                        </a:cubicBezTo>
                        <a:lnTo>
                          <a:pt x="0" y="24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0" name="Freeform 110">
                    <a:extLst>
                      <a:ext uri="{FF2B5EF4-FFF2-40B4-BE49-F238E27FC236}">
                        <a16:creationId xmlns:a16="http://schemas.microsoft.com/office/drawing/2014/main" id="{F76670BE-A40C-4398-916C-2B490CAD9C73}"/>
                      </a:ext>
                    </a:extLst>
                  </p:cNvPr>
                  <p:cNvSpPr>
                    <a:spLocks/>
                  </p:cNvSpPr>
                  <p:nvPr/>
                </p:nvSpPr>
                <p:spPr bwMode="auto">
                  <a:xfrm>
                    <a:off x="3257550" y="4824413"/>
                    <a:ext cx="74613" cy="965200"/>
                  </a:xfrm>
                  <a:custGeom>
                    <a:avLst/>
                    <a:gdLst>
                      <a:gd name="T0" fmla="*/ 20 w 20"/>
                      <a:gd name="T1" fmla="*/ 2 h 258"/>
                      <a:gd name="T2" fmla="*/ 0 w 20"/>
                      <a:gd name="T3" fmla="*/ 0 h 258"/>
                      <a:gd name="T4" fmla="*/ 0 w 20"/>
                      <a:gd name="T5" fmla="*/ 255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6" y="1"/>
                          <a:pt x="0" y="0"/>
                        </a:cubicBezTo>
                        <a:cubicBezTo>
                          <a:pt x="0" y="255"/>
                          <a:pt x="0" y="255"/>
                          <a:pt x="0" y="255"/>
                        </a:cubicBezTo>
                        <a:cubicBezTo>
                          <a:pt x="7" y="256"/>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1" name="Freeform 111">
                    <a:extLst>
                      <a:ext uri="{FF2B5EF4-FFF2-40B4-BE49-F238E27FC236}">
                        <a16:creationId xmlns:a16="http://schemas.microsoft.com/office/drawing/2014/main" id="{C1230A08-748C-4D10-A153-EF76B59AEB33}"/>
                      </a:ext>
                    </a:extLst>
                  </p:cNvPr>
                  <p:cNvSpPr>
                    <a:spLocks/>
                  </p:cNvSpPr>
                  <p:nvPr/>
                </p:nvSpPr>
                <p:spPr bwMode="auto">
                  <a:xfrm>
                    <a:off x="2835275" y="4768850"/>
                    <a:ext cx="74613" cy="963612"/>
                  </a:xfrm>
                  <a:custGeom>
                    <a:avLst/>
                    <a:gdLst>
                      <a:gd name="T0" fmla="*/ 20 w 20"/>
                      <a:gd name="T1" fmla="*/ 2 h 258"/>
                      <a:gd name="T2" fmla="*/ 0 w 20"/>
                      <a:gd name="T3" fmla="*/ 0 h 258"/>
                      <a:gd name="T4" fmla="*/ 0 w 20"/>
                      <a:gd name="T5" fmla="*/ 255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6" y="1"/>
                          <a:pt x="0" y="0"/>
                        </a:cubicBezTo>
                        <a:cubicBezTo>
                          <a:pt x="0" y="255"/>
                          <a:pt x="0" y="255"/>
                          <a:pt x="0" y="255"/>
                        </a:cubicBezTo>
                        <a:cubicBezTo>
                          <a:pt x="6" y="256"/>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2" name="Freeform 112">
                    <a:extLst>
                      <a:ext uri="{FF2B5EF4-FFF2-40B4-BE49-F238E27FC236}">
                        <a16:creationId xmlns:a16="http://schemas.microsoft.com/office/drawing/2014/main" id="{6E277505-8B5A-473C-A348-E40014C8795F}"/>
                      </a:ext>
                    </a:extLst>
                  </p:cNvPr>
                  <p:cNvSpPr>
                    <a:spLocks/>
                  </p:cNvSpPr>
                  <p:nvPr/>
                </p:nvSpPr>
                <p:spPr bwMode="auto">
                  <a:xfrm>
                    <a:off x="4514850" y="2894013"/>
                    <a:ext cx="3460750" cy="501650"/>
                  </a:xfrm>
                  <a:custGeom>
                    <a:avLst/>
                    <a:gdLst>
                      <a:gd name="T0" fmla="*/ 58 w 928"/>
                      <a:gd name="T1" fmla="*/ 53 h 134"/>
                      <a:gd name="T2" fmla="*/ 317 w 928"/>
                      <a:gd name="T3" fmla="*/ 61 h 134"/>
                      <a:gd name="T4" fmla="*/ 732 w 928"/>
                      <a:gd name="T5" fmla="*/ 109 h 134"/>
                      <a:gd name="T6" fmla="*/ 846 w 928"/>
                      <a:gd name="T7" fmla="*/ 134 h 134"/>
                      <a:gd name="T8" fmla="*/ 928 w 928"/>
                      <a:gd name="T9" fmla="*/ 90 h 134"/>
                      <a:gd name="T10" fmla="*/ 799 w 928"/>
                      <a:gd name="T11" fmla="*/ 62 h 134"/>
                      <a:gd name="T12" fmla="*/ 339 w 928"/>
                      <a:gd name="T13" fmla="*/ 8 h 134"/>
                      <a:gd name="T14" fmla="*/ 100 w 928"/>
                      <a:gd name="T15" fmla="*/ 0 h 134"/>
                      <a:gd name="T16" fmla="*/ 0 w 928"/>
                      <a:gd name="T17" fmla="*/ 54 h 134"/>
                      <a:gd name="T18" fmla="*/ 58 w 928"/>
                      <a:gd name="T19" fmla="*/ 5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34">
                        <a:moveTo>
                          <a:pt x="58" y="53"/>
                        </a:moveTo>
                        <a:cubicBezTo>
                          <a:pt x="145" y="53"/>
                          <a:pt x="232" y="56"/>
                          <a:pt x="317" y="61"/>
                        </a:cubicBezTo>
                        <a:cubicBezTo>
                          <a:pt x="469" y="70"/>
                          <a:pt x="609" y="86"/>
                          <a:pt x="732" y="109"/>
                        </a:cubicBezTo>
                        <a:cubicBezTo>
                          <a:pt x="773" y="117"/>
                          <a:pt x="811" y="125"/>
                          <a:pt x="846" y="134"/>
                        </a:cubicBezTo>
                        <a:cubicBezTo>
                          <a:pt x="928" y="90"/>
                          <a:pt x="928" y="90"/>
                          <a:pt x="928" y="90"/>
                        </a:cubicBezTo>
                        <a:cubicBezTo>
                          <a:pt x="888" y="80"/>
                          <a:pt x="845" y="71"/>
                          <a:pt x="799" y="62"/>
                        </a:cubicBezTo>
                        <a:cubicBezTo>
                          <a:pt x="666" y="37"/>
                          <a:pt x="511" y="18"/>
                          <a:pt x="339" y="8"/>
                        </a:cubicBezTo>
                        <a:cubicBezTo>
                          <a:pt x="258" y="4"/>
                          <a:pt x="179" y="1"/>
                          <a:pt x="100" y="0"/>
                        </a:cubicBezTo>
                        <a:cubicBezTo>
                          <a:pt x="0" y="54"/>
                          <a:pt x="0" y="54"/>
                          <a:pt x="0" y="54"/>
                        </a:cubicBezTo>
                        <a:cubicBezTo>
                          <a:pt x="20" y="53"/>
                          <a:pt x="39" y="53"/>
                          <a:pt x="58" y="5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3" name="Freeform 113">
                    <a:extLst>
                      <a:ext uri="{FF2B5EF4-FFF2-40B4-BE49-F238E27FC236}">
                        <a16:creationId xmlns:a16="http://schemas.microsoft.com/office/drawing/2014/main" id="{77284528-8A4C-4A84-BFE4-1E9A1AD8AFF3}"/>
                      </a:ext>
                    </a:extLst>
                  </p:cNvPr>
                  <p:cNvSpPr>
                    <a:spLocks/>
                  </p:cNvSpPr>
                  <p:nvPr/>
                </p:nvSpPr>
                <p:spPr bwMode="auto">
                  <a:xfrm>
                    <a:off x="1895475" y="4341813"/>
                    <a:ext cx="3413125" cy="523875"/>
                  </a:xfrm>
                  <a:custGeom>
                    <a:avLst/>
                    <a:gdLst>
                      <a:gd name="T0" fmla="*/ 895 w 915"/>
                      <a:gd name="T1" fmla="*/ 87 h 140"/>
                      <a:gd name="T2" fmla="*/ 637 w 915"/>
                      <a:gd name="T3" fmla="*/ 79 h 140"/>
                      <a:gd name="T4" fmla="*/ 222 w 915"/>
                      <a:gd name="T5" fmla="*/ 31 h 140"/>
                      <a:gd name="T6" fmla="*/ 82 w 915"/>
                      <a:gd name="T7" fmla="*/ 0 h 140"/>
                      <a:gd name="T8" fmla="*/ 0 w 915"/>
                      <a:gd name="T9" fmla="*/ 44 h 140"/>
                      <a:gd name="T10" fmla="*/ 154 w 915"/>
                      <a:gd name="T11" fmla="*/ 78 h 140"/>
                      <a:gd name="T12" fmla="*/ 616 w 915"/>
                      <a:gd name="T13" fmla="*/ 132 h 140"/>
                      <a:gd name="T14" fmla="*/ 818 w 915"/>
                      <a:gd name="T15" fmla="*/ 140 h 140"/>
                      <a:gd name="T16" fmla="*/ 915 w 915"/>
                      <a:gd name="T17" fmla="*/ 87 h 140"/>
                      <a:gd name="T18" fmla="*/ 895 w 915"/>
                      <a:gd name="T19" fmla="*/ 8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5" h="140">
                        <a:moveTo>
                          <a:pt x="895" y="87"/>
                        </a:moveTo>
                        <a:cubicBezTo>
                          <a:pt x="809" y="87"/>
                          <a:pt x="723" y="85"/>
                          <a:pt x="637" y="79"/>
                        </a:cubicBezTo>
                        <a:cubicBezTo>
                          <a:pt x="485" y="70"/>
                          <a:pt x="345" y="54"/>
                          <a:pt x="222" y="31"/>
                        </a:cubicBezTo>
                        <a:cubicBezTo>
                          <a:pt x="171" y="22"/>
                          <a:pt x="124" y="11"/>
                          <a:pt x="82" y="0"/>
                        </a:cubicBezTo>
                        <a:cubicBezTo>
                          <a:pt x="0" y="44"/>
                          <a:pt x="0" y="44"/>
                          <a:pt x="0" y="44"/>
                        </a:cubicBezTo>
                        <a:cubicBezTo>
                          <a:pt x="47" y="56"/>
                          <a:pt x="99" y="68"/>
                          <a:pt x="154" y="78"/>
                        </a:cubicBezTo>
                        <a:cubicBezTo>
                          <a:pt x="287" y="103"/>
                          <a:pt x="443" y="122"/>
                          <a:pt x="616" y="132"/>
                        </a:cubicBezTo>
                        <a:cubicBezTo>
                          <a:pt x="684" y="136"/>
                          <a:pt x="751" y="138"/>
                          <a:pt x="818" y="140"/>
                        </a:cubicBezTo>
                        <a:cubicBezTo>
                          <a:pt x="915" y="87"/>
                          <a:pt x="915" y="87"/>
                          <a:pt x="915" y="87"/>
                        </a:cubicBezTo>
                        <a:cubicBezTo>
                          <a:pt x="909" y="87"/>
                          <a:pt x="902" y="87"/>
                          <a:pt x="895" y="8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4" name="Freeform 114">
                    <a:extLst>
                      <a:ext uri="{FF2B5EF4-FFF2-40B4-BE49-F238E27FC236}">
                        <a16:creationId xmlns:a16="http://schemas.microsoft.com/office/drawing/2014/main" id="{1D7EA05D-D791-4D64-8991-BBBD1AA2B516}"/>
                      </a:ext>
                    </a:extLst>
                  </p:cNvPr>
                  <p:cNvSpPr>
                    <a:spLocks noEditPoints="1"/>
                  </p:cNvSpPr>
                  <p:nvPr/>
                </p:nvSpPr>
                <p:spPr bwMode="auto">
                  <a:xfrm>
                    <a:off x="3395663" y="3265488"/>
                    <a:ext cx="3040063" cy="1308100"/>
                  </a:xfrm>
                  <a:custGeom>
                    <a:avLst/>
                    <a:gdLst>
                      <a:gd name="T0" fmla="*/ 621 w 815"/>
                      <a:gd name="T1" fmla="*/ 31 h 350"/>
                      <a:gd name="T2" fmla="*/ 653 w 815"/>
                      <a:gd name="T3" fmla="*/ 31 h 350"/>
                      <a:gd name="T4" fmla="*/ 814 w 815"/>
                      <a:gd name="T5" fmla="*/ 101 h 350"/>
                      <a:gd name="T6" fmla="*/ 625 w 815"/>
                      <a:gd name="T7" fmla="*/ 114 h 350"/>
                      <a:gd name="T8" fmla="*/ 603 w 815"/>
                      <a:gd name="T9" fmla="*/ 82 h 350"/>
                      <a:gd name="T10" fmla="*/ 367 w 815"/>
                      <a:gd name="T11" fmla="*/ 66 h 350"/>
                      <a:gd name="T12" fmla="*/ 319 w 815"/>
                      <a:gd name="T13" fmla="*/ 86 h 350"/>
                      <a:gd name="T14" fmla="*/ 323 w 815"/>
                      <a:gd name="T15" fmla="*/ 111 h 350"/>
                      <a:gd name="T16" fmla="*/ 498 w 815"/>
                      <a:gd name="T17" fmla="*/ 97 h 350"/>
                      <a:gd name="T18" fmla="*/ 623 w 815"/>
                      <a:gd name="T19" fmla="*/ 128 h 350"/>
                      <a:gd name="T20" fmla="*/ 804 w 815"/>
                      <a:gd name="T21" fmla="*/ 155 h 350"/>
                      <a:gd name="T22" fmla="*/ 814 w 815"/>
                      <a:gd name="T23" fmla="*/ 101 h 350"/>
                      <a:gd name="T24" fmla="*/ 187 w 815"/>
                      <a:gd name="T25" fmla="*/ 212 h 350"/>
                      <a:gd name="T26" fmla="*/ 184 w 815"/>
                      <a:gd name="T27" fmla="*/ 192 h 350"/>
                      <a:gd name="T28" fmla="*/ 177 w 815"/>
                      <a:gd name="T29" fmla="*/ 159 h 350"/>
                      <a:gd name="T30" fmla="*/ 484 w 815"/>
                      <a:gd name="T31" fmla="*/ 219 h 350"/>
                      <a:gd name="T32" fmla="*/ 544 w 815"/>
                      <a:gd name="T33" fmla="*/ 244 h 350"/>
                      <a:gd name="T34" fmla="*/ 537 w 815"/>
                      <a:gd name="T35" fmla="*/ 203 h 350"/>
                      <a:gd name="T36" fmla="*/ 352 w 815"/>
                      <a:gd name="T37" fmla="*/ 167 h 350"/>
                      <a:gd name="T38" fmla="*/ 137 w 815"/>
                      <a:gd name="T39" fmla="*/ 92 h 350"/>
                      <a:gd name="T40" fmla="*/ 177 w 815"/>
                      <a:gd name="T41" fmla="*/ 159 h 350"/>
                      <a:gd name="T42" fmla="*/ 48 w 815"/>
                      <a:gd name="T43" fmla="*/ 245 h 350"/>
                      <a:gd name="T44" fmla="*/ 1 w 815"/>
                      <a:gd name="T45" fmla="*/ 229 h 350"/>
                      <a:gd name="T46" fmla="*/ 178 w 815"/>
                      <a:gd name="T47" fmla="*/ 306 h 350"/>
                      <a:gd name="T48" fmla="*/ 718 w 815"/>
                      <a:gd name="T49" fmla="*/ 232 h 350"/>
                      <a:gd name="T50" fmla="*/ 485 w 815"/>
                      <a:gd name="T51" fmla="*/ 290 h 350"/>
                      <a:gd name="T52" fmla="*/ 323 w 815"/>
                      <a:gd name="T53" fmla="*/ 318 h 350"/>
                      <a:gd name="T54" fmla="*/ 146 w 815"/>
                      <a:gd name="T55" fmla="*/ 337 h 350"/>
                      <a:gd name="T56" fmla="*/ 354 w 815"/>
                      <a:gd name="T57" fmla="*/ 321 h 350"/>
                      <a:gd name="T58" fmla="*/ 634 w 815"/>
                      <a:gd name="T59" fmla="*/ 301 h 350"/>
                      <a:gd name="T60" fmla="*/ 733 w 815"/>
                      <a:gd name="T61" fmla="*/ 238 h 350"/>
                      <a:gd name="T62" fmla="*/ 718 w 815"/>
                      <a:gd name="T63" fmla="*/ 23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5" h="350">
                        <a:moveTo>
                          <a:pt x="622" y="62"/>
                        </a:moveTo>
                        <a:cubicBezTo>
                          <a:pt x="621" y="31"/>
                          <a:pt x="621" y="31"/>
                          <a:pt x="621" y="31"/>
                        </a:cubicBezTo>
                        <a:cubicBezTo>
                          <a:pt x="653" y="0"/>
                          <a:pt x="653" y="0"/>
                          <a:pt x="653" y="0"/>
                        </a:cubicBezTo>
                        <a:cubicBezTo>
                          <a:pt x="653" y="31"/>
                          <a:pt x="653" y="31"/>
                          <a:pt x="653" y="31"/>
                        </a:cubicBezTo>
                        <a:lnTo>
                          <a:pt x="622" y="62"/>
                        </a:lnTo>
                        <a:close/>
                        <a:moveTo>
                          <a:pt x="814" y="101"/>
                        </a:moveTo>
                        <a:cubicBezTo>
                          <a:pt x="815" y="108"/>
                          <a:pt x="811" y="116"/>
                          <a:pt x="804" y="124"/>
                        </a:cubicBezTo>
                        <a:cubicBezTo>
                          <a:pt x="625" y="114"/>
                          <a:pt x="625" y="114"/>
                          <a:pt x="625" y="114"/>
                        </a:cubicBezTo>
                        <a:cubicBezTo>
                          <a:pt x="625" y="104"/>
                          <a:pt x="625" y="104"/>
                          <a:pt x="625" y="104"/>
                        </a:cubicBezTo>
                        <a:cubicBezTo>
                          <a:pt x="624" y="95"/>
                          <a:pt x="617" y="88"/>
                          <a:pt x="603" y="82"/>
                        </a:cubicBezTo>
                        <a:cubicBezTo>
                          <a:pt x="583" y="75"/>
                          <a:pt x="548" y="69"/>
                          <a:pt x="498" y="66"/>
                        </a:cubicBezTo>
                        <a:cubicBezTo>
                          <a:pt x="446" y="62"/>
                          <a:pt x="402" y="62"/>
                          <a:pt x="367" y="66"/>
                        </a:cubicBezTo>
                        <a:cubicBezTo>
                          <a:pt x="344" y="69"/>
                          <a:pt x="329" y="73"/>
                          <a:pt x="322" y="80"/>
                        </a:cubicBezTo>
                        <a:cubicBezTo>
                          <a:pt x="320" y="82"/>
                          <a:pt x="319" y="84"/>
                          <a:pt x="319" y="86"/>
                        </a:cubicBezTo>
                        <a:cubicBezTo>
                          <a:pt x="320" y="117"/>
                          <a:pt x="320" y="117"/>
                          <a:pt x="320" y="117"/>
                        </a:cubicBezTo>
                        <a:cubicBezTo>
                          <a:pt x="320" y="115"/>
                          <a:pt x="321" y="113"/>
                          <a:pt x="323" y="111"/>
                        </a:cubicBezTo>
                        <a:cubicBezTo>
                          <a:pt x="329" y="105"/>
                          <a:pt x="344" y="100"/>
                          <a:pt x="367" y="98"/>
                        </a:cubicBezTo>
                        <a:cubicBezTo>
                          <a:pt x="403" y="94"/>
                          <a:pt x="447" y="93"/>
                          <a:pt x="498" y="97"/>
                        </a:cubicBezTo>
                        <a:cubicBezTo>
                          <a:pt x="549" y="101"/>
                          <a:pt x="584" y="106"/>
                          <a:pt x="603" y="114"/>
                        </a:cubicBezTo>
                        <a:cubicBezTo>
                          <a:pt x="613" y="118"/>
                          <a:pt x="620" y="122"/>
                          <a:pt x="623" y="128"/>
                        </a:cubicBezTo>
                        <a:cubicBezTo>
                          <a:pt x="623" y="145"/>
                          <a:pt x="623" y="145"/>
                          <a:pt x="623" y="145"/>
                        </a:cubicBezTo>
                        <a:cubicBezTo>
                          <a:pt x="804" y="155"/>
                          <a:pt x="804" y="155"/>
                          <a:pt x="804" y="155"/>
                        </a:cubicBezTo>
                        <a:cubicBezTo>
                          <a:pt x="811" y="147"/>
                          <a:pt x="815" y="140"/>
                          <a:pt x="815" y="132"/>
                        </a:cubicBezTo>
                        <a:lnTo>
                          <a:pt x="814" y="101"/>
                        </a:lnTo>
                        <a:close/>
                        <a:moveTo>
                          <a:pt x="185" y="223"/>
                        </a:moveTo>
                        <a:cubicBezTo>
                          <a:pt x="185" y="220"/>
                          <a:pt x="185" y="216"/>
                          <a:pt x="187" y="212"/>
                        </a:cubicBezTo>
                        <a:cubicBezTo>
                          <a:pt x="187" y="181"/>
                          <a:pt x="187" y="181"/>
                          <a:pt x="187" y="181"/>
                        </a:cubicBezTo>
                        <a:cubicBezTo>
                          <a:pt x="185" y="185"/>
                          <a:pt x="184" y="188"/>
                          <a:pt x="184" y="192"/>
                        </a:cubicBezTo>
                        <a:lnTo>
                          <a:pt x="185" y="223"/>
                        </a:lnTo>
                        <a:close/>
                        <a:moveTo>
                          <a:pt x="177" y="159"/>
                        </a:moveTo>
                        <a:cubicBezTo>
                          <a:pt x="205" y="172"/>
                          <a:pt x="264" y="185"/>
                          <a:pt x="353" y="198"/>
                        </a:cubicBezTo>
                        <a:cubicBezTo>
                          <a:pt x="422" y="209"/>
                          <a:pt x="466" y="216"/>
                          <a:pt x="484" y="219"/>
                        </a:cubicBezTo>
                        <a:cubicBezTo>
                          <a:pt x="512" y="225"/>
                          <a:pt x="529" y="230"/>
                          <a:pt x="537" y="235"/>
                        </a:cubicBezTo>
                        <a:cubicBezTo>
                          <a:pt x="542" y="238"/>
                          <a:pt x="544" y="241"/>
                          <a:pt x="544" y="244"/>
                        </a:cubicBezTo>
                        <a:cubicBezTo>
                          <a:pt x="544" y="212"/>
                          <a:pt x="544" y="212"/>
                          <a:pt x="544" y="212"/>
                        </a:cubicBezTo>
                        <a:cubicBezTo>
                          <a:pt x="544" y="209"/>
                          <a:pt x="541" y="206"/>
                          <a:pt x="537" y="203"/>
                        </a:cubicBezTo>
                        <a:cubicBezTo>
                          <a:pt x="529" y="198"/>
                          <a:pt x="511" y="193"/>
                          <a:pt x="484" y="188"/>
                        </a:cubicBezTo>
                        <a:cubicBezTo>
                          <a:pt x="465" y="184"/>
                          <a:pt x="421" y="177"/>
                          <a:pt x="352" y="167"/>
                        </a:cubicBezTo>
                        <a:cubicBezTo>
                          <a:pt x="263" y="153"/>
                          <a:pt x="205" y="140"/>
                          <a:pt x="176" y="128"/>
                        </a:cubicBezTo>
                        <a:cubicBezTo>
                          <a:pt x="150" y="116"/>
                          <a:pt x="137" y="104"/>
                          <a:pt x="137" y="92"/>
                        </a:cubicBezTo>
                        <a:cubicBezTo>
                          <a:pt x="137" y="123"/>
                          <a:pt x="137" y="123"/>
                          <a:pt x="137" y="123"/>
                        </a:cubicBezTo>
                        <a:cubicBezTo>
                          <a:pt x="138" y="136"/>
                          <a:pt x="151" y="148"/>
                          <a:pt x="177" y="159"/>
                        </a:cubicBezTo>
                        <a:close/>
                        <a:moveTo>
                          <a:pt x="177" y="275"/>
                        </a:moveTo>
                        <a:cubicBezTo>
                          <a:pt x="120" y="267"/>
                          <a:pt x="77" y="257"/>
                          <a:pt x="48" y="245"/>
                        </a:cubicBezTo>
                        <a:cubicBezTo>
                          <a:pt x="16" y="232"/>
                          <a:pt x="0" y="216"/>
                          <a:pt x="0" y="197"/>
                        </a:cubicBezTo>
                        <a:cubicBezTo>
                          <a:pt x="1" y="229"/>
                          <a:pt x="1" y="229"/>
                          <a:pt x="1" y="229"/>
                        </a:cubicBezTo>
                        <a:cubicBezTo>
                          <a:pt x="1" y="247"/>
                          <a:pt x="17" y="263"/>
                          <a:pt x="49" y="277"/>
                        </a:cubicBezTo>
                        <a:cubicBezTo>
                          <a:pt x="78" y="289"/>
                          <a:pt x="121" y="299"/>
                          <a:pt x="178" y="306"/>
                        </a:cubicBezTo>
                        <a:lnTo>
                          <a:pt x="177" y="275"/>
                        </a:lnTo>
                        <a:close/>
                        <a:moveTo>
                          <a:pt x="718" y="232"/>
                        </a:moveTo>
                        <a:cubicBezTo>
                          <a:pt x="703" y="247"/>
                          <a:pt x="675" y="259"/>
                          <a:pt x="634" y="270"/>
                        </a:cubicBezTo>
                        <a:cubicBezTo>
                          <a:pt x="593" y="281"/>
                          <a:pt x="543" y="287"/>
                          <a:pt x="485" y="290"/>
                        </a:cubicBezTo>
                        <a:cubicBezTo>
                          <a:pt x="446" y="291"/>
                          <a:pt x="402" y="291"/>
                          <a:pt x="353" y="289"/>
                        </a:cubicBezTo>
                        <a:cubicBezTo>
                          <a:pt x="323" y="318"/>
                          <a:pt x="323" y="318"/>
                          <a:pt x="323" y="318"/>
                        </a:cubicBezTo>
                        <a:cubicBezTo>
                          <a:pt x="145" y="306"/>
                          <a:pt x="145" y="306"/>
                          <a:pt x="145" y="306"/>
                        </a:cubicBezTo>
                        <a:cubicBezTo>
                          <a:pt x="146" y="337"/>
                          <a:pt x="146" y="337"/>
                          <a:pt x="146" y="337"/>
                        </a:cubicBezTo>
                        <a:cubicBezTo>
                          <a:pt x="324" y="350"/>
                          <a:pt x="324" y="350"/>
                          <a:pt x="324" y="350"/>
                        </a:cubicBezTo>
                        <a:cubicBezTo>
                          <a:pt x="354" y="321"/>
                          <a:pt x="354" y="321"/>
                          <a:pt x="354" y="321"/>
                        </a:cubicBezTo>
                        <a:cubicBezTo>
                          <a:pt x="402" y="323"/>
                          <a:pt x="446" y="323"/>
                          <a:pt x="486" y="321"/>
                        </a:cubicBezTo>
                        <a:cubicBezTo>
                          <a:pt x="544" y="319"/>
                          <a:pt x="593" y="312"/>
                          <a:pt x="634" y="301"/>
                        </a:cubicBezTo>
                        <a:cubicBezTo>
                          <a:pt x="676" y="291"/>
                          <a:pt x="704" y="278"/>
                          <a:pt x="719" y="264"/>
                        </a:cubicBezTo>
                        <a:cubicBezTo>
                          <a:pt x="728" y="254"/>
                          <a:pt x="733" y="246"/>
                          <a:pt x="733" y="238"/>
                        </a:cubicBezTo>
                        <a:cubicBezTo>
                          <a:pt x="733" y="206"/>
                          <a:pt x="733" y="206"/>
                          <a:pt x="733" y="206"/>
                        </a:cubicBezTo>
                        <a:cubicBezTo>
                          <a:pt x="733" y="214"/>
                          <a:pt x="728" y="223"/>
                          <a:pt x="718" y="232"/>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75" name="Freeform 115">
                    <a:extLst>
                      <a:ext uri="{FF2B5EF4-FFF2-40B4-BE49-F238E27FC236}">
                        <a16:creationId xmlns:a16="http://schemas.microsoft.com/office/drawing/2014/main" id="{C1F2A6D9-2DEF-477D-B7AF-085C969AF849}"/>
                      </a:ext>
                    </a:extLst>
                  </p:cNvPr>
                  <p:cNvSpPr>
                    <a:spLocks/>
                  </p:cNvSpPr>
                  <p:nvPr/>
                </p:nvSpPr>
                <p:spPr bwMode="auto">
                  <a:xfrm>
                    <a:off x="3357563" y="3219450"/>
                    <a:ext cx="3114675" cy="1235075"/>
                  </a:xfrm>
                  <a:custGeom>
                    <a:avLst/>
                    <a:gdLst>
                      <a:gd name="T0" fmla="*/ 663 w 835"/>
                      <a:gd name="T1" fmla="*/ 12 h 330"/>
                      <a:gd name="T2" fmla="*/ 631 w 835"/>
                      <a:gd name="T3" fmla="*/ 43 h 330"/>
                      <a:gd name="T4" fmla="*/ 783 w 835"/>
                      <a:gd name="T5" fmla="*/ 74 h 330"/>
                      <a:gd name="T6" fmla="*/ 814 w 835"/>
                      <a:gd name="T7" fmla="*/ 136 h 330"/>
                      <a:gd name="T8" fmla="*/ 633 w 835"/>
                      <a:gd name="T9" fmla="*/ 126 h 330"/>
                      <a:gd name="T10" fmla="*/ 613 w 835"/>
                      <a:gd name="T11" fmla="*/ 94 h 330"/>
                      <a:gd name="T12" fmla="*/ 508 w 835"/>
                      <a:gd name="T13" fmla="*/ 78 h 330"/>
                      <a:gd name="T14" fmla="*/ 377 w 835"/>
                      <a:gd name="T15" fmla="*/ 78 h 330"/>
                      <a:gd name="T16" fmla="*/ 332 w 835"/>
                      <a:gd name="T17" fmla="*/ 92 h 330"/>
                      <a:gd name="T18" fmla="*/ 343 w 835"/>
                      <a:gd name="T19" fmla="*/ 109 h 330"/>
                      <a:gd name="T20" fmla="*/ 489 w 835"/>
                      <a:gd name="T21" fmla="*/ 137 h 330"/>
                      <a:gd name="T22" fmla="*/ 664 w 835"/>
                      <a:gd name="T23" fmla="*/ 169 h 330"/>
                      <a:gd name="T24" fmla="*/ 735 w 835"/>
                      <a:gd name="T25" fmla="*/ 202 h 330"/>
                      <a:gd name="T26" fmla="*/ 728 w 835"/>
                      <a:gd name="T27" fmla="*/ 244 h 330"/>
                      <a:gd name="T28" fmla="*/ 644 w 835"/>
                      <a:gd name="T29" fmla="*/ 282 h 330"/>
                      <a:gd name="T30" fmla="*/ 495 w 835"/>
                      <a:gd name="T31" fmla="*/ 302 h 330"/>
                      <a:gd name="T32" fmla="*/ 363 w 835"/>
                      <a:gd name="T33" fmla="*/ 301 h 330"/>
                      <a:gd name="T34" fmla="*/ 333 w 835"/>
                      <a:gd name="T35" fmla="*/ 330 h 330"/>
                      <a:gd name="T36" fmla="*/ 155 w 835"/>
                      <a:gd name="T37" fmla="*/ 318 h 330"/>
                      <a:gd name="T38" fmla="*/ 187 w 835"/>
                      <a:gd name="T39" fmla="*/ 287 h 330"/>
                      <a:gd name="T40" fmla="*/ 58 w 835"/>
                      <a:gd name="T41" fmla="*/ 257 h 330"/>
                      <a:gd name="T42" fmla="*/ 18 w 835"/>
                      <a:gd name="T43" fmla="*/ 185 h 330"/>
                      <a:gd name="T44" fmla="*/ 197 w 835"/>
                      <a:gd name="T45" fmla="*/ 193 h 330"/>
                      <a:gd name="T46" fmla="*/ 222 w 835"/>
                      <a:gd name="T47" fmla="*/ 234 h 330"/>
                      <a:gd name="T48" fmla="*/ 340 w 835"/>
                      <a:gd name="T49" fmla="*/ 254 h 330"/>
                      <a:gd name="T50" fmla="*/ 480 w 835"/>
                      <a:gd name="T51" fmla="*/ 253 h 330"/>
                      <a:gd name="T52" fmla="*/ 550 w 835"/>
                      <a:gd name="T53" fmla="*/ 232 h 330"/>
                      <a:gd name="T54" fmla="*/ 547 w 835"/>
                      <a:gd name="T55" fmla="*/ 215 h 330"/>
                      <a:gd name="T56" fmla="*/ 494 w 835"/>
                      <a:gd name="T57" fmla="*/ 200 h 330"/>
                      <a:gd name="T58" fmla="*/ 362 w 835"/>
                      <a:gd name="T59" fmla="*/ 179 h 330"/>
                      <a:gd name="T60" fmla="*/ 186 w 835"/>
                      <a:gd name="T61" fmla="*/ 140 h 330"/>
                      <a:gd name="T62" fmla="*/ 158 w 835"/>
                      <a:gd name="T63" fmla="*/ 83 h 330"/>
                      <a:gd name="T64" fmla="*/ 233 w 835"/>
                      <a:gd name="T65" fmla="*/ 50 h 330"/>
                      <a:gd name="T66" fmla="*/ 370 w 835"/>
                      <a:gd name="T67" fmla="*/ 32 h 330"/>
                      <a:gd name="T68" fmla="*/ 452 w 835"/>
                      <a:gd name="T69" fmla="*/ 31 h 330"/>
                      <a:gd name="T70" fmla="*/ 485 w 835"/>
                      <a:gd name="T71" fmla="*/ 0 h 330"/>
                      <a:gd name="T72" fmla="*/ 663 w 835"/>
                      <a:gd name="T73" fmla="*/ 1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5" h="330">
                        <a:moveTo>
                          <a:pt x="663" y="12"/>
                        </a:moveTo>
                        <a:cubicBezTo>
                          <a:pt x="631" y="43"/>
                          <a:pt x="631" y="43"/>
                          <a:pt x="631" y="43"/>
                        </a:cubicBezTo>
                        <a:cubicBezTo>
                          <a:pt x="701" y="50"/>
                          <a:pt x="752" y="61"/>
                          <a:pt x="783" y="74"/>
                        </a:cubicBezTo>
                        <a:cubicBezTo>
                          <a:pt x="825" y="92"/>
                          <a:pt x="835" y="112"/>
                          <a:pt x="814" y="136"/>
                        </a:cubicBezTo>
                        <a:cubicBezTo>
                          <a:pt x="633" y="126"/>
                          <a:pt x="633" y="126"/>
                          <a:pt x="633" y="126"/>
                        </a:cubicBezTo>
                        <a:cubicBezTo>
                          <a:pt x="638" y="112"/>
                          <a:pt x="632" y="102"/>
                          <a:pt x="613" y="94"/>
                        </a:cubicBezTo>
                        <a:cubicBezTo>
                          <a:pt x="593" y="87"/>
                          <a:pt x="558" y="81"/>
                          <a:pt x="508" y="78"/>
                        </a:cubicBezTo>
                        <a:cubicBezTo>
                          <a:pt x="456" y="74"/>
                          <a:pt x="412" y="74"/>
                          <a:pt x="377" y="78"/>
                        </a:cubicBezTo>
                        <a:cubicBezTo>
                          <a:pt x="354" y="81"/>
                          <a:pt x="339" y="85"/>
                          <a:pt x="332" y="92"/>
                        </a:cubicBezTo>
                        <a:cubicBezTo>
                          <a:pt x="326" y="98"/>
                          <a:pt x="329" y="104"/>
                          <a:pt x="343" y="109"/>
                        </a:cubicBezTo>
                        <a:cubicBezTo>
                          <a:pt x="360" y="116"/>
                          <a:pt x="409" y="126"/>
                          <a:pt x="489" y="137"/>
                        </a:cubicBezTo>
                        <a:cubicBezTo>
                          <a:pt x="570" y="149"/>
                          <a:pt x="628" y="160"/>
                          <a:pt x="664" y="169"/>
                        </a:cubicBezTo>
                        <a:cubicBezTo>
                          <a:pt x="699" y="178"/>
                          <a:pt x="722" y="189"/>
                          <a:pt x="735" y="202"/>
                        </a:cubicBezTo>
                        <a:cubicBezTo>
                          <a:pt x="747" y="214"/>
                          <a:pt x="745" y="228"/>
                          <a:pt x="728" y="244"/>
                        </a:cubicBezTo>
                        <a:cubicBezTo>
                          <a:pt x="713" y="259"/>
                          <a:pt x="685" y="271"/>
                          <a:pt x="644" y="282"/>
                        </a:cubicBezTo>
                        <a:cubicBezTo>
                          <a:pt x="603" y="293"/>
                          <a:pt x="553" y="299"/>
                          <a:pt x="495" y="302"/>
                        </a:cubicBezTo>
                        <a:cubicBezTo>
                          <a:pt x="456" y="303"/>
                          <a:pt x="412" y="303"/>
                          <a:pt x="363" y="301"/>
                        </a:cubicBezTo>
                        <a:cubicBezTo>
                          <a:pt x="333" y="330"/>
                          <a:pt x="333" y="330"/>
                          <a:pt x="333" y="330"/>
                        </a:cubicBezTo>
                        <a:cubicBezTo>
                          <a:pt x="155" y="318"/>
                          <a:pt x="155" y="318"/>
                          <a:pt x="155" y="318"/>
                        </a:cubicBezTo>
                        <a:cubicBezTo>
                          <a:pt x="187" y="287"/>
                          <a:pt x="187" y="287"/>
                          <a:pt x="187" y="287"/>
                        </a:cubicBezTo>
                        <a:cubicBezTo>
                          <a:pt x="130" y="279"/>
                          <a:pt x="87" y="269"/>
                          <a:pt x="58" y="257"/>
                        </a:cubicBezTo>
                        <a:cubicBezTo>
                          <a:pt x="14" y="238"/>
                          <a:pt x="0" y="214"/>
                          <a:pt x="18" y="185"/>
                        </a:cubicBezTo>
                        <a:cubicBezTo>
                          <a:pt x="197" y="193"/>
                          <a:pt x="197" y="193"/>
                          <a:pt x="197" y="193"/>
                        </a:cubicBezTo>
                        <a:cubicBezTo>
                          <a:pt x="190" y="210"/>
                          <a:pt x="198" y="224"/>
                          <a:pt x="222" y="234"/>
                        </a:cubicBezTo>
                        <a:cubicBezTo>
                          <a:pt x="246" y="244"/>
                          <a:pt x="285" y="251"/>
                          <a:pt x="340" y="254"/>
                        </a:cubicBezTo>
                        <a:cubicBezTo>
                          <a:pt x="397" y="259"/>
                          <a:pt x="444" y="258"/>
                          <a:pt x="480" y="253"/>
                        </a:cubicBezTo>
                        <a:cubicBezTo>
                          <a:pt x="517" y="248"/>
                          <a:pt x="540" y="241"/>
                          <a:pt x="550" y="232"/>
                        </a:cubicBezTo>
                        <a:cubicBezTo>
                          <a:pt x="556" y="226"/>
                          <a:pt x="555" y="220"/>
                          <a:pt x="547" y="215"/>
                        </a:cubicBezTo>
                        <a:cubicBezTo>
                          <a:pt x="539" y="210"/>
                          <a:pt x="521" y="205"/>
                          <a:pt x="494" y="200"/>
                        </a:cubicBezTo>
                        <a:cubicBezTo>
                          <a:pt x="475" y="196"/>
                          <a:pt x="431" y="189"/>
                          <a:pt x="362" y="179"/>
                        </a:cubicBezTo>
                        <a:cubicBezTo>
                          <a:pt x="273" y="165"/>
                          <a:pt x="215" y="152"/>
                          <a:pt x="186" y="140"/>
                        </a:cubicBezTo>
                        <a:cubicBezTo>
                          <a:pt x="147" y="122"/>
                          <a:pt x="137" y="103"/>
                          <a:pt x="158" y="83"/>
                        </a:cubicBezTo>
                        <a:cubicBezTo>
                          <a:pt x="171" y="71"/>
                          <a:pt x="196" y="59"/>
                          <a:pt x="233" y="50"/>
                        </a:cubicBezTo>
                        <a:cubicBezTo>
                          <a:pt x="270" y="41"/>
                          <a:pt x="316" y="35"/>
                          <a:pt x="370" y="32"/>
                        </a:cubicBezTo>
                        <a:cubicBezTo>
                          <a:pt x="396" y="31"/>
                          <a:pt x="423" y="31"/>
                          <a:pt x="452" y="31"/>
                        </a:cubicBezTo>
                        <a:cubicBezTo>
                          <a:pt x="485" y="0"/>
                          <a:pt x="485" y="0"/>
                          <a:pt x="485" y="0"/>
                        </a:cubicBezTo>
                        <a:lnTo>
                          <a:pt x="663" y="12"/>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267" name="Group 647">
                  <a:extLst>
                    <a:ext uri="{FF2B5EF4-FFF2-40B4-BE49-F238E27FC236}">
                      <a16:creationId xmlns:a16="http://schemas.microsoft.com/office/drawing/2014/main" id="{EDAF29CB-D83B-4E0C-AE1D-1620AC968C62}"/>
                    </a:ext>
                  </a:extLst>
                </p:cNvPr>
                <p:cNvGrpSpPr/>
                <p:nvPr/>
              </p:nvGrpSpPr>
              <p:grpSpPr>
                <a:xfrm>
                  <a:off x="6643947" y="1608211"/>
                  <a:ext cx="980080" cy="358310"/>
                  <a:chOff x="522287" y="2789238"/>
                  <a:chExt cx="8923338" cy="3262312"/>
                </a:xfrm>
              </p:grpSpPr>
              <p:sp>
                <p:nvSpPr>
                  <p:cNvPr id="268" name="Freeform 62">
                    <a:extLst>
                      <a:ext uri="{FF2B5EF4-FFF2-40B4-BE49-F238E27FC236}">
                        <a16:creationId xmlns:a16="http://schemas.microsoft.com/office/drawing/2014/main" id="{26042F07-B3F4-4C39-8764-4A038A40310C}"/>
                      </a:ext>
                    </a:extLst>
                  </p:cNvPr>
                  <p:cNvSpPr>
                    <a:spLocks/>
                  </p:cNvSpPr>
                  <p:nvPr/>
                </p:nvSpPr>
                <p:spPr bwMode="auto">
                  <a:xfrm>
                    <a:off x="709612" y="3897313"/>
                    <a:ext cx="8496301" cy="2154237"/>
                  </a:xfrm>
                  <a:custGeom>
                    <a:avLst/>
                    <a:gdLst>
                      <a:gd name="T0" fmla="*/ 2258 w 2278"/>
                      <a:gd name="T1" fmla="*/ 86 h 576"/>
                      <a:gd name="T2" fmla="*/ 1870 w 2278"/>
                      <a:gd name="T3" fmla="*/ 233 h 576"/>
                      <a:gd name="T4" fmla="*/ 1293 w 2278"/>
                      <a:gd name="T5" fmla="*/ 282 h 576"/>
                      <a:gd name="T6" fmla="*/ 1220 w 2278"/>
                      <a:gd name="T7" fmla="*/ 283 h 576"/>
                      <a:gd name="T8" fmla="*/ 1172 w 2278"/>
                      <a:gd name="T9" fmla="*/ 283 h 576"/>
                      <a:gd name="T10" fmla="*/ 981 w 2278"/>
                      <a:gd name="T11" fmla="*/ 277 h 576"/>
                      <a:gd name="T12" fmla="*/ 934 w 2278"/>
                      <a:gd name="T13" fmla="*/ 275 h 576"/>
                      <a:gd name="T14" fmla="*/ 472 w 2278"/>
                      <a:gd name="T15" fmla="*/ 221 h 576"/>
                      <a:gd name="T16" fmla="*/ 289 w 2278"/>
                      <a:gd name="T17" fmla="*/ 179 h 576"/>
                      <a:gd name="T18" fmla="*/ 14 w 2278"/>
                      <a:gd name="T19" fmla="*/ 0 h 576"/>
                      <a:gd name="T20" fmla="*/ 4 w 2278"/>
                      <a:gd name="T21" fmla="*/ 292 h 576"/>
                      <a:gd name="T22" fmla="*/ 289 w 2278"/>
                      <a:gd name="T23" fmla="*/ 474 h 576"/>
                      <a:gd name="T24" fmla="*/ 463 w 2278"/>
                      <a:gd name="T25" fmla="*/ 514 h 576"/>
                      <a:gd name="T26" fmla="*/ 924 w 2278"/>
                      <a:gd name="T27" fmla="*/ 567 h 576"/>
                      <a:gd name="T28" fmla="*/ 981 w 2278"/>
                      <a:gd name="T29" fmla="*/ 570 h 576"/>
                      <a:gd name="T30" fmla="*/ 1172 w 2278"/>
                      <a:gd name="T31" fmla="*/ 576 h 576"/>
                      <a:gd name="T32" fmla="*/ 1220 w 2278"/>
                      <a:gd name="T33" fmla="*/ 575 h 576"/>
                      <a:gd name="T34" fmla="*/ 1293 w 2278"/>
                      <a:gd name="T35" fmla="*/ 575 h 576"/>
                      <a:gd name="T36" fmla="*/ 1870 w 2278"/>
                      <a:gd name="T37" fmla="*/ 523 h 576"/>
                      <a:gd name="T38" fmla="*/ 2248 w 2278"/>
                      <a:gd name="T39" fmla="*/ 378 h 576"/>
                      <a:gd name="T40" fmla="*/ 2268 w 2278"/>
                      <a:gd name="T41" fmla="*/ 332 h 576"/>
                      <a:gd name="T42" fmla="*/ 2278 w 2278"/>
                      <a:gd name="T43" fmla="*/ 40 h 576"/>
                      <a:gd name="T44" fmla="*/ 2258 w 2278"/>
                      <a:gd name="T45" fmla="*/ 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8" h="576">
                        <a:moveTo>
                          <a:pt x="2258" y="86"/>
                        </a:moveTo>
                        <a:cubicBezTo>
                          <a:pt x="2206" y="147"/>
                          <a:pt x="2064" y="198"/>
                          <a:pt x="1870" y="233"/>
                        </a:cubicBezTo>
                        <a:cubicBezTo>
                          <a:pt x="1707" y="262"/>
                          <a:pt x="1507" y="279"/>
                          <a:pt x="1293" y="282"/>
                        </a:cubicBezTo>
                        <a:cubicBezTo>
                          <a:pt x="1269" y="283"/>
                          <a:pt x="1245" y="283"/>
                          <a:pt x="1220" y="283"/>
                        </a:cubicBezTo>
                        <a:cubicBezTo>
                          <a:pt x="1204" y="283"/>
                          <a:pt x="1188" y="283"/>
                          <a:pt x="1172" y="283"/>
                        </a:cubicBezTo>
                        <a:cubicBezTo>
                          <a:pt x="1109" y="282"/>
                          <a:pt x="1045" y="280"/>
                          <a:pt x="981" y="277"/>
                        </a:cubicBezTo>
                        <a:cubicBezTo>
                          <a:pt x="965" y="276"/>
                          <a:pt x="950" y="276"/>
                          <a:pt x="934" y="275"/>
                        </a:cubicBezTo>
                        <a:cubicBezTo>
                          <a:pt x="761" y="265"/>
                          <a:pt x="605" y="246"/>
                          <a:pt x="472" y="221"/>
                        </a:cubicBezTo>
                        <a:cubicBezTo>
                          <a:pt x="405" y="209"/>
                          <a:pt x="344" y="194"/>
                          <a:pt x="289" y="179"/>
                        </a:cubicBezTo>
                        <a:cubicBezTo>
                          <a:pt x="113" y="129"/>
                          <a:pt x="10" y="65"/>
                          <a:pt x="14" y="0"/>
                        </a:cubicBezTo>
                        <a:cubicBezTo>
                          <a:pt x="4" y="292"/>
                          <a:pt x="4" y="292"/>
                          <a:pt x="4" y="292"/>
                        </a:cubicBezTo>
                        <a:cubicBezTo>
                          <a:pt x="0" y="359"/>
                          <a:pt x="107" y="423"/>
                          <a:pt x="289" y="474"/>
                        </a:cubicBezTo>
                        <a:cubicBezTo>
                          <a:pt x="341" y="488"/>
                          <a:pt x="399" y="502"/>
                          <a:pt x="463" y="514"/>
                        </a:cubicBezTo>
                        <a:cubicBezTo>
                          <a:pt x="595" y="538"/>
                          <a:pt x="751" y="557"/>
                          <a:pt x="924" y="567"/>
                        </a:cubicBezTo>
                        <a:cubicBezTo>
                          <a:pt x="943" y="568"/>
                          <a:pt x="962" y="569"/>
                          <a:pt x="981" y="570"/>
                        </a:cubicBezTo>
                        <a:cubicBezTo>
                          <a:pt x="1045" y="573"/>
                          <a:pt x="1109" y="575"/>
                          <a:pt x="1172" y="576"/>
                        </a:cubicBezTo>
                        <a:cubicBezTo>
                          <a:pt x="1188" y="576"/>
                          <a:pt x="1204" y="575"/>
                          <a:pt x="1220" y="575"/>
                        </a:cubicBezTo>
                        <a:cubicBezTo>
                          <a:pt x="1245" y="575"/>
                          <a:pt x="1269" y="575"/>
                          <a:pt x="1293" y="575"/>
                        </a:cubicBezTo>
                        <a:cubicBezTo>
                          <a:pt x="1508" y="571"/>
                          <a:pt x="1708" y="553"/>
                          <a:pt x="1870" y="523"/>
                        </a:cubicBezTo>
                        <a:cubicBezTo>
                          <a:pt x="2059" y="489"/>
                          <a:pt x="2198" y="439"/>
                          <a:pt x="2248" y="378"/>
                        </a:cubicBezTo>
                        <a:cubicBezTo>
                          <a:pt x="2260" y="363"/>
                          <a:pt x="2267" y="348"/>
                          <a:pt x="2268" y="332"/>
                        </a:cubicBezTo>
                        <a:cubicBezTo>
                          <a:pt x="2278" y="40"/>
                          <a:pt x="2278" y="40"/>
                          <a:pt x="2278" y="40"/>
                        </a:cubicBezTo>
                        <a:cubicBezTo>
                          <a:pt x="2277" y="55"/>
                          <a:pt x="2270" y="70"/>
                          <a:pt x="2258" y="86"/>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9" name="Freeform 63">
                    <a:extLst>
                      <a:ext uri="{FF2B5EF4-FFF2-40B4-BE49-F238E27FC236}">
                        <a16:creationId xmlns:a16="http://schemas.microsoft.com/office/drawing/2014/main" id="{DAD664F0-E41A-45D8-B370-F61CB1B165A3}"/>
                      </a:ext>
                    </a:extLst>
                  </p:cNvPr>
                  <p:cNvSpPr>
                    <a:spLocks/>
                  </p:cNvSpPr>
                  <p:nvPr/>
                </p:nvSpPr>
                <p:spPr bwMode="auto">
                  <a:xfrm>
                    <a:off x="709612" y="3803650"/>
                    <a:ext cx="1077913" cy="1776412"/>
                  </a:xfrm>
                  <a:custGeom>
                    <a:avLst/>
                    <a:gdLst>
                      <a:gd name="T0" fmla="*/ 14 w 289"/>
                      <a:gd name="T1" fmla="*/ 0 h 475"/>
                      <a:gd name="T2" fmla="*/ 4 w 289"/>
                      <a:gd name="T3" fmla="*/ 293 h 475"/>
                      <a:gd name="T4" fmla="*/ 289 w 289"/>
                      <a:gd name="T5" fmla="*/ 475 h 475"/>
                      <a:gd name="T6" fmla="*/ 289 w 289"/>
                      <a:gd name="T7" fmla="*/ 180 h 475"/>
                      <a:gd name="T8" fmla="*/ 14 w 289"/>
                      <a:gd name="T9" fmla="*/ 0 h 475"/>
                    </a:gdLst>
                    <a:ahLst/>
                    <a:cxnLst>
                      <a:cxn ang="0">
                        <a:pos x="T0" y="T1"/>
                      </a:cxn>
                      <a:cxn ang="0">
                        <a:pos x="T2" y="T3"/>
                      </a:cxn>
                      <a:cxn ang="0">
                        <a:pos x="T4" y="T5"/>
                      </a:cxn>
                      <a:cxn ang="0">
                        <a:pos x="T6" y="T7"/>
                      </a:cxn>
                      <a:cxn ang="0">
                        <a:pos x="T8" y="T9"/>
                      </a:cxn>
                    </a:cxnLst>
                    <a:rect l="0" t="0" r="r" b="b"/>
                    <a:pathLst>
                      <a:path w="289" h="475">
                        <a:moveTo>
                          <a:pt x="14" y="0"/>
                        </a:moveTo>
                        <a:cubicBezTo>
                          <a:pt x="4" y="293"/>
                          <a:pt x="4" y="293"/>
                          <a:pt x="4" y="293"/>
                        </a:cubicBezTo>
                        <a:cubicBezTo>
                          <a:pt x="0" y="360"/>
                          <a:pt x="107" y="424"/>
                          <a:pt x="289" y="475"/>
                        </a:cubicBezTo>
                        <a:cubicBezTo>
                          <a:pt x="289" y="180"/>
                          <a:pt x="289" y="180"/>
                          <a:pt x="289" y="180"/>
                        </a:cubicBezTo>
                        <a:cubicBezTo>
                          <a:pt x="113" y="129"/>
                          <a:pt x="10" y="66"/>
                          <a:pt x="14"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0" name="Freeform 64">
                    <a:extLst>
                      <a:ext uri="{FF2B5EF4-FFF2-40B4-BE49-F238E27FC236}">
                        <a16:creationId xmlns:a16="http://schemas.microsoft.com/office/drawing/2014/main" id="{994A962B-225A-43B3-9C05-4A39F4ADA4FB}"/>
                      </a:ext>
                    </a:extLst>
                  </p:cNvPr>
                  <p:cNvSpPr>
                    <a:spLocks/>
                  </p:cNvSpPr>
                  <p:nvPr/>
                </p:nvSpPr>
                <p:spPr bwMode="auto">
                  <a:xfrm>
                    <a:off x="1787525" y="4476750"/>
                    <a:ext cx="2581275" cy="1462087"/>
                  </a:xfrm>
                  <a:custGeom>
                    <a:avLst/>
                    <a:gdLst>
                      <a:gd name="T0" fmla="*/ 645 w 692"/>
                      <a:gd name="T1" fmla="*/ 96 h 391"/>
                      <a:gd name="T2" fmla="*/ 183 w 692"/>
                      <a:gd name="T3" fmla="*/ 42 h 391"/>
                      <a:gd name="T4" fmla="*/ 0 w 692"/>
                      <a:gd name="T5" fmla="*/ 0 h 391"/>
                      <a:gd name="T6" fmla="*/ 0 w 692"/>
                      <a:gd name="T7" fmla="*/ 295 h 391"/>
                      <a:gd name="T8" fmla="*/ 174 w 692"/>
                      <a:gd name="T9" fmla="*/ 334 h 391"/>
                      <a:gd name="T10" fmla="*/ 635 w 692"/>
                      <a:gd name="T11" fmla="*/ 388 h 391"/>
                      <a:gd name="T12" fmla="*/ 692 w 692"/>
                      <a:gd name="T13" fmla="*/ 391 h 391"/>
                      <a:gd name="T14" fmla="*/ 692 w 692"/>
                      <a:gd name="T15" fmla="*/ 98 h 391"/>
                      <a:gd name="T16" fmla="*/ 645 w 692"/>
                      <a:gd name="T17" fmla="*/ 96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391">
                        <a:moveTo>
                          <a:pt x="645" y="96"/>
                        </a:moveTo>
                        <a:cubicBezTo>
                          <a:pt x="472" y="86"/>
                          <a:pt x="316" y="67"/>
                          <a:pt x="183" y="42"/>
                        </a:cubicBezTo>
                        <a:cubicBezTo>
                          <a:pt x="116" y="29"/>
                          <a:pt x="55" y="15"/>
                          <a:pt x="0" y="0"/>
                        </a:cubicBezTo>
                        <a:cubicBezTo>
                          <a:pt x="0" y="295"/>
                          <a:pt x="0" y="295"/>
                          <a:pt x="0" y="295"/>
                        </a:cubicBezTo>
                        <a:cubicBezTo>
                          <a:pt x="52" y="309"/>
                          <a:pt x="110" y="323"/>
                          <a:pt x="174" y="334"/>
                        </a:cubicBezTo>
                        <a:cubicBezTo>
                          <a:pt x="306" y="359"/>
                          <a:pt x="462" y="378"/>
                          <a:pt x="635" y="388"/>
                        </a:cubicBezTo>
                        <a:cubicBezTo>
                          <a:pt x="654" y="389"/>
                          <a:pt x="673" y="390"/>
                          <a:pt x="692" y="391"/>
                        </a:cubicBezTo>
                        <a:cubicBezTo>
                          <a:pt x="692" y="98"/>
                          <a:pt x="692" y="98"/>
                          <a:pt x="692" y="98"/>
                        </a:cubicBezTo>
                        <a:cubicBezTo>
                          <a:pt x="676" y="97"/>
                          <a:pt x="661" y="97"/>
                          <a:pt x="645" y="9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1" name="Freeform 65">
                    <a:extLst>
                      <a:ext uri="{FF2B5EF4-FFF2-40B4-BE49-F238E27FC236}">
                        <a16:creationId xmlns:a16="http://schemas.microsoft.com/office/drawing/2014/main" id="{6E664433-A3B0-4B8A-8E76-DA2A0AE1D380}"/>
                      </a:ext>
                    </a:extLst>
                  </p:cNvPr>
                  <p:cNvSpPr>
                    <a:spLocks/>
                  </p:cNvSpPr>
                  <p:nvPr/>
                </p:nvSpPr>
                <p:spPr bwMode="auto">
                  <a:xfrm>
                    <a:off x="522287" y="2789238"/>
                    <a:ext cx="8923338" cy="2181225"/>
                  </a:xfrm>
                  <a:custGeom>
                    <a:avLst/>
                    <a:gdLst>
                      <a:gd name="T0" fmla="*/ 1869 w 2392"/>
                      <a:gd name="T1" fmla="*/ 90 h 583"/>
                      <a:gd name="T2" fmla="*/ 1409 w 2392"/>
                      <a:gd name="T3" fmla="*/ 36 h 583"/>
                      <a:gd name="T4" fmla="*/ 84 w 2392"/>
                      <a:gd name="T5" fmla="*/ 226 h 583"/>
                      <a:gd name="T6" fmla="*/ 522 w 2392"/>
                      <a:gd name="T7" fmla="*/ 493 h 583"/>
                      <a:gd name="T8" fmla="*/ 984 w 2392"/>
                      <a:gd name="T9" fmla="*/ 547 h 583"/>
                      <a:gd name="T10" fmla="*/ 2308 w 2392"/>
                      <a:gd name="T11" fmla="*/ 358 h 583"/>
                      <a:gd name="T12" fmla="*/ 1869 w 2392"/>
                      <a:gd name="T13" fmla="*/ 90 h 583"/>
                    </a:gdLst>
                    <a:ahLst/>
                    <a:cxnLst>
                      <a:cxn ang="0">
                        <a:pos x="T0" y="T1"/>
                      </a:cxn>
                      <a:cxn ang="0">
                        <a:pos x="T2" y="T3"/>
                      </a:cxn>
                      <a:cxn ang="0">
                        <a:pos x="T4" y="T5"/>
                      </a:cxn>
                      <a:cxn ang="0">
                        <a:pos x="T6" y="T7"/>
                      </a:cxn>
                      <a:cxn ang="0">
                        <a:pos x="T8" y="T9"/>
                      </a:cxn>
                      <a:cxn ang="0">
                        <a:pos x="T10" y="T11"/>
                      </a:cxn>
                      <a:cxn ang="0">
                        <a:pos x="T12" y="T13"/>
                      </a:cxn>
                    </a:cxnLst>
                    <a:rect l="0" t="0" r="r" b="b"/>
                    <a:pathLst>
                      <a:path w="2392" h="583">
                        <a:moveTo>
                          <a:pt x="1869" y="90"/>
                        </a:moveTo>
                        <a:cubicBezTo>
                          <a:pt x="1736" y="65"/>
                          <a:pt x="1581" y="46"/>
                          <a:pt x="1409" y="36"/>
                        </a:cubicBezTo>
                        <a:cubicBezTo>
                          <a:pt x="795" y="0"/>
                          <a:pt x="201" y="85"/>
                          <a:pt x="84" y="226"/>
                        </a:cubicBezTo>
                        <a:cubicBezTo>
                          <a:pt x="0" y="327"/>
                          <a:pt x="184" y="430"/>
                          <a:pt x="522" y="493"/>
                        </a:cubicBezTo>
                        <a:cubicBezTo>
                          <a:pt x="655" y="518"/>
                          <a:pt x="811" y="537"/>
                          <a:pt x="984" y="547"/>
                        </a:cubicBezTo>
                        <a:cubicBezTo>
                          <a:pt x="1597" y="583"/>
                          <a:pt x="2190" y="499"/>
                          <a:pt x="2308" y="358"/>
                        </a:cubicBezTo>
                        <a:cubicBezTo>
                          <a:pt x="2392" y="256"/>
                          <a:pt x="2207" y="153"/>
                          <a:pt x="1869" y="90"/>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2" name="Freeform 66">
                    <a:extLst>
                      <a:ext uri="{FF2B5EF4-FFF2-40B4-BE49-F238E27FC236}">
                        <a16:creationId xmlns:a16="http://schemas.microsoft.com/office/drawing/2014/main" id="{5B0DD0A1-50B9-456D-8A18-93348AD1F43F}"/>
                      </a:ext>
                    </a:extLst>
                  </p:cNvPr>
                  <p:cNvSpPr>
                    <a:spLocks/>
                  </p:cNvSpPr>
                  <p:nvPr/>
                </p:nvSpPr>
                <p:spPr bwMode="auto">
                  <a:xfrm>
                    <a:off x="1268413" y="3092450"/>
                    <a:ext cx="7426325" cy="1574800"/>
                  </a:xfrm>
                  <a:custGeom>
                    <a:avLst/>
                    <a:gdLst>
                      <a:gd name="T0" fmla="*/ 1063 w 1991"/>
                      <a:gd name="T1" fmla="*/ 421 h 421"/>
                      <a:gd name="T2" fmla="*/ 805 w 1991"/>
                      <a:gd name="T3" fmla="*/ 413 h 421"/>
                      <a:gd name="T4" fmla="*/ 390 w 1991"/>
                      <a:gd name="T5" fmla="*/ 365 h 421"/>
                      <a:gd name="T6" fmla="*/ 16 w 1991"/>
                      <a:gd name="T7" fmla="*/ 225 h 421"/>
                      <a:gd name="T8" fmla="*/ 18 w 1991"/>
                      <a:gd name="T9" fmla="*/ 164 h 421"/>
                      <a:gd name="T10" fmla="*/ 928 w 1991"/>
                      <a:gd name="T11" fmla="*/ 0 h 421"/>
                      <a:gd name="T12" fmla="*/ 1187 w 1991"/>
                      <a:gd name="T13" fmla="*/ 8 h 421"/>
                      <a:gd name="T14" fmla="*/ 1602 w 1991"/>
                      <a:gd name="T15" fmla="*/ 56 h 421"/>
                      <a:gd name="T16" fmla="*/ 1975 w 1991"/>
                      <a:gd name="T17" fmla="*/ 196 h 421"/>
                      <a:gd name="T18" fmla="*/ 1973 w 1991"/>
                      <a:gd name="T19" fmla="*/ 257 h 421"/>
                      <a:gd name="T20" fmla="*/ 1063 w 1991"/>
                      <a:gd name="T21"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1" h="421">
                        <a:moveTo>
                          <a:pt x="1063" y="421"/>
                        </a:moveTo>
                        <a:cubicBezTo>
                          <a:pt x="977" y="421"/>
                          <a:pt x="891" y="419"/>
                          <a:pt x="805" y="413"/>
                        </a:cubicBezTo>
                        <a:cubicBezTo>
                          <a:pt x="653" y="404"/>
                          <a:pt x="513" y="388"/>
                          <a:pt x="390" y="365"/>
                        </a:cubicBezTo>
                        <a:cubicBezTo>
                          <a:pt x="193" y="328"/>
                          <a:pt x="57" y="277"/>
                          <a:pt x="16" y="225"/>
                        </a:cubicBezTo>
                        <a:cubicBezTo>
                          <a:pt x="0" y="204"/>
                          <a:pt x="1" y="184"/>
                          <a:pt x="18" y="164"/>
                        </a:cubicBezTo>
                        <a:cubicBezTo>
                          <a:pt x="97" y="69"/>
                          <a:pt x="480" y="0"/>
                          <a:pt x="928" y="0"/>
                        </a:cubicBezTo>
                        <a:cubicBezTo>
                          <a:pt x="1015" y="0"/>
                          <a:pt x="1102" y="3"/>
                          <a:pt x="1187" y="8"/>
                        </a:cubicBezTo>
                        <a:cubicBezTo>
                          <a:pt x="1339" y="17"/>
                          <a:pt x="1479" y="33"/>
                          <a:pt x="1602" y="56"/>
                        </a:cubicBezTo>
                        <a:cubicBezTo>
                          <a:pt x="1799" y="93"/>
                          <a:pt x="1934" y="144"/>
                          <a:pt x="1975" y="196"/>
                        </a:cubicBezTo>
                        <a:cubicBezTo>
                          <a:pt x="1991" y="217"/>
                          <a:pt x="1990" y="237"/>
                          <a:pt x="1973" y="257"/>
                        </a:cubicBezTo>
                        <a:cubicBezTo>
                          <a:pt x="1894" y="352"/>
                          <a:pt x="1512" y="421"/>
                          <a:pt x="1063" y="421"/>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3" name="Freeform 67">
                    <a:extLst>
                      <a:ext uri="{FF2B5EF4-FFF2-40B4-BE49-F238E27FC236}">
                        <a16:creationId xmlns:a16="http://schemas.microsoft.com/office/drawing/2014/main" id="{E63F3BB0-D8A1-4F11-8568-7A537B463C8D}"/>
                      </a:ext>
                    </a:extLst>
                  </p:cNvPr>
                  <p:cNvSpPr>
                    <a:spLocks/>
                  </p:cNvSpPr>
                  <p:nvPr/>
                </p:nvSpPr>
                <p:spPr bwMode="auto">
                  <a:xfrm>
                    <a:off x="2174875" y="2984500"/>
                    <a:ext cx="5521325" cy="1790700"/>
                  </a:xfrm>
                  <a:custGeom>
                    <a:avLst/>
                    <a:gdLst>
                      <a:gd name="T0" fmla="*/ 726 w 1480"/>
                      <a:gd name="T1" fmla="*/ 479 h 479"/>
                      <a:gd name="T2" fmla="*/ 545 w 1480"/>
                      <a:gd name="T3" fmla="*/ 472 h 479"/>
                      <a:gd name="T4" fmla="*/ 93 w 1480"/>
                      <a:gd name="T5" fmla="*/ 419 h 479"/>
                      <a:gd name="T6" fmla="*/ 0 w 1480"/>
                      <a:gd name="T7" fmla="*/ 400 h 479"/>
                      <a:gd name="T8" fmla="*/ 744 w 1480"/>
                      <a:gd name="T9" fmla="*/ 0 h 479"/>
                      <a:gd name="T10" fmla="*/ 961 w 1480"/>
                      <a:gd name="T11" fmla="*/ 8 h 479"/>
                      <a:gd name="T12" fmla="*/ 1412 w 1480"/>
                      <a:gd name="T13" fmla="*/ 60 h 479"/>
                      <a:gd name="T14" fmla="*/ 1480 w 1480"/>
                      <a:gd name="T15" fmla="*/ 74 h 479"/>
                      <a:gd name="T16" fmla="*/ 726 w 1480"/>
                      <a:gd name="T17"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0" h="479">
                        <a:moveTo>
                          <a:pt x="726" y="479"/>
                        </a:moveTo>
                        <a:cubicBezTo>
                          <a:pt x="665" y="478"/>
                          <a:pt x="604" y="475"/>
                          <a:pt x="545" y="472"/>
                        </a:cubicBezTo>
                        <a:cubicBezTo>
                          <a:pt x="379" y="462"/>
                          <a:pt x="227" y="444"/>
                          <a:pt x="93" y="419"/>
                        </a:cubicBezTo>
                        <a:cubicBezTo>
                          <a:pt x="61" y="413"/>
                          <a:pt x="29" y="406"/>
                          <a:pt x="0" y="400"/>
                        </a:cubicBezTo>
                        <a:cubicBezTo>
                          <a:pt x="744" y="0"/>
                          <a:pt x="744" y="0"/>
                          <a:pt x="744" y="0"/>
                        </a:cubicBezTo>
                        <a:cubicBezTo>
                          <a:pt x="817" y="1"/>
                          <a:pt x="890" y="3"/>
                          <a:pt x="961" y="8"/>
                        </a:cubicBezTo>
                        <a:cubicBezTo>
                          <a:pt x="1126" y="17"/>
                          <a:pt x="1278" y="35"/>
                          <a:pt x="1412" y="60"/>
                        </a:cubicBezTo>
                        <a:cubicBezTo>
                          <a:pt x="1435" y="64"/>
                          <a:pt x="1458" y="69"/>
                          <a:pt x="1480" y="74"/>
                        </a:cubicBezTo>
                        <a:lnTo>
                          <a:pt x="726" y="479"/>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4" name="Freeform 68">
                    <a:extLst>
                      <a:ext uri="{FF2B5EF4-FFF2-40B4-BE49-F238E27FC236}">
                        <a16:creationId xmlns:a16="http://schemas.microsoft.com/office/drawing/2014/main" id="{7DB04516-90D8-491F-9969-E960A2AC6B01}"/>
                      </a:ext>
                    </a:extLst>
                  </p:cNvPr>
                  <p:cNvSpPr>
                    <a:spLocks/>
                  </p:cNvSpPr>
                  <p:nvPr/>
                </p:nvSpPr>
                <p:spPr bwMode="auto">
                  <a:xfrm>
                    <a:off x="1317625" y="3092450"/>
                    <a:ext cx="7377113" cy="1014412"/>
                  </a:xfrm>
                  <a:custGeom>
                    <a:avLst/>
                    <a:gdLst>
                      <a:gd name="T0" fmla="*/ 1962 w 1978"/>
                      <a:gd name="T1" fmla="*/ 196 h 271"/>
                      <a:gd name="T2" fmla="*/ 1589 w 1978"/>
                      <a:gd name="T3" fmla="*/ 56 h 271"/>
                      <a:gd name="T4" fmla="*/ 1174 w 1978"/>
                      <a:gd name="T5" fmla="*/ 8 h 271"/>
                      <a:gd name="T6" fmla="*/ 915 w 1978"/>
                      <a:gd name="T7" fmla="*/ 0 h 271"/>
                      <a:gd name="T8" fmla="*/ 5 w 1978"/>
                      <a:gd name="T9" fmla="*/ 164 h 271"/>
                      <a:gd name="T10" fmla="*/ 0 w 1978"/>
                      <a:gd name="T11" fmla="*/ 170 h 271"/>
                      <a:gd name="T12" fmla="*/ 896 w 1978"/>
                      <a:gd name="T13" fmla="*/ 20 h 271"/>
                      <a:gd name="T14" fmla="*/ 1155 w 1978"/>
                      <a:gd name="T15" fmla="*/ 28 h 271"/>
                      <a:gd name="T16" fmla="*/ 1570 w 1978"/>
                      <a:gd name="T17" fmla="*/ 77 h 271"/>
                      <a:gd name="T18" fmla="*/ 1943 w 1978"/>
                      <a:gd name="T19" fmla="*/ 217 h 271"/>
                      <a:gd name="T20" fmla="*/ 1946 w 1978"/>
                      <a:gd name="T21" fmla="*/ 271 h 271"/>
                      <a:gd name="T22" fmla="*/ 1960 w 1978"/>
                      <a:gd name="T23" fmla="*/ 257 h 271"/>
                      <a:gd name="T24" fmla="*/ 1962 w 1978"/>
                      <a:gd name="T25" fmla="*/ 19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8" h="271">
                        <a:moveTo>
                          <a:pt x="1962" y="196"/>
                        </a:moveTo>
                        <a:cubicBezTo>
                          <a:pt x="1921" y="144"/>
                          <a:pt x="1786" y="93"/>
                          <a:pt x="1589" y="56"/>
                        </a:cubicBezTo>
                        <a:cubicBezTo>
                          <a:pt x="1466" y="33"/>
                          <a:pt x="1326" y="17"/>
                          <a:pt x="1174" y="8"/>
                        </a:cubicBezTo>
                        <a:cubicBezTo>
                          <a:pt x="1089" y="3"/>
                          <a:pt x="1002" y="0"/>
                          <a:pt x="915" y="0"/>
                        </a:cubicBezTo>
                        <a:cubicBezTo>
                          <a:pt x="467" y="0"/>
                          <a:pt x="84" y="69"/>
                          <a:pt x="5" y="164"/>
                        </a:cubicBezTo>
                        <a:cubicBezTo>
                          <a:pt x="3" y="166"/>
                          <a:pt x="2" y="168"/>
                          <a:pt x="0" y="170"/>
                        </a:cubicBezTo>
                        <a:cubicBezTo>
                          <a:pt x="104" y="83"/>
                          <a:pt x="470" y="20"/>
                          <a:pt x="896" y="20"/>
                        </a:cubicBezTo>
                        <a:cubicBezTo>
                          <a:pt x="983" y="20"/>
                          <a:pt x="1070" y="23"/>
                          <a:pt x="1155" y="28"/>
                        </a:cubicBezTo>
                        <a:cubicBezTo>
                          <a:pt x="1307" y="37"/>
                          <a:pt x="1447" y="53"/>
                          <a:pt x="1570" y="77"/>
                        </a:cubicBezTo>
                        <a:cubicBezTo>
                          <a:pt x="1767" y="113"/>
                          <a:pt x="1902" y="164"/>
                          <a:pt x="1943" y="217"/>
                        </a:cubicBezTo>
                        <a:cubicBezTo>
                          <a:pt x="1957" y="235"/>
                          <a:pt x="1958" y="253"/>
                          <a:pt x="1946" y="271"/>
                        </a:cubicBezTo>
                        <a:cubicBezTo>
                          <a:pt x="1951" y="267"/>
                          <a:pt x="1956" y="262"/>
                          <a:pt x="1960" y="257"/>
                        </a:cubicBezTo>
                        <a:cubicBezTo>
                          <a:pt x="1977" y="237"/>
                          <a:pt x="1978" y="217"/>
                          <a:pt x="1962" y="19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5" name="Freeform 69">
                    <a:extLst>
                      <a:ext uri="{FF2B5EF4-FFF2-40B4-BE49-F238E27FC236}">
                        <a16:creationId xmlns:a16="http://schemas.microsoft.com/office/drawing/2014/main" id="{FFAEEC16-5741-4B32-A5A5-7FB956A1AEAA}"/>
                      </a:ext>
                    </a:extLst>
                  </p:cNvPr>
                  <p:cNvSpPr>
                    <a:spLocks/>
                  </p:cNvSpPr>
                  <p:nvPr/>
                </p:nvSpPr>
                <p:spPr bwMode="auto">
                  <a:xfrm>
                    <a:off x="7685088" y="3956050"/>
                    <a:ext cx="1520825" cy="1806575"/>
                  </a:xfrm>
                  <a:custGeom>
                    <a:avLst/>
                    <a:gdLst>
                      <a:gd name="T0" fmla="*/ 388 w 408"/>
                      <a:gd name="T1" fmla="*/ 46 h 483"/>
                      <a:gd name="T2" fmla="*/ 0 w 408"/>
                      <a:gd name="T3" fmla="*/ 193 h 483"/>
                      <a:gd name="T4" fmla="*/ 0 w 408"/>
                      <a:gd name="T5" fmla="*/ 483 h 483"/>
                      <a:gd name="T6" fmla="*/ 378 w 408"/>
                      <a:gd name="T7" fmla="*/ 338 h 483"/>
                      <a:gd name="T8" fmla="*/ 398 w 408"/>
                      <a:gd name="T9" fmla="*/ 292 h 483"/>
                      <a:gd name="T10" fmla="*/ 408 w 408"/>
                      <a:gd name="T11" fmla="*/ 0 h 483"/>
                      <a:gd name="T12" fmla="*/ 388 w 408"/>
                      <a:gd name="T13" fmla="*/ 46 h 483"/>
                    </a:gdLst>
                    <a:ahLst/>
                    <a:cxnLst>
                      <a:cxn ang="0">
                        <a:pos x="T0" y="T1"/>
                      </a:cxn>
                      <a:cxn ang="0">
                        <a:pos x="T2" y="T3"/>
                      </a:cxn>
                      <a:cxn ang="0">
                        <a:pos x="T4" y="T5"/>
                      </a:cxn>
                      <a:cxn ang="0">
                        <a:pos x="T6" y="T7"/>
                      </a:cxn>
                      <a:cxn ang="0">
                        <a:pos x="T8" y="T9"/>
                      </a:cxn>
                      <a:cxn ang="0">
                        <a:pos x="T10" y="T11"/>
                      </a:cxn>
                      <a:cxn ang="0">
                        <a:pos x="T12" y="T13"/>
                      </a:cxn>
                    </a:cxnLst>
                    <a:rect l="0" t="0" r="r" b="b"/>
                    <a:pathLst>
                      <a:path w="408" h="483">
                        <a:moveTo>
                          <a:pt x="388" y="46"/>
                        </a:moveTo>
                        <a:cubicBezTo>
                          <a:pt x="336" y="107"/>
                          <a:pt x="194" y="158"/>
                          <a:pt x="0" y="193"/>
                        </a:cubicBezTo>
                        <a:cubicBezTo>
                          <a:pt x="0" y="483"/>
                          <a:pt x="0" y="483"/>
                          <a:pt x="0" y="483"/>
                        </a:cubicBezTo>
                        <a:cubicBezTo>
                          <a:pt x="189" y="448"/>
                          <a:pt x="328" y="398"/>
                          <a:pt x="378" y="338"/>
                        </a:cubicBezTo>
                        <a:cubicBezTo>
                          <a:pt x="390" y="323"/>
                          <a:pt x="397" y="307"/>
                          <a:pt x="398" y="292"/>
                        </a:cubicBezTo>
                        <a:cubicBezTo>
                          <a:pt x="408" y="0"/>
                          <a:pt x="408" y="0"/>
                          <a:pt x="408" y="0"/>
                        </a:cubicBezTo>
                        <a:cubicBezTo>
                          <a:pt x="407" y="15"/>
                          <a:pt x="400" y="30"/>
                          <a:pt x="388" y="46"/>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6" name="Freeform 70">
                    <a:extLst>
                      <a:ext uri="{FF2B5EF4-FFF2-40B4-BE49-F238E27FC236}">
                        <a16:creationId xmlns:a16="http://schemas.microsoft.com/office/drawing/2014/main" id="{A9A1CE3D-E3F6-484F-B011-E2FBF0B9B421}"/>
                      </a:ext>
                    </a:extLst>
                  </p:cNvPr>
                  <p:cNvSpPr>
                    <a:spLocks/>
                  </p:cNvSpPr>
                  <p:nvPr/>
                </p:nvSpPr>
                <p:spPr bwMode="auto">
                  <a:xfrm>
                    <a:off x="4368800" y="4843463"/>
                    <a:ext cx="712788" cy="1114425"/>
                  </a:xfrm>
                  <a:custGeom>
                    <a:avLst/>
                    <a:gdLst>
                      <a:gd name="T0" fmla="*/ 0 w 191"/>
                      <a:gd name="T1" fmla="*/ 0 h 298"/>
                      <a:gd name="T2" fmla="*/ 0 w 191"/>
                      <a:gd name="T3" fmla="*/ 293 h 298"/>
                      <a:gd name="T4" fmla="*/ 191 w 191"/>
                      <a:gd name="T5" fmla="*/ 298 h 298"/>
                      <a:gd name="T6" fmla="*/ 191 w 191"/>
                      <a:gd name="T7" fmla="*/ 6 h 298"/>
                      <a:gd name="T8" fmla="*/ 0 w 191"/>
                      <a:gd name="T9" fmla="*/ 0 h 298"/>
                    </a:gdLst>
                    <a:ahLst/>
                    <a:cxnLst>
                      <a:cxn ang="0">
                        <a:pos x="T0" y="T1"/>
                      </a:cxn>
                      <a:cxn ang="0">
                        <a:pos x="T2" y="T3"/>
                      </a:cxn>
                      <a:cxn ang="0">
                        <a:pos x="T4" y="T5"/>
                      </a:cxn>
                      <a:cxn ang="0">
                        <a:pos x="T6" y="T7"/>
                      </a:cxn>
                      <a:cxn ang="0">
                        <a:pos x="T8" y="T9"/>
                      </a:cxn>
                    </a:cxnLst>
                    <a:rect l="0" t="0" r="r" b="b"/>
                    <a:pathLst>
                      <a:path w="191" h="298">
                        <a:moveTo>
                          <a:pt x="0" y="0"/>
                        </a:moveTo>
                        <a:cubicBezTo>
                          <a:pt x="0" y="293"/>
                          <a:pt x="0" y="293"/>
                          <a:pt x="0" y="293"/>
                        </a:cubicBezTo>
                        <a:cubicBezTo>
                          <a:pt x="64" y="296"/>
                          <a:pt x="128" y="298"/>
                          <a:pt x="191" y="298"/>
                        </a:cubicBezTo>
                        <a:cubicBezTo>
                          <a:pt x="191" y="6"/>
                          <a:pt x="191" y="6"/>
                          <a:pt x="191" y="6"/>
                        </a:cubicBezTo>
                        <a:cubicBezTo>
                          <a:pt x="128" y="5"/>
                          <a:pt x="64"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7" name="Freeform 71">
                    <a:extLst>
                      <a:ext uri="{FF2B5EF4-FFF2-40B4-BE49-F238E27FC236}">
                        <a16:creationId xmlns:a16="http://schemas.microsoft.com/office/drawing/2014/main" id="{E8479282-7B70-4D81-9DD5-5FAE8E7753DE}"/>
                      </a:ext>
                    </a:extLst>
                  </p:cNvPr>
                  <p:cNvSpPr>
                    <a:spLocks/>
                  </p:cNvSpPr>
                  <p:nvPr/>
                </p:nvSpPr>
                <p:spPr bwMode="auto">
                  <a:xfrm>
                    <a:off x="5259388" y="4860925"/>
                    <a:ext cx="273050" cy="1096962"/>
                  </a:xfrm>
                  <a:custGeom>
                    <a:avLst/>
                    <a:gdLst>
                      <a:gd name="T0" fmla="*/ 0 w 73"/>
                      <a:gd name="T1" fmla="*/ 1 h 293"/>
                      <a:gd name="T2" fmla="*/ 0 w 73"/>
                      <a:gd name="T3" fmla="*/ 293 h 293"/>
                      <a:gd name="T4" fmla="*/ 73 w 73"/>
                      <a:gd name="T5" fmla="*/ 293 h 293"/>
                      <a:gd name="T6" fmla="*/ 73 w 73"/>
                      <a:gd name="T7" fmla="*/ 0 h 293"/>
                      <a:gd name="T8" fmla="*/ 0 w 73"/>
                      <a:gd name="T9" fmla="*/ 1 h 293"/>
                    </a:gdLst>
                    <a:ahLst/>
                    <a:cxnLst>
                      <a:cxn ang="0">
                        <a:pos x="T0" y="T1"/>
                      </a:cxn>
                      <a:cxn ang="0">
                        <a:pos x="T2" y="T3"/>
                      </a:cxn>
                      <a:cxn ang="0">
                        <a:pos x="T4" y="T5"/>
                      </a:cxn>
                      <a:cxn ang="0">
                        <a:pos x="T6" y="T7"/>
                      </a:cxn>
                      <a:cxn ang="0">
                        <a:pos x="T8" y="T9"/>
                      </a:cxn>
                    </a:cxnLst>
                    <a:rect l="0" t="0" r="r" b="b"/>
                    <a:pathLst>
                      <a:path w="73" h="293">
                        <a:moveTo>
                          <a:pt x="0" y="1"/>
                        </a:moveTo>
                        <a:cubicBezTo>
                          <a:pt x="0" y="293"/>
                          <a:pt x="0" y="293"/>
                          <a:pt x="0" y="293"/>
                        </a:cubicBezTo>
                        <a:cubicBezTo>
                          <a:pt x="25" y="293"/>
                          <a:pt x="49" y="293"/>
                          <a:pt x="73" y="293"/>
                        </a:cubicBezTo>
                        <a:cubicBezTo>
                          <a:pt x="73" y="0"/>
                          <a:pt x="73" y="0"/>
                          <a:pt x="73" y="0"/>
                        </a:cubicBezTo>
                        <a:cubicBezTo>
                          <a:pt x="49" y="1"/>
                          <a:pt x="25" y="1"/>
                          <a:pt x="0" y="1"/>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8" name="Freeform 72">
                    <a:extLst>
                      <a:ext uri="{FF2B5EF4-FFF2-40B4-BE49-F238E27FC236}">
                        <a16:creationId xmlns:a16="http://schemas.microsoft.com/office/drawing/2014/main" id="{A9D28ED0-6A3B-4CD6-A761-0B12EF03D2BF}"/>
                      </a:ext>
                    </a:extLst>
                  </p:cNvPr>
                  <p:cNvSpPr>
                    <a:spLocks/>
                  </p:cNvSpPr>
                  <p:nvPr/>
                </p:nvSpPr>
                <p:spPr bwMode="auto">
                  <a:xfrm>
                    <a:off x="5081588" y="4865688"/>
                    <a:ext cx="177800" cy="1092200"/>
                  </a:xfrm>
                  <a:custGeom>
                    <a:avLst/>
                    <a:gdLst>
                      <a:gd name="T0" fmla="*/ 0 w 48"/>
                      <a:gd name="T1" fmla="*/ 0 h 292"/>
                      <a:gd name="T2" fmla="*/ 0 w 48"/>
                      <a:gd name="T3" fmla="*/ 292 h 292"/>
                      <a:gd name="T4" fmla="*/ 48 w 48"/>
                      <a:gd name="T5" fmla="*/ 292 h 292"/>
                      <a:gd name="T6" fmla="*/ 48 w 48"/>
                      <a:gd name="T7" fmla="*/ 0 h 292"/>
                      <a:gd name="T8" fmla="*/ 0 w 48"/>
                      <a:gd name="T9" fmla="*/ 0 h 292"/>
                    </a:gdLst>
                    <a:ahLst/>
                    <a:cxnLst>
                      <a:cxn ang="0">
                        <a:pos x="T0" y="T1"/>
                      </a:cxn>
                      <a:cxn ang="0">
                        <a:pos x="T2" y="T3"/>
                      </a:cxn>
                      <a:cxn ang="0">
                        <a:pos x="T4" y="T5"/>
                      </a:cxn>
                      <a:cxn ang="0">
                        <a:pos x="T6" y="T7"/>
                      </a:cxn>
                      <a:cxn ang="0">
                        <a:pos x="T8" y="T9"/>
                      </a:cxn>
                    </a:cxnLst>
                    <a:rect l="0" t="0" r="r" b="b"/>
                    <a:pathLst>
                      <a:path w="48" h="292">
                        <a:moveTo>
                          <a:pt x="0" y="0"/>
                        </a:moveTo>
                        <a:cubicBezTo>
                          <a:pt x="0" y="292"/>
                          <a:pt x="0" y="292"/>
                          <a:pt x="0" y="292"/>
                        </a:cubicBezTo>
                        <a:cubicBezTo>
                          <a:pt x="16" y="292"/>
                          <a:pt x="32" y="292"/>
                          <a:pt x="48" y="292"/>
                        </a:cubicBezTo>
                        <a:cubicBezTo>
                          <a:pt x="48" y="0"/>
                          <a:pt x="48" y="0"/>
                          <a:pt x="48" y="0"/>
                        </a:cubicBezTo>
                        <a:cubicBezTo>
                          <a:pt x="32" y="0"/>
                          <a:pt x="16"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9" name="Freeform 73">
                    <a:extLst>
                      <a:ext uri="{FF2B5EF4-FFF2-40B4-BE49-F238E27FC236}">
                        <a16:creationId xmlns:a16="http://schemas.microsoft.com/office/drawing/2014/main" id="{77AE001B-C867-4D4D-A76B-8E73B15B91B7}"/>
                      </a:ext>
                    </a:extLst>
                  </p:cNvPr>
                  <p:cNvSpPr>
                    <a:spLocks/>
                  </p:cNvSpPr>
                  <p:nvPr/>
                </p:nvSpPr>
                <p:spPr bwMode="auto">
                  <a:xfrm>
                    <a:off x="5532438" y="4678363"/>
                    <a:ext cx="2152650" cy="1279525"/>
                  </a:xfrm>
                  <a:custGeom>
                    <a:avLst/>
                    <a:gdLst>
                      <a:gd name="T0" fmla="*/ 577 w 577"/>
                      <a:gd name="T1" fmla="*/ 0 h 342"/>
                      <a:gd name="T2" fmla="*/ 0 w 577"/>
                      <a:gd name="T3" fmla="*/ 49 h 342"/>
                      <a:gd name="T4" fmla="*/ 0 w 577"/>
                      <a:gd name="T5" fmla="*/ 342 h 342"/>
                      <a:gd name="T6" fmla="*/ 577 w 577"/>
                      <a:gd name="T7" fmla="*/ 290 h 342"/>
                      <a:gd name="T8" fmla="*/ 577 w 577"/>
                      <a:gd name="T9" fmla="*/ 0 h 342"/>
                    </a:gdLst>
                    <a:ahLst/>
                    <a:cxnLst>
                      <a:cxn ang="0">
                        <a:pos x="T0" y="T1"/>
                      </a:cxn>
                      <a:cxn ang="0">
                        <a:pos x="T2" y="T3"/>
                      </a:cxn>
                      <a:cxn ang="0">
                        <a:pos x="T4" y="T5"/>
                      </a:cxn>
                      <a:cxn ang="0">
                        <a:pos x="T6" y="T7"/>
                      </a:cxn>
                      <a:cxn ang="0">
                        <a:pos x="T8" y="T9"/>
                      </a:cxn>
                    </a:cxnLst>
                    <a:rect l="0" t="0" r="r" b="b"/>
                    <a:pathLst>
                      <a:path w="577" h="342">
                        <a:moveTo>
                          <a:pt x="577" y="0"/>
                        </a:moveTo>
                        <a:cubicBezTo>
                          <a:pt x="414" y="29"/>
                          <a:pt x="214" y="46"/>
                          <a:pt x="0" y="49"/>
                        </a:cubicBezTo>
                        <a:cubicBezTo>
                          <a:pt x="0" y="342"/>
                          <a:pt x="0" y="342"/>
                          <a:pt x="0" y="342"/>
                        </a:cubicBezTo>
                        <a:cubicBezTo>
                          <a:pt x="215" y="338"/>
                          <a:pt x="415" y="320"/>
                          <a:pt x="577" y="290"/>
                        </a:cubicBezTo>
                        <a:lnTo>
                          <a:pt x="577"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74">
                    <a:extLst>
                      <a:ext uri="{FF2B5EF4-FFF2-40B4-BE49-F238E27FC236}">
                        <a16:creationId xmlns:a16="http://schemas.microsoft.com/office/drawing/2014/main" id="{0AF3E41C-3EBB-440E-8818-94F96B8EA6B4}"/>
                      </a:ext>
                    </a:extLst>
                  </p:cNvPr>
                  <p:cNvSpPr>
                    <a:spLocks/>
                  </p:cNvSpPr>
                  <p:nvPr/>
                </p:nvSpPr>
                <p:spPr bwMode="auto">
                  <a:xfrm>
                    <a:off x="8340725" y="4600575"/>
                    <a:ext cx="74613" cy="949325"/>
                  </a:xfrm>
                  <a:custGeom>
                    <a:avLst/>
                    <a:gdLst>
                      <a:gd name="T0" fmla="*/ 20 w 20"/>
                      <a:gd name="T1" fmla="*/ 0 h 254"/>
                      <a:gd name="T2" fmla="*/ 0 w 20"/>
                      <a:gd name="T3" fmla="*/ 5 h 254"/>
                      <a:gd name="T4" fmla="*/ 0 w 20"/>
                      <a:gd name="T5" fmla="*/ 254 h 254"/>
                      <a:gd name="T6" fmla="*/ 20 w 20"/>
                      <a:gd name="T7" fmla="*/ 247 h 254"/>
                      <a:gd name="T8" fmla="*/ 20 w 20"/>
                      <a:gd name="T9" fmla="*/ 0 h 254"/>
                    </a:gdLst>
                    <a:ahLst/>
                    <a:cxnLst>
                      <a:cxn ang="0">
                        <a:pos x="T0" y="T1"/>
                      </a:cxn>
                      <a:cxn ang="0">
                        <a:pos x="T2" y="T3"/>
                      </a:cxn>
                      <a:cxn ang="0">
                        <a:pos x="T4" y="T5"/>
                      </a:cxn>
                      <a:cxn ang="0">
                        <a:pos x="T6" y="T7"/>
                      </a:cxn>
                      <a:cxn ang="0">
                        <a:pos x="T8" y="T9"/>
                      </a:cxn>
                    </a:cxnLst>
                    <a:rect l="0" t="0" r="r" b="b"/>
                    <a:pathLst>
                      <a:path w="20" h="254">
                        <a:moveTo>
                          <a:pt x="20" y="0"/>
                        </a:moveTo>
                        <a:cubicBezTo>
                          <a:pt x="14" y="1"/>
                          <a:pt x="7" y="3"/>
                          <a:pt x="0" y="5"/>
                        </a:cubicBezTo>
                        <a:cubicBezTo>
                          <a:pt x="0" y="254"/>
                          <a:pt x="0" y="254"/>
                          <a:pt x="0" y="254"/>
                        </a:cubicBezTo>
                        <a:cubicBezTo>
                          <a:pt x="7" y="251"/>
                          <a:pt x="14" y="249"/>
                          <a:pt x="20" y="247"/>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75">
                    <a:extLst>
                      <a:ext uri="{FF2B5EF4-FFF2-40B4-BE49-F238E27FC236}">
                        <a16:creationId xmlns:a16="http://schemas.microsoft.com/office/drawing/2014/main" id="{F31670B0-B1BA-4661-B4B4-7D9A631E18C6}"/>
                      </a:ext>
                    </a:extLst>
                  </p:cNvPr>
                  <p:cNvSpPr>
                    <a:spLocks/>
                  </p:cNvSpPr>
                  <p:nvPr/>
                </p:nvSpPr>
                <p:spPr bwMode="auto">
                  <a:xfrm>
                    <a:off x="7920038" y="4705350"/>
                    <a:ext cx="74613" cy="952500"/>
                  </a:xfrm>
                  <a:custGeom>
                    <a:avLst/>
                    <a:gdLst>
                      <a:gd name="T0" fmla="*/ 20 w 20"/>
                      <a:gd name="T1" fmla="*/ 0 h 255"/>
                      <a:gd name="T2" fmla="*/ 0 w 20"/>
                      <a:gd name="T3" fmla="*/ 4 h 255"/>
                      <a:gd name="T4" fmla="*/ 0 w 20"/>
                      <a:gd name="T5" fmla="*/ 255 h 255"/>
                      <a:gd name="T6" fmla="*/ 20 w 20"/>
                      <a:gd name="T7" fmla="*/ 250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1"/>
                          <a:pt x="7" y="2"/>
                          <a:pt x="0" y="4"/>
                        </a:cubicBezTo>
                        <a:cubicBezTo>
                          <a:pt x="0" y="255"/>
                          <a:pt x="0" y="255"/>
                          <a:pt x="0" y="255"/>
                        </a:cubicBezTo>
                        <a:cubicBezTo>
                          <a:pt x="7" y="253"/>
                          <a:pt x="14" y="252"/>
                          <a:pt x="20" y="250"/>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6">
                    <a:extLst>
                      <a:ext uri="{FF2B5EF4-FFF2-40B4-BE49-F238E27FC236}">
                        <a16:creationId xmlns:a16="http://schemas.microsoft.com/office/drawing/2014/main" id="{0EE1399B-6D0B-4158-B100-0F388A62A8CB}"/>
                      </a:ext>
                    </a:extLst>
                  </p:cNvPr>
                  <p:cNvSpPr>
                    <a:spLocks/>
                  </p:cNvSpPr>
                  <p:nvPr/>
                </p:nvSpPr>
                <p:spPr bwMode="auto">
                  <a:xfrm>
                    <a:off x="8766175" y="4449763"/>
                    <a:ext cx="74613" cy="928687"/>
                  </a:xfrm>
                  <a:custGeom>
                    <a:avLst/>
                    <a:gdLst>
                      <a:gd name="T0" fmla="*/ 20 w 20"/>
                      <a:gd name="T1" fmla="*/ 237 h 248"/>
                      <a:gd name="T2" fmla="*/ 20 w 20"/>
                      <a:gd name="T3" fmla="*/ 0 h 248"/>
                      <a:gd name="T4" fmla="*/ 0 w 20"/>
                      <a:gd name="T5" fmla="*/ 8 h 248"/>
                      <a:gd name="T6" fmla="*/ 0 w 20"/>
                      <a:gd name="T7" fmla="*/ 248 h 248"/>
                      <a:gd name="T8" fmla="*/ 20 w 20"/>
                      <a:gd name="T9" fmla="*/ 237 h 248"/>
                    </a:gdLst>
                    <a:ahLst/>
                    <a:cxnLst>
                      <a:cxn ang="0">
                        <a:pos x="T0" y="T1"/>
                      </a:cxn>
                      <a:cxn ang="0">
                        <a:pos x="T2" y="T3"/>
                      </a:cxn>
                      <a:cxn ang="0">
                        <a:pos x="T4" y="T5"/>
                      </a:cxn>
                      <a:cxn ang="0">
                        <a:pos x="T6" y="T7"/>
                      </a:cxn>
                      <a:cxn ang="0">
                        <a:pos x="T8" y="T9"/>
                      </a:cxn>
                    </a:cxnLst>
                    <a:rect l="0" t="0" r="r" b="b"/>
                    <a:pathLst>
                      <a:path w="20" h="248">
                        <a:moveTo>
                          <a:pt x="20" y="237"/>
                        </a:moveTo>
                        <a:cubicBezTo>
                          <a:pt x="20" y="0"/>
                          <a:pt x="20" y="0"/>
                          <a:pt x="20" y="0"/>
                        </a:cubicBezTo>
                        <a:cubicBezTo>
                          <a:pt x="13" y="2"/>
                          <a:pt x="6" y="5"/>
                          <a:pt x="0" y="8"/>
                        </a:cubicBezTo>
                        <a:cubicBezTo>
                          <a:pt x="0" y="248"/>
                          <a:pt x="0" y="248"/>
                          <a:pt x="0" y="248"/>
                        </a:cubicBezTo>
                        <a:cubicBezTo>
                          <a:pt x="7" y="244"/>
                          <a:pt x="14" y="241"/>
                          <a:pt x="20" y="2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77">
                    <a:extLst>
                      <a:ext uri="{FF2B5EF4-FFF2-40B4-BE49-F238E27FC236}">
                        <a16:creationId xmlns:a16="http://schemas.microsoft.com/office/drawing/2014/main" id="{70032AA9-1A8B-4B44-B1C5-F3626499E08D}"/>
                      </a:ext>
                    </a:extLst>
                  </p:cNvPr>
                  <p:cNvSpPr>
                    <a:spLocks/>
                  </p:cNvSpPr>
                  <p:nvPr/>
                </p:nvSpPr>
                <p:spPr bwMode="auto">
                  <a:xfrm>
                    <a:off x="5808663" y="4937125"/>
                    <a:ext cx="74613" cy="957262"/>
                  </a:xfrm>
                  <a:custGeom>
                    <a:avLst/>
                    <a:gdLst>
                      <a:gd name="T0" fmla="*/ 20 w 20"/>
                      <a:gd name="T1" fmla="*/ 0 h 256"/>
                      <a:gd name="T2" fmla="*/ 0 w 20"/>
                      <a:gd name="T3" fmla="*/ 1 h 256"/>
                      <a:gd name="T4" fmla="*/ 0 w 20"/>
                      <a:gd name="T5" fmla="*/ 256 h 256"/>
                      <a:gd name="T6" fmla="*/ 20 w 20"/>
                      <a:gd name="T7" fmla="*/ 255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4" y="1"/>
                          <a:pt x="7" y="1"/>
                          <a:pt x="0" y="1"/>
                        </a:cubicBezTo>
                        <a:cubicBezTo>
                          <a:pt x="0" y="256"/>
                          <a:pt x="0" y="256"/>
                          <a:pt x="0" y="256"/>
                        </a:cubicBezTo>
                        <a:cubicBezTo>
                          <a:pt x="7" y="256"/>
                          <a:pt x="14" y="256"/>
                          <a:pt x="20" y="255"/>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78">
                    <a:extLst>
                      <a:ext uri="{FF2B5EF4-FFF2-40B4-BE49-F238E27FC236}">
                        <a16:creationId xmlns:a16="http://schemas.microsoft.com/office/drawing/2014/main" id="{686F9000-8610-4518-8DF8-FEC74AE9E623}"/>
                      </a:ext>
                    </a:extLst>
                  </p:cNvPr>
                  <p:cNvSpPr>
                    <a:spLocks/>
                  </p:cNvSpPr>
                  <p:nvPr/>
                </p:nvSpPr>
                <p:spPr bwMode="auto">
                  <a:xfrm>
                    <a:off x="1585913" y="4502150"/>
                    <a:ext cx="74613" cy="968375"/>
                  </a:xfrm>
                  <a:custGeom>
                    <a:avLst/>
                    <a:gdLst>
                      <a:gd name="T0" fmla="*/ 20 w 20"/>
                      <a:gd name="T1" fmla="*/ 6 h 259"/>
                      <a:gd name="T2" fmla="*/ 0 w 20"/>
                      <a:gd name="T3" fmla="*/ 0 h 259"/>
                      <a:gd name="T4" fmla="*/ 0 w 20"/>
                      <a:gd name="T5" fmla="*/ 252 h 259"/>
                      <a:gd name="T6" fmla="*/ 20 w 20"/>
                      <a:gd name="T7" fmla="*/ 259 h 259"/>
                      <a:gd name="T8" fmla="*/ 20 w 20"/>
                      <a:gd name="T9" fmla="*/ 6 h 259"/>
                    </a:gdLst>
                    <a:ahLst/>
                    <a:cxnLst>
                      <a:cxn ang="0">
                        <a:pos x="T0" y="T1"/>
                      </a:cxn>
                      <a:cxn ang="0">
                        <a:pos x="T2" y="T3"/>
                      </a:cxn>
                      <a:cxn ang="0">
                        <a:pos x="T4" y="T5"/>
                      </a:cxn>
                      <a:cxn ang="0">
                        <a:pos x="T6" y="T7"/>
                      </a:cxn>
                      <a:cxn ang="0">
                        <a:pos x="T8" y="T9"/>
                      </a:cxn>
                    </a:cxnLst>
                    <a:rect l="0" t="0" r="r" b="b"/>
                    <a:pathLst>
                      <a:path w="20" h="259">
                        <a:moveTo>
                          <a:pt x="20" y="6"/>
                        </a:moveTo>
                        <a:cubicBezTo>
                          <a:pt x="14" y="4"/>
                          <a:pt x="7" y="2"/>
                          <a:pt x="0" y="0"/>
                        </a:cubicBezTo>
                        <a:cubicBezTo>
                          <a:pt x="0" y="252"/>
                          <a:pt x="0" y="252"/>
                          <a:pt x="0" y="252"/>
                        </a:cubicBezTo>
                        <a:cubicBezTo>
                          <a:pt x="7" y="254"/>
                          <a:pt x="13" y="256"/>
                          <a:pt x="20" y="259"/>
                        </a:cubicBezTo>
                        <a:lnTo>
                          <a:pt x="2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79">
                    <a:extLst>
                      <a:ext uri="{FF2B5EF4-FFF2-40B4-BE49-F238E27FC236}">
                        <a16:creationId xmlns:a16="http://schemas.microsoft.com/office/drawing/2014/main" id="{B83CE0DD-D30D-450A-BBEA-2FF4CBF8011D}"/>
                      </a:ext>
                    </a:extLst>
                  </p:cNvPr>
                  <p:cNvSpPr>
                    <a:spLocks/>
                  </p:cNvSpPr>
                  <p:nvPr/>
                </p:nvSpPr>
                <p:spPr bwMode="auto">
                  <a:xfrm>
                    <a:off x="7077075" y="4843463"/>
                    <a:ext cx="74613" cy="952500"/>
                  </a:xfrm>
                  <a:custGeom>
                    <a:avLst/>
                    <a:gdLst>
                      <a:gd name="T0" fmla="*/ 20 w 20"/>
                      <a:gd name="T1" fmla="*/ 0 h 255"/>
                      <a:gd name="T2" fmla="*/ 0 w 20"/>
                      <a:gd name="T3" fmla="*/ 2 h 255"/>
                      <a:gd name="T4" fmla="*/ 0 w 20"/>
                      <a:gd name="T5" fmla="*/ 255 h 255"/>
                      <a:gd name="T6" fmla="*/ 20 w 20"/>
                      <a:gd name="T7" fmla="*/ 253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1"/>
                          <a:pt x="7" y="1"/>
                          <a:pt x="0" y="2"/>
                        </a:cubicBezTo>
                        <a:cubicBezTo>
                          <a:pt x="0" y="255"/>
                          <a:pt x="0" y="255"/>
                          <a:pt x="0" y="255"/>
                        </a:cubicBezTo>
                        <a:cubicBezTo>
                          <a:pt x="6" y="255"/>
                          <a:pt x="13" y="254"/>
                          <a:pt x="20" y="253"/>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6" name="Freeform 80">
                    <a:extLst>
                      <a:ext uri="{FF2B5EF4-FFF2-40B4-BE49-F238E27FC236}">
                        <a16:creationId xmlns:a16="http://schemas.microsoft.com/office/drawing/2014/main" id="{76265422-E681-484C-8988-E32C5FCB8DEB}"/>
                      </a:ext>
                    </a:extLst>
                  </p:cNvPr>
                  <p:cNvSpPr>
                    <a:spLocks/>
                  </p:cNvSpPr>
                  <p:nvPr/>
                </p:nvSpPr>
                <p:spPr bwMode="auto">
                  <a:xfrm>
                    <a:off x="5386388" y="4948238"/>
                    <a:ext cx="74613" cy="952500"/>
                  </a:xfrm>
                  <a:custGeom>
                    <a:avLst/>
                    <a:gdLst>
                      <a:gd name="T0" fmla="*/ 0 w 20"/>
                      <a:gd name="T1" fmla="*/ 255 h 255"/>
                      <a:gd name="T2" fmla="*/ 20 w 20"/>
                      <a:gd name="T3" fmla="*/ 255 h 255"/>
                      <a:gd name="T4" fmla="*/ 20 w 20"/>
                      <a:gd name="T5" fmla="*/ 0 h 255"/>
                      <a:gd name="T6" fmla="*/ 0 w 20"/>
                      <a:gd name="T7" fmla="*/ 0 h 255"/>
                      <a:gd name="T8" fmla="*/ 0 w 20"/>
                      <a:gd name="T9" fmla="*/ 255 h 255"/>
                    </a:gdLst>
                    <a:ahLst/>
                    <a:cxnLst>
                      <a:cxn ang="0">
                        <a:pos x="T0" y="T1"/>
                      </a:cxn>
                      <a:cxn ang="0">
                        <a:pos x="T2" y="T3"/>
                      </a:cxn>
                      <a:cxn ang="0">
                        <a:pos x="T4" y="T5"/>
                      </a:cxn>
                      <a:cxn ang="0">
                        <a:pos x="T6" y="T7"/>
                      </a:cxn>
                      <a:cxn ang="0">
                        <a:pos x="T8" y="T9"/>
                      </a:cxn>
                    </a:cxnLst>
                    <a:rect l="0" t="0" r="r" b="b"/>
                    <a:pathLst>
                      <a:path w="20" h="255">
                        <a:moveTo>
                          <a:pt x="0" y="255"/>
                        </a:moveTo>
                        <a:cubicBezTo>
                          <a:pt x="7" y="255"/>
                          <a:pt x="13" y="255"/>
                          <a:pt x="20" y="255"/>
                        </a:cubicBezTo>
                        <a:cubicBezTo>
                          <a:pt x="20" y="0"/>
                          <a:pt x="20" y="0"/>
                          <a:pt x="20" y="0"/>
                        </a:cubicBezTo>
                        <a:cubicBezTo>
                          <a:pt x="13" y="0"/>
                          <a:pt x="7" y="0"/>
                          <a:pt x="0" y="0"/>
                        </a:cubicBezTo>
                        <a:lnTo>
                          <a:pt x="0"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7" name="Freeform 81">
                    <a:extLst>
                      <a:ext uri="{FF2B5EF4-FFF2-40B4-BE49-F238E27FC236}">
                        <a16:creationId xmlns:a16="http://schemas.microsoft.com/office/drawing/2014/main" id="{C81CC450-0265-4DFF-84FC-CEF1A9E98B6A}"/>
                      </a:ext>
                    </a:extLst>
                  </p:cNvPr>
                  <p:cNvSpPr>
                    <a:spLocks/>
                  </p:cNvSpPr>
                  <p:nvPr/>
                </p:nvSpPr>
                <p:spPr bwMode="auto">
                  <a:xfrm>
                    <a:off x="6229350" y="4918075"/>
                    <a:ext cx="79375" cy="957262"/>
                  </a:xfrm>
                  <a:custGeom>
                    <a:avLst/>
                    <a:gdLst>
                      <a:gd name="T0" fmla="*/ 21 w 21"/>
                      <a:gd name="T1" fmla="*/ 0 h 256"/>
                      <a:gd name="T2" fmla="*/ 0 w 21"/>
                      <a:gd name="T3" fmla="*/ 1 h 256"/>
                      <a:gd name="T4" fmla="*/ 0 w 21"/>
                      <a:gd name="T5" fmla="*/ 256 h 256"/>
                      <a:gd name="T6" fmla="*/ 21 w 21"/>
                      <a:gd name="T7" fmla="*/ 254 h 256"/>
                      <a:gd name="T8" fmla="*/ 21 w 21"/>
                      <a:gd name="T9" fmla="*/ 0 h 256"/>
                    </a:gdLst>
                    <a:ahLst/>
                    <a:cxnLst>
                      <a:cxn ang="0">
                        <a:pos x="T0" y="T1"/>
                      </a:cxn>
                      <a:cxn ang="0">
                        <a:pos x="T2" y="T3"/>
                      </a:cxn>
                      <a:cxn ang="0">
                        <a:pos x="T4" y="T5"/>
                      </a:cxn>
                      <a:cxn ang="0">
                        <a:pos x="T6" y="T7"/>
                      </a:cxn>
                      <a:cxn ang="0">
                        <a:pos x="T8" y="T9"/>
                      </a:cxn>
                    </a:cxnLst>
                    <a:rect l="0" t="0" r="r" b="b"/>
                    <a:pathLst>
                      <a:path w="21" h="256">
                        <a:moveTo>
                          <a:pt x="21" y="0"/>
                        </a:moveTo>
                        <a:cubicBezTo>
                          <a:pt x="14" y="0"/>
                          <a:pt x="7" y="1"/>
                          <a:pt x="0" y="1"/>
                        </a:cubicBezTo>
                        <a:cubicBezTo>
                          <a:pt x="0" y="256"/>
                          <a:pt x="0" y="256"/>
                          <a:pt x="0" y="256"/>
                        </a:cubicBezTo>
                        <a:cubicBezTo>
                          <a:pt x="7" y="255"/>
                          <a:pt x="14" y="255"/>
                          <a:pt x="21" y="254"/>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8" name="Freeform 82">
                    <a:extLst>
                      <a:ext uri="{FF2B5EF4-FFF2-40B4-BE49-F238E27FC236}">
                        <a16:creationId xmlns:a16="http://schemas.microsoft.com/office/drawing/2014/main" id="{70B457B4-79A6-49F8-BCB5-D724C4FB934F}"/>
                      </a:ext>
                    </a:extLst>
                  </p:cNvPr>
                  <p:cNvSpPr>
                    <a:spLocks/>
                  </p:cNvSpPr>
                  <p:nvPr/>
                </p:nvSpPr>
                <p:spPr bwMode="auto">
                  <a:xfrm>
                    <a:off x="6654800" y="4887913"/>
                    <a:ext cx="74613" cy="954087"/>
                  </a:xfrm>
                  <a:custGeom>
                    <a:avLst/>
                    <a:gdLst>
                      <a:gd name="T0" fmla="*/ 20 w 20"/>
                      <a:gd name="T1" fmla="*/ 0 h 255"/>
                      <a:gd name="T2" fmla="*/ 0 w 20"/>
                      <a:gd name="T3" fmla="*/ 1 h 255"/>
                      <a:gd name="T4" fmla="*/ 0 w 20"/>
                      <a:gd name="T5" fmla="*/ 255 h 255"/>
                      <a:gd name="T6" fmla="*/ 20 w 20"/>
                      <a:gd name="T7" fmla="*/ 253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0"/>
                          <a:pt x="6" y="1"/>
                          <a:pt x="0" y="1"/>
                        </a:cubicBezTo>
                        <a:cubicBezTo>
                          <a:pt x="0" y="255"/>
                          <a:pt x="0" y="255"/>
                          <a:pt x="0" y="255"/>
                        </a:cubicBezTo>
                        <a:cubicBezTo>
                          <a:pt x="6" y="255"/>
                          <a:pt x="13" y="254"/>
                          <a:pt x="20" y="253"/>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9" name="Freeform 83">
                    <a:extLst>
                      <a:ext uri="{FF2B5EF4-FFF2-40B4-BE49-F238E27FC236}">
                        <a16:creationId xmlns:a16="http://schemas.microsoft.com/office/drawing/2014/main" id="{54746B77-4FDE-461B-8906-D9A93C982480}"/>
                      </a:ext>
                    </a:extLst>
                  </p:cNvPr>
                  <p:cNvSpPr>
                    <a:spLocks/>
                  </p:cNvSpPr>
                  <p:nvPr/>
                </p:nvSpPr>
                <p:spPr bwMode="auto">
                  <a:xfrm>
                    <a:off x="7497763" y="4783138"/>
                    <a:ext cx="74613" cy="954087"/>
                  </a:xfrm>
                  <a:custGeom>
                    <a:avLst/>
                    <a:gdLst>
                      <a:gd name="T0" fmla="*/ 20 w 20"/>
                      <a:gd name="T1" fmla="*/ 0 h 255"/>
                      <a:gd name="T2" fmla="*/ 0 w 20"/>
                      <a:gd name="T3" fmla="*/ 3 h 255"/>
                      <a:gd name="T4" fmla="*/ 0 w 20"/>
                      <a:gd name="T5" fmla="*/ 255 h 255"/>
                      <a:gd name="T6" fmla="*/ 20 w 20"/>
                      <a:gd name="T7" fmla="*/ 252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1"/>
                          <a:pt x="7" y="2"/>
                          <a:pt x="0" y="3"/>
                        </a:cubicBezTo>
                        <a:cubicBezTo>
                          <a:pt x="0" y="255"/>
                          <a:pt x="0" y="255"/>
                          <a:pt x="0" y="255"/>
                        </a:cubicBezTo>
                        <a:cubicBezTo>
                          <a:pt x="7" y="254"/>
                          <a:pt x="13" y="253"/>
                          <a:pt x="20" y="252"/>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0" name="Freeform 84">
                    <a:extLst>
                      <a:ext uri="{FF2B5EF4-FFF2-40B4-BE49-F238E27FC236}">
                        <a16:creationId xmlns:a16="http://schemas.microsoft.com/office/drawing/2014/main" id="{5E78EC4C-0A16-4EC6-B9A0-5323DCD54BF0}"/>
                      </a:ext>
                    </a:extLst>
                  </p:cNvPr>
                  <p:cNvSpPr>
                    <a:spLocks/>
                  </p:cNvSpPr>
                  <p:nvPr/>
                </p:nvSpPr>
                <p:spPr bwMode="auto">
                  <a:xfrm>
                    <a:off x="3697288" y="4879975"/>
                    <a:ext cx="74613" cy="962025"/>
                  </a:xfrm>
                  <a:custGeom>
                    <a:avLst/>
                    <a:gdLst>
                      <a:gd name="T0" fmla="*/ 20 w 20"/>
                      <a:gd name="T1" fmla="*/ 1 h 257"/>
                      <a:gd name="T2" fmla="*/ 0 w 20"/>
                      <a:gd name="T3" fmla="*/ 0 h 257"/>
                      <a:gd name="T4" fmla="*/ 0 w 20"/>
                      <a:gd name="T5" fmla="*/ 256 h 257"/>
                      <a:gd name="T6" fmla="*/ 20 w 20"/>
                      <a:gd name="T7" fmla="*/ 257 h 257"/>
                      <a:gd name="T8" fmla="*/ 20 w 20"/>
                      <a:gd name="T9" fmla="*/ 1 h 257"/>
                    </a:gdLst>
                    <a:ahLst/>
                    <a:cxnLst>
                      <a:cxn ang="0">
                        <a:pos x="T0" y="T1"/>
                      </a:cxn>
                      <a:cxn ang="0">
                        <a:pos x="T2" y="T3"/>
                      </a:cxn>
                      <a:cxn ang="0">
                        <a:pos x="T4" y="T5"/>
                      </a:cxn>
                      <a:cxn ang="0">
                        <a:pos x="T6" y="T7"/>
                      </a:cxn>
                      <a:cxn ang="0">
                        <a:pos x="T8" y="T9"/>
                      </a:cxn>
                    </a:cxnLst>
                    <a:rect l="0" t="0" r="r" b="b"/>
                    <a:pathLst>
                      <a:path w="20" h="257">
                        <a:moveTo>
                          <a:pt x="20" y="1"/>
                        </a:moveTo>
                        <a:cubicBezTo>
                          <a:pt x="14" y="1"/>
                          <a:pt x="7" y="0"/>
                          <a:pt x="0" y="0"/>
                        </a:cubicBezTo>
                        <a:cubicBezTo>
                          <a:pt x="0" y="256"/>
                          <a:pt x="0" y="256"/>
                          <a:pt x="0" y="256"/>
                        </a:cubicBezTo>
                        <a:cubicBezTo>
                          <a:pt x="7" y="256"/>
                          <a:pt x="14" y="257"/>
                          <a:pt x="20" y="257"/>
                        </a:cubicBezTo>
                        <a:lnTo>
                          <a:pt x="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85">
                    <a:extLst>
                      <a:ext uri="{FF2B5EF4-FFF2-40B4-BE49-F238E27FC236}">
                        <a16:creationId xmlns:a16="http://schemas.microsoft.com/office/drawing/2014/main" id="{93188F79-929A-4D88-B864-D436C741EE0E}"/>
                      </a:ext>
                    </a:extLst>
                  </p:cNvPr>
                  <p:cNvSpPr>
                    <a:spLocks/>
                  </p:cNvSpPr>
                  <p:nvPr/>
                </p:nvSpPr>
                <p:spPr bwMode="auto">
                  <a:xfrm>
                    <a:off x="4122738" y="4910138"/>
                    <a:ext cx="74613" cy="962025"/>
                  </a:xfrm>
                  <a:custGeom>
                    <a:avLst/>
                    <a:gdLst>
                      <a:gd name="T0" fmla="*/ 20 w 20"/>
                      <a:gd name="T1" fmla="*/ 257 h 257"/>
                      <a:gd name="T2" fmla="*/ 20 w 20"/>
                      <a:gd name="T3" fmla="*/ 2 h 257"/>
                      <a:gd name="T4" fmla="*/ 0 w 20"/>
                      <a:gd name="T5" fmla="*/ 0 h 257"/>
                      <a:gd name="T6" fmla="*/ 0 w 20"/>
                      <a:gd name="T7" fmla="*/ 256 h 257"/>
                      <a:gd name="T8" fmla="*/ 18 w 20"/>
                      <a:gd name="T9" fmla="*/ 257 h 257"/>
                      <a:gd name="T10" fmla="*/ 20 w 20"/>
                      <a:gd name="T11" fmla="*/ 257 h 257"/>
                    </a:gdLst>
                    <a:ahLst/>
                    <a:cxnLst>
                      <a:cxn ang="0">
                        <a:pos x="T0" y="T1"/>
                      </a:cxn>
                      <a:cxn ang="0">
                        <a:pos x="T2" y="T3"/>
                      </a:cxn>
                      <a:cxn ang="0">
                        <a:pos x="T4" y="T5"/>
                      </a:cxn>
                      <a:cxn ang="0">
                        <a:pos x="T6" y="T7"/>
                      </a:cxn>
                      <a:cxn ang="0">
                        <a:pos x="T8" y="T9"/>
                      </a:cxn>
                      <a:cxn ang="0">
                        <a:pos x="T10" y="T11"/>
                      </a:cxn>
                    </a:cxnLst>
                    <a:rect l="0" t="0" r="r" b="b"/>
                    <a:pathLst>
                      <a:path w="20" h="257">
                        <a:moveTo>
                          <a:pt x="20" y="257"/>
                        </a:moveTo>
                        <a:cubicBezTo>
                          <a:pt x="20" y="2"/>
                          <a:pt x="20" y="2"/>
                          <a:pt x="20" y="2"/>
                        </a:cubicBezTo>
                        <a:cubicBezTo>
                          <a:pt x="13" y="1"/>
                          <a:pt x="6" y="1"/>
                          <a:pt x="0" y="0"/>
                        </a:cubicBezTo>
                        <a:cubicBezTo>
                          <a:pt x="0" y="256"/>
                          <a:pt x="0" y="256"/>
                          <a:pt x="0" y="256"/>
                        </a:cubicBezTo>
                        <a:cubicBezTo>
                          <a:pt x="6" y="256"/>
                          <a:pt x="12" y="257"/>
                          <a:pt x="18" y="257"/>
                        </a:cubicBezTo>
                        <a:cubicBezTo>
                          <a:pt x="18" y="257"/>
                          <a:pt x="19" y="257"/>
                          <a:pt x="20" y="2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86">
                    <a:extLst>
                      <a:ext uri="{FF2B5EF4-FFF2-40B4-BE49-F238E27FC236}">
                        <a16:creationId xmlns:a16="http://schemas.microsoft.com/office/drawing/2014/main" id="{E66BF935-11C9-45C5-97A2-17338EA479E6}"/>
                      </a:ext>
                    </a:extLst>
                  </p:cNvPr>
                  <p:cNvSpPr>
                    <a:spLocks/>
                  </p:cNvSpPr>
                  <p:nvPr/>
                </p:nvSpPr>
                <p:spPr bwMode="auto">
                  <a:xfrm>
                    <a:off x="4965700" y="4943475"/>
                    <a:ext cx="74613" cy="957262"/>
                  </a:xfrm>
                  <a:custGeom>
                    <a:avLst/>
                    <a:gdLst>
                      <a:gd name="T0" fmla="*/ 20 w 20"/>
                      <a:gd name="T1" fmla="*/ 0 h 256"/>
                      <a:gd name="T2" fmla="*/ 0 w 20"/>
                      <a:gd name="T3" fmla="*/ 0 h 256"/>
                      <a:gd name="T4" fmla="*/ 0 w 20"/>
                      <a:gd name="T5" fmla="*/ 256 h 256"/>
                      <a:gd name="T6" fmla="*/ 20 w 20"/>
                      <a:gd name="T7" fmla="*/ 256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0"/>
                          <a:pt x="7" y="0"/>
                          <a:pt x="0" y="0"/>
                        </a:cubicBezTo>
                        <a:cubicBezTo>
                          <a:pt x="0" y="256"/>
                          <a:pt x="0" y="256"/>
                          <a:pt x="0" y="256"/>
                        </a:cubicBezTo>
                        <a:cubicBezTo>
                          <a:pt x="7" y="256"/>
                          <a:pt x="13" y="256"/>
                          <a:pt x="20" y="256"/>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3" name="Freeform 87">
                    <a:extLst>
                      <a:ext uri="{FF2B5EF4-FFF2-40B4-BE49-F238E27FC236}">
                        <a16:creationId xmlns:a16="http://schemas.microsoft.com/office/drawing/2014/main" id="{180D97A8-E269-41D0-AA22-F4FFA10496C7}"/>
                      </a:ext>
                    </a:extLst>
                  </p:cNvPr>
                  <p:cNvSpPr>
                    <a:spLocks/>
                  </p:cNvSpPr>
                  <p:nvPr/>
                </p:nvSpPr>
                <p:spPr bwMode="auto">
                  <a:xfrm>
                    <a:off x="4543425" y="4932363"/>
                    <a:ext cx="74613" cy="957262"/>
                  </a:xfrm>
                  <a:custGeom>
                    <a:avLst/>
                    <a:gdLst>
                      <a:gd name="T0" fmla="*/ 0 w 20"/>
                      <a:gd name="T1" fmla="*/ 256 h 256"/>
                      <a:gd name="T2" fmla="*/ 20 w 20"/>
                      <a:gd name="T3" fmla="*/ 256 h 256"/>
                      <a:gd name="T4" fmla="*/ 20 w 20"/>
                      <a:gd name="T5" fmla="*/ 1 h 256"/>
                      <a:gd name="T6" fmla="*/ 0 w 20"/>
                      <a:gd name="T7" fmla="*/ 0 h 256"/>
                      <a:gd name="T8" fmla="*/ 0 w 20"/>
                      <a:gd name="T9" fmla="*/ 256 h 256"/>
                    </a:gdLst>
                    <a:ahLst/>
                    <a:cxnLst>
                      <a:cxn ang="0">
                        <a:pos x="T0" y="T1"/>
                      </a:cxn>
                      <a:cxn ang="0">
                        <a:pos x="T2" y="T3"/>
                      </a:cxn>
                      <a:cxn ang="0">
                        <a:pos x="T4" y="T5"/>
                      </a:cxn>
                      <a:cxn ang="0">
                        <a:pos x="T6" y="T7"/>
                      </a:cxn>
                      <a:cxn ang="0">
                        <a:pos x="T8" y="T9"/>
                      </a:cxn>
                    </a:cxnLst>
                    <a:rect l="0" t="0" r="r" b="b"/>
                    <a:pathLst>
                      <a:path w="20" h="256">
                        <a:moveTo>
                          <a:pt x="0" y="256"/>
                        </a:moveTo>
                        <a:cubicBezTo>
                          <a:pt x="6" y="256"/>
                          <a:pt x="13" y="256"/>
                          <a:pt x="20" y="256"/>
                        </a:cubicBezTo>
                        <a:cubicBezTo>
                          <a:pt x="20" y="1"/>
                          <a:pt x="20" y="1"/>
                          <a:pt x="20" y="1"/>
                        </a:cubicBezTo>
                        <a:cubicBezTo>
                          <a:pt x="13" y="1"/>
                          <a:pt x="6" y="0"/>
                          <a:pt x="0" y="0"/>
                        </a:cubicBez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4" name="Freeform 88">
                    <a:extLst>
                      <a:ext uri="{FF2B5EF4-FFF2-40B4-BE49-F238E27FC236}">
                        <a16:creationId xmlns:a16="http://schemas.microsoft.com/office/drawing/2014/main" id="{BAD3C616-C3B2-4032-BAC5-69CAEE461050}"/>
                      </a:ext>
                    </a:extLst>
                  </p:cNvPr>
                  <p:cNvSpPr>
                    <a:spLocks/>
                  </p:cNvSpPr>
                  <p:nvPr/>
                </p:nvSpPr>
                <p:spPr bwMode="auto">
                  <a:xfrm>
                    <a:off x="2432050" y="4708525"/>
                    <a:ext cx="74613" cy="968375"/>
                  </a:xfrm>
                  <a:custGeom>
                    <a:avLst/>
                    <a:gdLst>
                      <a:gd name="T0" fmla="*/ 20 w 20"/>
                      <a:gd name="T1" fmla="*/ 259 h 259"/>
                      <a:gd name="T2" fmla="*/ 20 w 20"/>
                      <a:gd name="T3" fmla="*/ 4 h 259"/>
                      <a:gd name="T4" fmla="*/ 5 w 20"/>
                      <a:gd name="T5" fmla="*/ 1 h 259"/>
                      <a:gd name="T6" fmla="*/ 0 w 20"/>
                      <a:gd name="T7" fmla="*/ 0 h 259"/>
                      <a:gd name="T8" fmla="*/ 0 w 20"/>
                      <a:gd name="T9" fmla="*/ 255 h 259"/>
                      <a:gd name="T10" fmla="*/ 16 w 20"/>
                      <a:gd name="T11" fmla="*/ 258 h 259"/>
                      <a:gd name="T12" fmla="*/ 20 w 20"/>
                      <a:gd name="T13" fmla="*/ 259 h 259"/>
                    </a:gdLst>
                    <a:ahLst/>
                    <a:cxnLst>
                      <a:cxn ang="0">
                        <a:pos x="T0" y="T1"/>
                      </a:cxn>
                      <a:cxn ang="0">
                        <a:pos x="T2" y="T3"/>
                      </a:cxn>
                      <a:cxn ang="0">
                        <a:pos x="T4" y="T5"/>
                      </a:cxn>
                      <a:cxn ang="0">
                        <a:pos x="T6" y="T7"/>
                      </a:cxn>
                      <a:cxn ang="0">
                        <a:pos x="T8" y="T9"/>
                      </a:cxn>
                      <a:cxn ang="0">
                        <a:pos x="T10" y="T11"/>
                      </a:cxn>
                      <a:cxn ang="0">
                        <a:pos x="T12" y="T13"/>
                      </a:cxn>
                    </a:cxnLst>
                    <a:rect l="0" t="0" r="r" b="b"/>
                    <a:pathLst>
                      <a:path w="20" h="259">
                        <a:moveTo>
                          <a:pt x="20" y="259"/>
                        </a:moveTo>
                        <a:cubicBezTo>
                          <a:pt x="20" y="4"/>
                          <a:pt x="20" y="4"/>
                          <a:pt x="20" y="4"/>
                        </a:cubicBezTo>
                        <a:cubicBezTo>
                          <a:pt x="15" y="3"/>
                          <a:pt x="10" y="2"/>
                          <a:pt x="5" y="1"/>
                        </a:cubicBezTo>
                        <a:cubicBezTo>
                          <a:pt x="3" y="1"/>
                          <a:pt x="2" y="0"/>
                          <a:pt x="0" y="0"/>
                        </a:cubicBezTo>
                        <a:cubicBezTo>
                          <a:pt x="0" y="255"/>
                          <a:pt x="0" y="255"/>
                          <a:pt x="0" y="255"/>
                        </a:cubicBezTo>
                        <a:cubicBezTo>
                          <a:pt x="5" y="256"/>
                          <a:pt x="11" y="257"/>
                          <a:pt x="16" y="258"/>
                        </a:cubicBezTo>
                        <a:cubicBezTo>
                          <a:pt x="17" y="259"/>
                          <a:pt x="19" y="259"/>
                          <a:pt x="20" y="2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5" name="Freeform 89">
                    <a:extLst>
                      <a:ext uri="{FF2B5EF4-FFF2-40B4-BE49-F238E27FC236}">
                        <a16:creationId xmlns:a16="http://schemas.microsoft.com/office/drawing/2014/main" id="{C1628F14-211F-4EF3-A03A-30A7035D980C}"/>
                      </a:ext>
                    </a:extLst>
                  </p:cNvPr>
                  <p:cNvSpPr>
                    <a:spLocks/>
                  </p:cNvSpPr>
                  <p:nvPr/>
                </p:nvSpPr>
                <p:spPr bwMode="auto">
                  <a:xfrm>
                    <a:off x="2011363" y="4618038"/>
                    <a:ext cx="74613" cy="968375"/>
                  </a:xfrm>
                  <a:custGeom>
                    <a:avLst/>
                    <a:gdLst>
                      <a:gd name="T0" fmla="*/ 20 w 20"/>
                      <a:gd name="T1" fmla="*/ 4 h 259"/>
                      <a:gd name="T2" fmla="*/ 0 w 20"/>
                      <a:gd name="T3" fmla="*/ 0 h 259"/>
                      <a:gd name="T4" fmla="*/ 0 w 20"/>
                      <a:gd name="T5" fmla="*/ 254 h 259"/>
                      <a:gd name="T6" fmla="*/ 20 w 20"/>
                      <a:gd name="T7" fmla="*/ 259 h 259"/>
                      <a:gd name="T8" fmla="*/ 20 w 20"/>
                      <a:gd name="T9" fmla="*/ 4 h 259"/>
                    </a:gdLst>
                    <a:ahLst/>
                    <a:cxnLst>
                      <a:cxn ang="0">
                        <a:pos x="T0" y="T1"/>
                      </a:cxn>
                      <a:cxn ang="0">
                        <a:pos x="T2" y="T3"/>
                      </a:cxn>
                      <a:cxn ang="0">
                        <a:pos x="T4" y="T5"/>
                      </a:cxn>
                      <a:cxn ang="0">
                        <a:pos x="T6" y="T7"/>
                      </a:cxn>
                      <a:cxn ang="0">
                        <a:pos x="T8" y="T9"/>
                      </a:cxn>
                    </a:cxnLst>
                    <a:rect l="0" t="0" r="r" b="b"/>
                    <a:pathLst>
                      <a:path w="20" h="259">
                        <a:moveTo>
                          <a:pt x="20" y="4"/>
                        </a:moveTo>
                        <a:cubicBezTo>
                          <a:pt x="13" y="3"/>
                          <a:pt x="6" y="1"/>
                          <a:pt x="0" y="0"/>
                        </a:cubicBezTo>
                        <a:cubicBezTo>
                          <a:pt x="0" y="254"/>
                          <a:pt x="0" y="254"/>
                          <a:pt x="0" y="254"/>
                        </a:cubicBezTo>
                        <a:cubicBezTo>
                          <a:pt x="6" y="256"/>
                          <a:pt x="13" y="257"/>
                          <a:pt x="20" y="259"/>
                        </a:cubicBezTo>
                        <a:lnTo>
                          <a:pt x="2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6" name="Freeform 90">
                    <a:extLst>
                      <a:ext uri="{FF2B5EF4-FFF2-40B4-BE49-F238E27FC236}">
                        <a16:creationId xmlns:a16="http://schemas.microsoft.com/office/drawing/2014/main" id="{D6EB46E2-CB69-43CF-BAB0-760FAFB68996}"/>
                      </a:ext>
                    </a:extLst>
                  </p:cNvPr>
                  <p:cNvSpPr>
                    <a:spLocks/>
                  </p:cNvSpPr>
                  <p:nvPr/>
                </p:nvSpPr>
                <p:spPr bwMode="auto">
                  <a:xfrm>
                    <a:off x="1165225" y="4341813"/>
                    <a:ext cx="74613" cy="957262"/>
                  </a:xfrm>
                  <a:custGeom>
                    <a:avLst/>
                    <a:gdLst>
                      <a:gd name="T0" fmla="*/ 0 w 20"/>
                      <a:gd name="T1" fmla="*/ 246 h 256"/>
                      <a:gd name="T2" fmla="*/ 20 w 20"/>
                      <a:gd name="T3" fmla="*/ 256 h 256"/>
                      <a:gd name="T4" fmla="*/ 20 w 20"/>
                      <a:gd name="T5" fmla="*/ 8 h 256"/>
                      <a:gd name="T6" fmla="*/ 0 w 20"/>
                      <a:gd name="T7" fmla="*/ 0 h 256"/>
                      <a:gd name="T8" fmla="*/ 0 w 20"/>
                      <a:gd name="T9" fmla="*/ 246 h 256"/>
                    </a:gdLst>
                    <a:ahLst/>
                    <a:cxnLst>
                      <a:cxn ang="0">
                        <a:pos x="T0" y="T1"/>
                      </a:cxn>
                      <a:cxn ang="0">
                        <a:pos x="T2" y="T3"/>
                      </a:cxn>
                      <a:cxn ang="0">
                        <a:pos x="T4" y="T5"/>
                      </a:cxn>
                      <a:cxn ang="0">
                        <a:pos x="T6" y="T7"/>
                      </a:cxn>
                      <a:cxn ang="0">
                        <a:pos x="T8" y="T9"/>
                      </a:cxn>
                    </a:cxnLst>
                    <a:rect l="0" t="0" r="r" b="b"/>
                    <a:pathLst>
                      <a:path w="20" h="256">
                        <a:moveTo>
                          <a:pt x="0" y="246"/>
                        </a:moveTo>
                        <a:cubicBezTo>
                          <a:pt x="7" y="249"/>
                          <a:pt x="13" y="253"/>
                          <a:pt x="20" y="256"/>
                        </a:cubicBezTo>
                        <a:cubicBezTo>
                          <a:pt x="20" y="8"/>
                          <a:pt x="20" y="8"/>
                          <a:pt x="20" y="8"/>
                        </a:cubicBezTo>
                        <a:cubicBezTo>
                          <a:pt x="13" y="5"/>
                          <a:pt x="7" y="2"/>
                          <a:pt x="0" y="0"/>
                        </a:cubicBezTo>
                        <a:lnTo>
                          <a:pt x="0"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7" name="Freeform 91">
                    <a:extLst>
                      <a:ext uri="{FF2B5EF4-FFF2-40B4-BE49-F238E27FC236}">
                        <a16:creationId xmlns:a16="http://schemas.microsoft.com/office/drawing/2014/main" id="{CD408A9F-2B97-4605-95A0-E92410E07F3A}"/>
                      </a:ext>
                    </a:extLst>
                  </p:cNvPr>
                  <p:cNvSpPr>
                    <a:spLocks/>
                  </p:cNvSpPr>
                  <p:nvPr/>
                </p:nvSpPr>
                <p:spPr bwMode="auto">
                  <a:xfrm>
                    <a:off x="3275013" y="4835525"/>
                    <a:ext cx="74613" cy="965200"/>
                  </a:xfrm>
                  <a:custGeom>
                    <a:avLst/>
                    <a:gdLst>
                      <a:gd name="T0" fmla="*/ 20 w 20"/>
                      <a:gd name="T1" fmla="*/ 2 h 258"/>
                      <a:gd name="T2" fmla="*/ 0 w 20"/>
                      <a:gd name="T3" fmla="*/ 0 h 258"/>
                      <a:gd name="T4" fmla="*/ 0 w 20"/>
                      <a:gd name="T5" fmla="*/ 256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4" y="2"/>
                          <a:pt x="7" y="1"/>
                          <a:pt x="0" y="0"/>
                        </a:cubicBezTo>
                        <a:cubicBezTo>
                          <a:pt x="0" y="256"/>
                          <a:pt x="0" y="256"/>
                          <a:pt x="0" y="256"/>
                        </a:cubicBezTo>
                        <a:cubicBezTo>
                          <a:pt x="7" y="257"/>
                          <a:pt x="14" y="257"/>
                          <a:pt x="20" y="258"/>
                        </a:cubicBez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8" name="Freeform 92">
                    <a:extLst>
                      <a:ext uri="{FF2B5EF4-FFF2-40B4-BE49-F238E27FC236}">
                        <a16:creationId xmlns:a16="http://schemas.microsoft.com/office/drawing/2014/main" id="{BA12EC77-309F-4316-BC47-6642A6881394}"/>
                      </a:ext>
                    </a:extLst>
                  </p:cNvPr>
                  <p:cNvSpPr>
                    <a:spLocks/>
                  </p:cNvSpPr>
                  <p:nvPr/>
                </p:nvSpPr>
                <p:spPr bwMode="auto">
                  <a:xfrm>
                    <a:off x="2854325" y="4779963"/>
                    <a:ext cx="74613" cy="968375"/>
                  </a:xfrm>
                  <a:custGeom>
                    <a:avLst/>
                    <a:gdLst>
                      <a:gd name="T0" fmla="*/ 20 w 20"/>
                      <a:gd name="T1" fmla="*/ 3 h 259"/>
                      <a:gd name="T2" fmla="*/ 0 w 20"/>
                      <a:gd name="T3" fmla="*/ 0 h 259"/>
                      <a:gd name="T4" fmla="*/ 0 w 20"/>
                      <a:gd name="T5" fmla="*/ 256 h 259"/>
                      <a:gd name="T6" fmla="*/ 20 w 20"/>
                      <a:gd name="T7" fmla="*/ 259 h 259"/>
                      <a:gd name="T8" fmla="*/ 20 w 20"/>
                      <a:gd name="T9" fmla="*/ 3 h 259"/>
                    </a:gdLst>
                    <a:ahLst/>
                    <a:cxnLst>
                      <a:cxn ang="0">
                        <a:pos x="T0" y="T1"/>
                      </a:cxn>
                      <a:cxn ang="0">
                        <a:pos x="T2" y="T3"/>
                      </a:cxn>
                      <a:cxn ang="0">
                        <a:pos x="T4" y="T5"/>
                      </a:cxn>
                      <a:cxn ang="0">
                        <a:pos x="T6" y="T7"/>
                      </a:cxn>
                      <a:cxn ang="0">
                        <a:pos x="T8" y="T9"/>
                      </a:cxn>
                    </a:cxnLst>
                    <a:rect l="0" t="0" r="r" b="b"/>
                    <a:pathLst>
                      <a:path w="20" h="259">
                        <a:moveTo>
                          <a:pt x="20" y="3"/>
                        </a:moveTo>
                        <a:cubicBezTo>
                          <a:pt x="13" y="2"/>
                          <a:pt x="6" y="1"/>
                          <a:pt x="0" y="0"/>
                        </a:cubicBezTo>
                        <a:cubicBezTo>
                          <a:pt x="0" y="256"/>
                          <a:pt x="0" y="256"/>
                          <a:pt x="0" y="256"/>
                        </a:cubicBezTo>
                        <a:cubicBezTo>
                          <a:pt x="7" y="257"/>
                          <a:pt x="13" y="258"/>
                          <a:pt x="20" y="259"/>
                        </a:cubicBezTo>
                        <a:lnTo>
                          <a:pt x="2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9" name="Freeform 93">
                    <a:extLst>
                      <a:ext uri="{FF2B5EF4-FFF2-40B4-BE49-F238E27FC236}">
                        <a16:creationId xmlns:a16="http://schemas.microsoft.com/office/drawing/2014/main" id="{436C0907-C801-4065-8AE7-C25F3E25C1F3}"/>
                      </a:ext>
                    </a:extLst>
                  </p:cNvPr>
                  <p:cNvSpPr>
                    <a:spLocks/>
                  </p:cNvSpPr>
                  <p:nvPr/>
                </p:nvSpPr>
                <p:spPr bwMode="auto">
                  <a:xfrm>
                    <a:off x="8323263" y="4584700"/>
                    <a:ext cx="73025" cy="950912"/>
                  </a:xfrm>
                  <a:custGeom>
                    <a:avLst/>
                    <a:gdLst>
                      <a:gd name="T0" fmla="*/ 20 w 20"/>
                      <a:gd name="T1" fmla="*/ 0 h 254"/>
                      <a:gd name="T2" fmla="*/ 0 w 20"/>
                      <a:gd name="T3" fmla="*/ 6 h 254"/>
                      <a:gd name="T4" fmla="*/ 0 w 20"/>
                      <a:gd name="T5" fmla="*/ 254 h 254"/>
                      <a:gd name="T6" fmla="*/ 20 w 20"/>
                      <a:gd name="T7" fmla="*/ 247 h 254"/>
                      <a:gd name="T8" fmla="*/ 20 w 20"/>
                      <a:gd name="T9" fmla="*/ 0 h 254"/>
                    </a:gdLst>
                    <a:ahLst/>
                    <a:cxnLst>
                      <a:cxn ang="0">
                        <a:pos x="T0" y="T1"/>
                      </a:cxn>
                      <a:cxn ang="0">
                        <a:pos x="T2" y="T3"/>
                      </a:cxn>
                      <a:cxn ang="0">
                        <a:pos x="T4" y="T5"/>
                      </a:cxn>
                      <a:cxn ang="0">
                        <a:pos x="T6" y="T7"/>
                      </a:cxn>
                      <a:cxn ang="0">
                        <a:pos x="T8" y="T9"/>
                      </a:cxn>
                    </a:cxnLst>
                    <a:rect l="0" t="0" r="r" b="b"/>
                    <a:pathLst>
                      <a:path w="20" h="254">
                        <a:moveTo>
                          <a:pt x="20" y="0"/>
                        </a:moveTo>
                        <a:cubicBezTo>
                          <a:pt x="14" y="2"/>
                          <a:pt x="7" y="4"/>
                          <a:pt x="0" y="6"/>
                        </a:cubicBezTo>
                        <a:cubicBezTo>
                          <a:pt x="0" y="254"/>
                          <a:pt x="0" y="254"/>
                          <a:pt x="0" y="254"/>
                        </a:cubicBezTo>
                        <a:cubicBezTo>
                          <a:pt x="7" y="252"/>
                          <a:pt x="14" y="250"/>
                          <a:pt x="20" y="247"/>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0" name="Freeform 94">
                    <a:extLst>
                      <a:ext uri="{FF2B5EF4-FFF2-40B4-BE49-F238E27FC236}">
                        <a16:creationId xmlns:a16="http://schemas.microsoft.com/office/drawing/2014/main" id="{C470F93F-914F-4D0B-8900-D3ED94CFBC3D}"/>
                      </a:ext>
                    </a:extLst>
                  </p:cNvPr>
                  <p:cNvSpPr>
                    <a:spLocks/>
                  </p:cNvSpPr>
                  <p:nvPr/>
                </p:nvSpPr>
                <p:spPr bwMode="auto">
                  <a:xfrm>
                    <a:off x="7900988" y="4689475"/>
                    <a:ext cx="74613" cy="957262"/>
                  </a:xfrm>
                  <a:custGeom>
                    <a:avLst/>
                    <a:gdLst>
                      <a:gd name="T0" fmla="*/ 20 w 20"/>
                      <a:gd name="T1" fmla="*/ 0 h 256"/>
                      <a:gd name="T2" fmla="*/ 0 w 20"/>
                      <a:gd name="T3" fmla="*/ 4 h 256"/>
                      <a:gd name="T4" fmla="*/ 0 w 20"/>
                      <a:gd name="T5" fmla="*/ 256 h 256"/>
                      <a:gd name="T6" fmla="*/ 20 w 20"/>
                      <a:gd name="T7" fmla="*/ 251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2"/>
                          <a:pt x="7" y="3"/>
                          <a:pt x="0" y="4"/>
                        </a:cubicBezTo>
                        <a:cubicBezTo>
                          <a:pt x="0" y="256"/>
                          <a:pt x="0" y="256"/>
                          <a:pt x="0" y="256"/>
                        </a:cubicBezTo>
                        <a:cubicBezTo>
                          <a:pt x="7" y="254"/>
                          <a:pt x="13" y="252"/>
                          <a:pt x="20" y="251"/>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1" name="Freeform 95">
                    <a:extLst>
                      <a:ext uri="{FF2B5EF4-FFF2-40B4-BE49-F238E27FC236}">
                        <a16:creationId xmlns:a16="http://schemas.microsoft.com/office/drawing/2014/main" id="{0BDA98B6-A343-487D-AF77-B637BA29644D}"/>
                      </a:ext>
                    </a:extLst>
                  </p:cNvPr>
                  <p:cNvSpPr>
                    <a:spLocks/>
                  </p:cNvSpPr>
                  <p:nvPr/>
                </p:nvSpPr>
                <p:spPr bwMode="auto">
                  <a:xfrm>
                    <a:off x="8743950" y="4435475"/>
                    <a:ext cx="74613" cy="931862"/>
                  </a:xfrm>
                  <a:custGeom>
                    <a:avLst/>
                    <a:gdLst>
                      <a:gd name="T0" fmla="*/ 20 w 20"/>
                      <a:gd name="T1" fmla="*/ 237 h 249"/>
                      <a:gd name="T2" fmla="*/ 20 w 20"/>
                      <a:gd name="T3" fmla="*/ 0 h 249"/>
                      <a:gd name="T4" fmla="*/ 0 w 20"/>
                      <a:gd name="T5" fmla="*/ 8 h 249"/>
                      <a:gd name="T6" fmla="*/ 0 w 20"/>
                      <a:gd name="T7" fmla="*/ 249 h 249"/>
                      <a:gd name="T8" fmla="*/ 20 w 20"/>
                      <a:gd name="T9" fmla="*/ 237 h 249"/>
                    </a:gdLst>
                    <a:ahLst/>
                    <a:cxnLst>
                      <a:cxn ang="0">
                        <a:pos x="T0" y="T1"/>
                      </a:cxn>
                      <a:cxn ang="0">
                        <a:pos x="T2" y="T3"/>
                      </a:cxn>
                      <a:cxn ang="0">
                        <a:pos x="T4" y="T5"/>
                      </a:cxn>
                      <a:cxn ang="0">
                        <a:pos x="T6" y="T7"/>
                      </a:cxn>
                      <a:cxn ang="0">
                        <a:pos x="T8" y="T9"/>
                      </a:cxn>
                    </a:cxnLst>
                    <a:rect l="0" t="0" r="r" b="b"/>
                    <a:pathLst>
                      <a:path w="20" h="249">
                        <a:moveTo>
                          <a:pt x="20" y="237"/>
                        </a:moveTo>
                        <a:cubicBezTo>
                          <a:pt x="20" y="0"/>
                          <a:pt x="20" y="0"/>
                          <a:pt x="20" y="0"/>
                        </a:cubicBezTo>
                        <a:cubicBezTo>
                          <a:pt x="14" y="3"/>
                          <a:pt x="7" y="6"/>
                          <a:pt x="0" y="8"/>
                        </a:cubicBezTo>
                        <a:cubicBezTo>
                          <a:pt x="0" y="249"/>
                          <a:pt x="0" y="249"/>
                          <a:pt x="0" y="249"/>
                        </a:cubicBezTo>
                        <a:cubicBezTo>
                          <a:pt x="7" y="245"/>
                          <a:pt x="14" y="241"/>
                          <a:pt x="20" y="23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96">
                    <a:extLst>
                      <a:ext uri="{FF2B5EF4-FFF2-40B4-BE49-F238E27FC236}">
                        <a16:creationId xmlns:a16="http://schemas.microsoft.com/office/drawing/2014/main" id="{ABAF2E3A-8789-4635-9159-DC73E2F1054A}"/>
                      </a:ext>
                    </a:extLst>
                  </p:cNvPr>
                  <p:cNvSpPr>
                    <a:spLocks/>
                  </p:cNvSpPr>
                  <p:nvPr/>
                </p:nvSpPr>
                <p:spPr bwMode="auto">
                  <a:xfrm>
                    <a:off x="5789613" y="4926013"/>
                    <a:ext cx="74613" cy="952500"/>
                  </a:xfrm>
                  <a:custGeom>
                    <a:avLst/>
                    <a:gdLst>
                      <a:gd name="T0" fmla="*/ 20 w 20"/>
                      <a:gd name="T1" fmla="*/ 0 h 255"/>
                      <a:gd name="T2" fmla="*/ 0 w 20"/>
                      <a:gd name="T3" fmla="*/ 1 h 255"/>
                      <a:gd name="T4" fmla="*/ 0 w 20"/>
                      <a:gd name="T5" fmla="*/ 255 h 255"/>
                      <a:gd name="T6" fmla="*/ 20 w 20"/>
                      <a:gd name="T7" fmla="*/ 255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0"/>
                          <a:pt x="7" y="0"/>
                          <a:pt x="0" y="1"/>
                        </a:cubicBezTo>
                        <a:cubicBezTo>
                          <a:pt x="0" y="255"/>
                          <a:pt x="0" y="255"/>
                          <a:pt x="0" y="255"/>
                        </a:cubicBezTo>
                        <a:cubicBezTo>
                          <a:pt x="7" y="255"/>
                          <a:pt x="14" y="255"/>
                          <a:pt x="20" y="255"/>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97">
                    <a:extLst>
                      <a:ext uri="{FF2B5EF4-FFF2-40B4-BE49-F238E27FC236}">
                        <a16:creationId xmlns:a16="http://schemas.microsoft.com/office/drawing/2014/main" id="{5546557B-7CA8-4715-BB66-884AF46A7F38}"/>
                      </a:ext>
                    </a:extLst>
                  </p:cNvPr>
                  <p:cNvSpPr>
                    <a:spLocks/>
                  </p:cNvSpPr>
                  <p:nvPr/>
                </p:nvSpPr>
                <p:spPr bwMode="auto">
                  <a:xfrm>
                    <a:off x="1566863" y="4487863"/>
                    <a:ext cx="74613" cy="968375"/>
                  </a:xfrm>
                  <a:custGeom>
                    <a:avLst/>
                    <a:gdLst>
                      <a:gd name="T0" fmla="*/ 20 w 20"/>
                      <a:gd name="T1" fmla="*/ 6 h 259"/>
                      <a:gd name="T2" fmla="*/ 0 w 20"/>
                      <a:gd name="T3" fmla="*/ 0 h 259"/>
                      <a:gd name="T4" fmla="*/ 0 w 20"/>
                      <a:gd name="T5" fmla="*/ 252 h 259"/>
                      <a:gd name="T6" fmla="*/ 20 w 20"/>
                      <a:gd name="T7" fmla="*/ 259 h 259"/>
                      <a:gd name="T8" fmla="*/ 20 w 20"/>
                      <a:gd name="T9" fmla="*/ 6 h 259"/>
                    </a:gdLst>
                    <a:ahLst/>
                    <a:cxnLst>
                      <a:cxn ang="0">
                        <a:pos x="T0" y="T1"/>
                      </a:cxn>
                      <a:cxn ang="0">
                        <a:pos x="T2" y="T3"/>
                      </a:cxn>
                      <a:cxn ang="0">
                        <a:pos x="T4" y="T5"/>
                      </a:cxn>
                      <a:cxn ang="0">
                        <a:pos x="T6" y="T7"/>
                      </a:cxn>
                      <a:cxn ang="0">
                        <a:pos x="T8" y="T9"/>
                      </a:cxn>
                    </a:cxnLst>
                    <a:rect l="0" t="0" r="r" b="b"/>
                    <a:pathLst>
                      <a:path w="20" h="259">
                        <a:moveTo>
                          <a:pt x="20" y="6"/>
                        </a:moveTo>
                        <a:cubicBezTo>
                          <a:pt x="13" y="4"/>
                          <a:pt x="7" y="2"/>
                          <a:pt x="0" y="0"/>
                        </a:cubicBezTo>
                        <a:cubicBezTo>
                          <a:pt x="0" y="252"/>
                          <a:pt x="0" y="252"/>
                          <a:pt x="0" y="252"/>
                        </a:cubicBezTo>
                        <a:cubicBezTo>
                          <a:pt x="7" y="254"/>
                          <a:pt x="13" y="257"/>
                          <a:pt x="20" y="259"/>
                        </a:cubicBezTo>
                        <a:lnTo>
                          <a:pt x="20" y="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98">
                    <a:extLst>
                      <a:ext uri="{FF2B5EF4-FFF2-40B4-BE49-F238E27FC236}">
                        <a16:creationId xmlns:a16="http://schemas.microsoft.com/office/drawing/2014/main" id="{6300BECD-2547-4BA8-9FC7-E77C130C1F66}"/>
                      </a:ext>
                    </a:extLst>
                  </p:cNvPr>
                  <p:cNvSpPr>
                    <a:spLocks/>
                  </p:cNvSpPr>
                  <p:nvPr/>
                </p:nvSpPr>
                <p:spPr bwMode="auto">
                  <a:xfrm>
                    <a:off x="7058025" y="4827588"/>
                    <a:ext cx="74613" cy="957262"/>
                  </a:xfrm>
                  <a:custGeom>
                    <a:avLst/>
                    <a:gdLst>
                      <a:gd name="T0" fmla="*/ 20 w 20"/>
                      <a:gd name="T1" fmla="*/ 0 h 256"/>
                      <a:gd name="T2" fmla="*/ 0 w 20"/>
                      <a:gd name="T3" fmla="*/ 3 h 256"/>
                      <a:gd name="T4" fmla="*/ 0 w 20"/>
                      <a:gd name="T5" fmla="*/ 256 h 256"/>
                      <a:gd name="T6" fmla="*/ 20 w 20"/>
                      <a:gd name="T7" fmla="*/ 254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1"/>
                          <a:pt x="6" y="2"/>
                          <a:pt x="0" y="3"/>
                        </a:cubicBezTo>
                        <a:cubicBezTo>
                          <a:pt x="0" y="256"/>
                          <a:pt x="0" y="256"/>
                          <a:pt x="0" y="256"/>
                        </a:cubicBezTo>
                        <a:cubicBezTo>
                          <a:pt x="6" y="255"/>
                          <a:pt x="13" y="254"/>
                          <a:pt x="20" y="254"/>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99">
                    <a:extLst>
                      <a:ext uri="{FF2B5EF4-FFF2-40B4-BE49-F238E27FC236}">
                        <a16:creationId xmlns:a16="http://schemas.microsoft.com/office/drawing/2014/main" id="{79CA31BF-6E40-49E5-A51D-33F687510EA7}"/>
                      </a:ext>
                    </a:extLst>
                  </p:cNvPr>
                  <p:cNvSpPr>
                    <a:spLocks/>
                  </p:cNvSpPr>
                  <p:nvPr/>
                </p:nvSpPr>
                <p:spPr bwMode="auto">
                  <a:xfrm>
                    <a:off x="5368925" y="4932363"/>
                    <a:ext cx="74613" cy="957262"/>
                  </a:xfrm>
                  <a:custGeom>
                    <a:avLst/>
                    <a:gdLst>
                      <a:gd name="T0" fmla="*/ 0 w 20"/>
                      <a:gd name="T1" fmla="*/ 256 h 256"/>
                      <a:gd name="T2" fmla="*/ 20 w 20"/>
                      <a:gd name="T3" fmla="*/ 256 h 256"/>
                      <a:gd name="T4" fmla="*/ 20 w 20"/>
                      <a:gd name="T5" fmla="*/ 0 h 256"/>
                      <a:gd name="T6" fmla="*/ 0 w 20"/>
                      <a:gd name="T7" fmla="*/ 1 h 256"/>
                      <a:gd name="T8" fmla="*/ 0 w 20"/>
                      <a:gd name="T9" fmla="*/ 256 h 256"/>
                    </a:gdLst>
                    <a:ahLst/>
                    <a:cxnLst>
                      <a:cxn ang="0">
                        <a:pos x="T0" y="T1"/>
                      </a:cxn>
                      <a:cxn ang="0">
                        <a:pos x="T2" y="T3"/>
                      </a:cxn>
                      <a:cxn ang="0">
                        <a:pos x="T4" y="T5"/>
                      </a:cxn>
                      <a:cxn ang="0">
                        <a:pos x="T6" y="T7"/>
                      </a:cxn>
                      <a:cxn ang="0">
                        <a:pos x="T8" y="T9"/>
                      </a:cxn>
                    </a:cxnLst>
                    <a:rect l="0" t="0" r="r" b="b"/>
                    <a:pathLst>
                      <a:path w="20" h="256">
                        <a:moveTo>
                          <a:pt x="0" y="256"/>
                        </a:moveTo>
                        <a:cubicBezTo>
                          <a:pt x="7" y="256"/>
                          <a:pt x="13" y="256"/>
                          <a:pt x="20" y="256"/>
                        </a:cubicBezTo>
                        <a:cubicBezTo>
                          <a:pt x="20" y="0"/>
                          <a:pt x="20" y="0"/>
                          <a:pt x="20" y="0"/>
                        </a:cubicBezTo>
                        <a:cubicBezTo>
                          <a:pt x="13" y="0"/>
                          <a:pt x="7" y="1"/>
                          <a:pt x="0" y="1"/>
                        </a:cubicBezTo>
                        <a:lnTo>
                          <a:pt x="0" y="25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00">
                    <a:extLst>
                      <a:ext uri="{FF2B5EF4-FFF2-40B4-BE49-F238E27FC236}">
                        <a16:creationId xmlns:a16="http://schemas.microsoft.com/office/drawing/2014/main" id="{5162303A-7135-4A0A-A92F-001ACB95F7BB}"/>
                      </a:ext>
                    </a:extLst>
                  </p:cNvPr>
                  <p:cNvSpPr>
                    <a:spLocks/>
                  </p:cNvSpPr>
                  <p:nvPr/>
                </p:nvSpPr>
                <p:spPr bwMode="auto">
                  <a:xfrm>
                    <a:off x="6211888" y="4906963"/>
                    <a:ext cx="74613" cy="952500"/>
                  </a:xfrm>
                  <a:custGeom>
                    <a:avLst/>
                    <a:gdLst>
                      <a:gd name="T0" fmla="*/ 20 w 20"/>
                      <a:gd name="T1" fmla="*/ 0 h 255"/>
                      <a:gd name="T2" fmla="*/ 0 w 20"/>
                      <a:gd name="T3" fmla="*/ 1 h 255"/>
                      <a:gd name="T4" fmla="*/ 0 w 20"/>
                      <a:gd name="T5" fmla="*/ 255 h 255"/>
                      <a:gd name="T6" fmla="*/ 20 w 20"/>
                      <a:gd name="T7" fmla="*/ 254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4" y="0"/>
                          <a:pt x="7" y="0"/>
                          <a:pt x="0" y="1"/>
                        </a:cubicBezTo>
                        <a:cubicBezTo>
                          <a:pt x="0" y="255"/>
                          <a:pt x="0" y="255"/>
                          <a:pt x="0" y="255"/>
                        </a:cubicBezTo>
                        <a:cubicBezTo>
                          <a:pt x="7" y="255"/>
                          <a:pt x="14" y="254"/>
                          <a:pt x="20" y="254"/>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7" name="Freeform 101">
                    <a:extLst>
                      <a:ext uri="{FF2B5EF4-FFF2-40B4-BE49-F238E27FC236}">
                        <a16:creationId xmlns:a16="http://schemas.microsoft.com/office/drawing/2014/main" id="{A281C425-E20C-4C07-A148-388011BD53B4}"/>
                      </a:ext>
                    </a:extLst>
                  </p:cNvPr>
                  <p:cNvSpPr>
                    <a:spLocks/>
                  </p:cNvSpPr>
                  <p:nvPr/>
                </p:nvSpPr>
                <p:spPr bwMode="auto">
                  <a:xfrm>
                    <a:off x="6632575" y="4873625"/>
                    <a:ext cx="77788" cy="957262"/>
                  </a:xfrm>
                  <a:custGeom>
                    <a:avLst/>
                    <a:gdLst>
                      <a:gd name="T0" fmla="*/ 21 w 21"/>
                      <a:gd name="T1" fmla="*/ 0 h 256"/>
                      <a:gd name="T2" fmla="*/ 0 w 21"/>
                      <a:gd name="T3" fmla="*/ 2 h 256"/>
                      <a:gd name="T4" fmla="*/ 0 w 21"/>
                      <a:gd name="T5" fmla="*/ 256 h 256"/>
                      <a:gd name="T6" fmla="*/ 21 w 21"/>
                      <a:gd name="T7" fmla="*/ 254 h 256"/>
                      <a:gd name="T8" fmla="*/ 21 w 21"/>
                      <a:gd name="T9" fmla="*/ 0 h 256"/>
                    </a:gdLst>
                    <a:ahLst/>
                    <a:cxnLst>
                      <a:cxn ang="0">
                        <a:pos x="T0" y="T1"/>
                      </a:cxn>
                      <a:cxn ang="0">
                        <a:pos x="T2" y="T3"/>
                      </a:cxn>
                      <a:cxn ang="0">
                        <a:pos x="T4" y="T5"/>
                      </a:cxn>
                      <a:cxn ang="0">
                        <a:pos x="T6" y="T7"/>
                      </a:cxn>
                      <a:cxn ang="0">
                        <a:pos x="T8" y="T9"/>
                      </a:cxn>
                    </a:cxnLst>
                    <a:rect l="0" t="0" r="r" b="b"/>
                    <a:pathLst>
                      <a:path w="21" h="256">
                        <a:moveTo>
                          <a:pt x="21" y="0"/>
                        </a:moveTo>
                        <a:cubicBezTo>
                          <a:pt x="14" y="1"/>
                          <a:pt x="7" y="1"/>
                          <a:pt x="0" y="2"/>
                        </a:cubicBezTo>
                        <a:cubicBezTo>
                          <a:pt x="0" y="256"/>
                          <a:pt x="0" y="256"/>
                          <a:pt x="0" y="256"/>
                        </a:cubicBezTo>
                        <a:cubicBezTo>
                          <a:pt x="7" y="255"/>
                          <a:pt x="14" y="255"/>
                          <a:pt x="21" y="254"/>
                        </a:cubicBezTo>
                        <a:lnTo>
                          <a:pt x="21"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8" name="Freeform 102">
                    <a:extLst>
                      <a:ext uri="{FF2B5EF4-FFF2-40B4-BE49-F238E27FC236}">
                        <a16:creationId xmlns:a16="http://schemas.microsoft.com/office/drawing/2014/main" id="{63690923-B169-466A-928D-7269A2549BB9}"/>
                      </a:ext>
                    </a:extLst>
                  </p:cNvPr>
                  <p:cNvSpPr>
                    <a:spLocks/>
                  </p:cNvSpPr>
                  <p:nvPr/>
                </p:nvSpPr>
                <p:spPr bwMode="auto">
                  <a:xfrm>
                    <a:off x="7478713" y="4768850"/>
                    <a:ext cx="74613" cy="957262"/>
                  </a:xfrm>
                  <a:custGeom>
                    <a:avLst/>
                    <a:gdLst>
                      <a:gd name="T0" fmla="*/ 20 w 20"/>
                      <a:gd name="T1" fmla="*/ 0 h 256"/>
                      <a:gd name="T2" fmla="*/ 0 w 20"/>
                      <a:gd name="T3" fmla="*/ 3 h 256"/>
                      <a:gd name="T4" fmla="*/ 0 w 20"/>
                      <a:gd name="T5" fmla="*/ 256 h 256"/>
                      <a:gd name="T6" fmla="*/ 20 w 20"/>
                      <a:gd name="T7" fmla="*/ 252 h 256"/>
                      <a:gd name="T8" fmla="*/ 20 w 20"/>
                      <a:gd name="T9" fmla="*/ 0 h 256"/>
                    </a:gdLst>
                    <a:ahLst/>
                    <a:cxnLst>
                      <a:cxn ang="0">
                        <a:pos x="T0" y="T1"/>
                      </a:cxn>
                      <a:cxn ang="0">
                        <a:pos x="T2" y="T3"/>
                      </a:cxn>
                      <a:cxn ang="0">
                        <a:pos x="T4" y="T5"/>
                      </a:cxn>
                      <a:cxn ang="0">
                        <a:pos x="T6" y="T7"/>
                      </a:cxn>
                      <a:cxn ang="0">
                        <a:pos x="T8" y="T9"/>
                      </a:cxn>
                    </a:cxnLst>
                    <a:rect l="0" t="0" r="r" b="b"/>
                    <a:pathLst>
                      <a:path w="20" h="256">
                        <a:moveTo>
                          <a:pt x="20" y="0"/>
                        </a:moveTo>
                        <a:cubicBezTo>
                          <a:pt x="13" y="1"/>
                          <a:pt x="7" y="2"/>
                          <a:pt x="0" y="3"/>
                        </a:cubicBezTo>
                        <a:cubicBezTo>
                          <a:pt x="0" y="256"/>
                          <a:pt x="0" y="256"/>
                          <a:pt x="0" y="256"/>
                        </a:cubicBezTo>
                        <a:cubicBezTo>
                          <a:pt x="7" y="255"/>
                          <a:pt x="13" y="254"/>
                          <a:pt x="20" y="252"/>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9" name="Freeform 103">
                    <a:extLst>
                      <a:ext uri="{FF2B5EF4-FFF2-40B4-BE49-F238E27FC236}">
                        <a16:creationId xmlns:a16="http://schemas.microsoft.com/office/drawing/2014/main" id="{44AC34B9-3F1F-400C-99B2-DE024CC89FF2}"/>
                      </a:ext>
                    </a:extLst>
                  </p:cNvPr>
                  <p:cNvSpPr>
                    <a:spLocks/>
                  </p:cNvSpPr>
                  <p:nvPr/>
                </p:nvSpPr>
                <p:spPr bwMode="auto">
                  <a:xfrm>
                    <a:off x="3678238" y="4865688"/>
                    <a:ext cx="74613" cy="965200"/>
                  </a:xfrm>
                  <a:custGeom>
                    <a:avLst/>
                    <a:gdLst>
                      <a:gd name="T0" fmla="*/ 20 w 20"/>
                      <a:gd name="T1" fmla="*/ 2 h 258"/>
                      <a:gd name="T2" fmla="*/ 0 w 20"/>
                      <a:gd name="T3" fmla="*/ 0 h 258"/>
                      <a:gd name="T4" fmla="*/ 0 w 20"/>
                      <a:gd name="T5" fmla="*/ 256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7" y="1"/>
                          <a:pt x="0" y="0"/>
                        </a:cubicBezTo>
                        <a:cubicBezTo>
                          <a:pt x="0" y="256"/>
                          <a:pt x="0" y="256"/>
                          <a:pt x="0" y="256"/>
                        </a:cubicBezTo>
                        <a:cubicBezTo>
                          <a:pt x="7" y="257"/>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0" name="Freeform 104">
                    <a:extLst>
                      <a:ext uri="{FF2B5EF4-FFF2-40B4-BE49-F238E27FC236}">
                        <a16:creationId xmlns:a16="http://schemas.microsoft.com/office/drawing/2014/main" id="{E83396DC-D4B3-4B2D-9541-6C60F793EBF5}"/>
                      </a:ext>
                    </a:extLst>
                  </p:cNvPr>
                  <p:cNvSpPr>
                    <a:spLocks/>
                  </p:cNvSpPr>
                  <p:nvPr/>
                </p:nvSpPr>
                <p:spPr bwMode="auto">
                  <a:xfrm>
                    <a:off x="4100513" y="4899025"/>
                    <a:ext cx="74613" cy="960437"/>
                  </a:xfrm>
                  <a:custGeom>
                    <a:avLst/>
                    <a:gdLst>
                      <a:gd name="T0" fmla="*/ 20 w 20"/>
                      <a:gd name="T1" fmla="*/ 257 h 257"/>
                      <a:gd name="T2" fmla="*/ 20 w 20"/>
                      <a:gd name="T3" fmla="*/ 1 h 257"/>
                      <a:gd name="T4" fmla="*/ 0 w 20"/>
                      <a:gd name="T5" fmla="*/ 0 h 257"/>
                      <a:gd name="T6" fmla="*/ 0 w 20"/>
                      <a:gd name="T7" fmla="*/ 256 h 257"/>
                      <a:gd name="T8" fmla="*/ 19 w 20"/>
                      <a:gd name="T9" fmla="*/ 257 h 257"/>
                      <a:gd name="T10" fmla="*/ 20 w 20"/>
                      <a:gd name="T11" fmla="*/ 257 h 257"/>
                    </a:gdLst>
                    <a:ahLst/>
                    <a:cxnLst>
                      <a:cxn ang="0">
                        <a:pos x="T0" y="T1"/>
                      </a:cxn>
                      <a:cxn ang="0">
                        <a:pos x="T2" y="T3"/>
                      </a:cxn>
                      <a:cxn ang="0">
                        <a:pos x="T4" y="T5"/>
                      </a:cxn>
                      <a:cxn ang="0">
                        <a:pos x="T6" y="T7"/>
                      </a:cxn>
                      <a:cxn ang="0">
                        <a:pos x="T8" y="T9"/>
                      </a:cxn>
                      <a:cxn ang="0">
                        <a:pos x="T10" y="T11"/>
                      </a:cxn>
                    </a:cxnLst>
                    <a:rect l="0" t="0" r="r" b="b"/>
                    <a:pathLst>
                      <a:path w="20" h="257">
                        <a:moveTo>
                          <a:pt x="20" y="257"/>
                        </a:moveTo>
                        <a:cubicBezTo>
                          <a:pt x="20" y="1"/>
                          <a:pt x="20" y="1"/>
                          <a:pt x="20" y="1"/>
                        </a:cubicBezTo>
                        <a:cubicBezTo>
                          <a:pt x="14" y="1"/>
                          <a:pt x="7" y="0"/>
                          <a:pt x="0" y="0"/>
                        </a:cubicBezTo>
                        <a:cubicBezTo>
                          <a:pt x="0" y="256"/>
                          <a:pt x="0" y="256"/>
                          <a:pt x="0" y="256"/>
                        </a:cubicBezTo>
                        <a:cubicBezTo>
                          <a:pt x="7" y="256"/>
                          <a:pt x="12" y="256"/>
                          <a:pt x="19" y="257"/>
                        </a:cubicBezTo>
                        <a:cubicBezTo>
                          <a:pt x="19" y="257"/>
                          <a:pt x="20" y="257"/>
                          <a:pt x="20" y="257"/>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1" name="Freeform 105">
                    <a:extLst>
                      <a:ext uri="{FF2B5EF4-FFF2-40B4-BE49-F238E27FC236}">
                        <a16:creationId xmlns:a16="http://schemas.microsoft.com/office/drawing/2014/main" id="{57F6C3C2-1F15-4981-9FBC-289EBC4A28D4}"/>
                      </a:ext>
                    </a:extLst>
                  </p:cNvPr>
                  <p:cNvSpPr>
                    <a:spLocks/>
                  </p:cNvSpPr>
                  <p:nvPr/>
                </p:nvSpPr>
                <p:spPr bwMode="auto">
                  <a:xfrm>
                    <a:off x="4946650" y="4932363"/>
                    <a:ext cx="74613" cy="954087"/>
                  </a:xfrm>
                  <a:custGeom>
                    <a:avLst/>
                    <a:gdLst>
                      <a:gd name="T0" fmla="*/ 20 w 20"/>
                      <a:gd name="T1" fmla="*/ 0 h 255"/>
                      <a:gd name="T2" fmla="*/ 0 w 20"/>
                      <a:gd name="T3" fmla="*/ 0 h 255"/>
                      <a:gd name="T4" fmla="*/ 0 w 20"/>
                      <a:gd name="T5" fmla="*/ 255 h 255"/>
                      <a:gd name="T6" fmla="*/ 20 w 20"/>
                      <a:gd name="T7" fmla="*/ 255 h 255"/>
                      <a:gd name="T8" fmla="*/ 20 w 20"/>
                      <a:gd name="T9" fmla="*/ 0 h 255"/>
                    </a:gdLst>
                    <a:ahLst/>
                    <a:cxnLst>
                      <a:cxn ang="0">
                        <a:pos x="T0" y="T1"/>
                      </a:cxn>
                      <a:cxn ang="0">
                        <a:pos x="T2" y="T3"/>
                      </a:cxn>
                      <a:cxn ang="0">
                        <a:pos x="T4" y="T5"/>
                      </a:cxn>
                      <a:cxn ang="0">
                        <a:pos x="T6" y="T7"/>
                      </a:cxn>
                      <a:cxn ang="0">
                        <a:pos x="T8" y="T9"/>
                      </a:cxn>
                    </a:cxnLst>
                    <a:rect l="0" t="0" r="r" b="b"/>
                    <a:pathLst>
                      <a:path w="20" h="255">
                        <a:moveTo>
                          <a:pt x="20" y="0"/>
                        </a:moveTo>
                        <a:cubicBezTo>
                          <a:pt x="13" y="0"/>
                          <a:pt x="6" y="0"/>
                          <a:pt x="0" y="0"/>
                        </a:cubicBezTo>
                        <a:cubicBezTo>
                          <a:pt x="0" y="255"/>
                          <a:pt x="0" y="255"/>
                          <a:pt x="0" y="255"/>
                        </a:cubicBezTo>
                        <a:cubicBezTo>
                          <a:pt x="6" y="255"/>
                          <a:pt x="13" y="255"/>
                          <a:pt x="20" y="255"/>
                        </a:cubicBezTo>
                        <a:lnTo>
                          <a:pt x="20"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2" name="Freeform 106">
                    <a:extLst>
                      <a:ext uri="{FF2B5EF4-FFF2-40B4-BE49-F238E27FC236}">
                        <a16:creationId xmlns:a16="http://schemas.microsoft.com/office/drawing/2014/main" id="{B4A06191-0FA9-4A06-A464-E9FCDD5A02AD}"/>
                      </a:ext>
                    </a:extLst>
                  </p:cNvPr>
                  <p:cNvSpPr>
                    <a:spLocks/>
                  </p:cNvSpPr>
                  <p:nvPr/>
                </p:nvSpPr>
                <p:spPr bwMode="auto">
                  <a:xfrm>
                    <a:off x="4525963" y="4918075"/>
                    <a:ext cx="74613" cy="960437"/>
                  </a:xfrm>
                  <a:custGeom>
                    <a:avLst/>
                    <a:gdLst>
                      <a:gd name="T0" fmla="*/ 0 w 20"/>
                      <a:gd name="T1" fmla="*/ 256 h 257"/>
                      <a:gd name="T2" fmla="*/ 20 w 20"/>
                      <a:gd name="T3" fmla="*/ 257 h 257"/>
                      <a:gd name="T4" fmla="*/ 20 w 20"/>
                      <a:gd name="T5" fmla="*/ 1 h 257"/>
                      <a:gd name="T6" fmla="*/ 0 w 20"/>
                      <a:gd name="T7" fmla="*/ 0 h 257"/>
                      <a:gd name="T8" fmla="*/ 0 w 20"/>
                      <a:gd name="T9" fmla="*/ 256 h 257"/>
                    </a:gdLst>
                    <a:ahLst/>
                    <a:cxnLst>
                      <a:cxn ang="0">
                        <a:pos x="T0" y="T1"/>
                      </a:cxn>
                      <a:cxn ang="0">
                        <a:pos x="T2" y="T3"/>
                      </a:cxn>
                      <a:cxn ang="0">
                        <a:pos x="T4" y="T5"/>
                      </a:cxn>
                      <a:cxn ang="0">
                        <a:pos x="T6" y="T7"/>
                      </a:cxn>
                      <a:cxn ang="0">
                        <a:pos x="T8" y="T9"/>
                      </a:cxn>
                    </a:cxnLst>
                    <a:rect l="0" t="0" r="r" b="b"/>
                    <a:pathLst>
                      <a:path w="20" h="257">
                        <a:moveTo>
                          <a:pt x="0" y="256"/>
                        </a:moveTo>
                        <a:cubicBezTo>
                          <a:pt x="6" y="256"/>
                          <a:pt x="13" y="257"/>
                          <a:pt x="20" y="257"/>
                        </a:cubicBezTo>
                        <a:cubicBezTo>
                          <a:pt x="20" y="1"/>
                          <a:pt x="20" y="1"/>
                          <a:pt x="20" y="1"/>
                        </a:cubicBezTo>
                        <a:cubicBezTo>
                          <a:pt x="13" y="1"/>
                          <a:pt x="6" y="1"/>
                          <a:pt x="0" y="0"/>
                        </a:cubicBezTo>
                        <a:lnTo>
                          <a:pt x="0" y="25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3" name="Freeform 107">
                    <a:extLst>
                      <a:ext uri="{FF2B5EF4-FFF2-40B4-BE49-F238E27FC236}">
                        <a16:creationId xmlns:a16="http://schemas.microsoft.com/office/drawing/2014/main" id="{2A3453E0-CA7C-456B-BA72-E67EEAB090B7}"/>
                      </a:ext>
                    </a:extLst>
                  </p:cNvPr>
                  <p:cNvSpPr>
                    <a:spLocks/>
                  </p:cNvSpPr>
                  <p:nvPr/>
                </p:nvSpPr>
                <p:spPr bwMode="auto">
                  <a:xfrm>
                    <a:off x="2414588" y="4697413"/>
                    <a:ext cx="74613" cy="965200"/>
                  </a:xfrm>
                  <a:custGeom>
                    <a:avLst/>
                    <a:gdLst>
                      <a:gd name="T0" fmla="*/ 20 w 20"/>
                      <a:gd name="T1" fmla="*/ 258 h 258"/>
                      <a:gd name="T2" fmla="*/ 20 w 20"/>
                      <a:gd name="T3" fmla="*/ 3 h 258"/>
                      <a:gd name="T4" fmla="*/ 5 w 20"/>
                      <a:gd name="T5" fmla="*/ 1 h 258"/>
                      <a:gd name="T6" fmla="*/ 0 w 20"/>
                      <a:gd name="T7" fmla="*/ 0 h 258"/>
                      <a:gd name="T8" fmla="*/ 0 w 20"/>
                      <a:gd name="T9" fmla="*/ 255 h 258"/>
                      <a:gd name="T10" fmla="*/ 16 w 20"/>
                      <a:gd name="T11" fmla="*/ 258 h 258"/>
                      <a:gd name="T12" fmla="*/ 20 w 20"/>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20" h="258">
                        <a:moveTo>
                          <a:pt x="20" y="258"/>
                        </a:moveTo>
                        <a:cubicBezTo>
                          <a:pt x="20" y="3"/>
                          <a:pt x="20" y="3"/>
                          <a:pt x="20" y="3"/>
                        </a:cubicBezTo>
                        <a:cubicBezTo>
                          <a:pt x="15" y="2"/>
                          <a:pt x="10" y="2"/>
                          <a:pt x="5" y="1"/>
                        </a:cubicBezTo>
                        <a:cubicBezTo>
                          <a:pt x="3" y="0"/>
                          <a:pt x="1" y="0"/>
                          <a:pt x="0" y="0"/>
                        </a:cubicBezTo>
                        <a:cubicBezTo>
                          <a:pt x="0" y="255"/>
                          <a:pt x="0" y="255"/>
                          <a:pt x="0" y="255"/>
                        </a:cubicBezTo>
                        <a:cubicBezTo>
                          <a:pt x="5" y="256"/>
                          <a:pt x="10" y="257"/>
                          <a:pt x="16" y="258"/>
                        </a:cubicBezTo>
                        <a:cubicBezTo>
                          <a:pt x="17" y="258"/>
                          <a:pt x="18" y="258"/>
                          <a:pt x="20" y="258"/>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4" name="Freeform 108">
                    <a:extLst>
                      <a:ext uri="{FF2B5EF4-FFF2-40B4-BE49-F238E27FC236}">
                        <a16:creationId xmlns:a16="http://schemas.microsoft.com/office/drawing/2014/main" id="{BCBB53A8-CDAB-4C14-A22E-DD3A10FC8E53}"/>
                      </a:ext>
                    </a:extLst>
                  </p:cNvPr>
                  <p:cNvSpPr>
                    <a:spLocks/>
                  </p:cNvSpPr>
                  <p:nvPr/>
                </p:nvSpPr>
                <p:spPr bwMode="auto">
                  <a:xfrm>
                    <a:off x="1989138" y="4603750"/>
                    <a:ext cx="74613" cy="968375"/>
                  </a:xfrm>
                  <a:custGeom>
                    <a:avLst/>
                    <a:gdLst>
                      <a:gd name="T0" fmla="*/ 20 w 20"/>
                      <a:gd name="T1" fmla="*/ 5 h 259"/>
                      <a:gd name="T2" fmla="*/ 0 w 20"/>
                      <a:gd name="T3" fmla="*/ 0 h 259"/>
                      <a:gd name="T4" fmla="*/ 0 w 20"/>
                      <a:gd name="T5" fmla="*/ 255 h 259"/>
                      <a:gd name="T6" fmla="*/ 20 w 20"/>
                      <a:gd name="T7" fmla="*/ 259 h 259"/>
                      <a:gd name="T8" fmla="*/ 20 w 20"/>
                      <a:gd name="T9" fmla="*/ 5 h 259"/>
                    </a:gdLst>
                    <a:ahLst/>
                    <a:cxnLst>
                      <a:cxn ang="0">
                        <a:pos x="T0" y="T1"/>
                      </a:cxn>
                      <a:cxn ang="0">
                        <a:pos x="T2" y="T3"/>
                      </a:cxn>
                      <a:cxn ang="0">
                        <a:pos x="T4" y="T5"/>
                      </a:cxn>
                      <a:cxn ang="0">
                        <a:pos x="T6" y="T7"/>
                      </a:cxn>
                      <a:cxn ang="0">
                        <a:pos x="T8" y="T9"/>
                      </a:cxn>
                    </a:cxnLst>
                    <a:rect l="0" t="0" r="r" b="b"/>
                    <a:pathLst>
                      <a:path w="20" h="259">
                        <a:moveTo>
                          <a:pt x="20" y="5"/>
                        </a:moveTo>
                        <a:cubicBezTo>
                          <a:pt x="14" y="3"/>
                          <a:pt x="7" y="2"/>
                          <a:pt x="0" y="0"/>
                        </a:cubicBezTo>
                        <a:cubicBezTo>
                          <a:pt x="0" y="255"/>
                          <a:pt x="0" y="255"/>
                          <a:pt x="0" y="255"/>
                        </a:cubicBezTo>
                        <a:cubicBezTo>
                          <a:pt x="7" y="256"/>
                          <a:pt x="14" y="258"/>
                          <a:pt x="20" y="259"/>
                        </a:cubicBezTo>
                        <a:lnTo>
                          <a:pt x="20" y="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5" name="Freeform 109">
                    <a:extLst>
                      <a:ext uri="{FF2B5EF4-FFF2-40B4-BE49-F238E27FC236}">
                        <a16:creationId xmlns:a16="http://schemas.microsoft.com/office/drawing/2014/main" id="{45DF3162-E005-4C29-BFEC-4F55B5B7F4F9}"/>
                      </a:ext>
                    </a:extLst>
                  </p:cNvPr>
                  <p:cNvSpPr>
                    <a:spLocks/>
                  </p:cNvSpPr>
                  <p:nvPr/>
                </p:nvSpPr>
                <p:spPr bwMode="auto">
                  <a:xfrm>
                    <a:off x="1146175" y="4327525"/>
                    <a:ext cx="74613" cy="960437"/>
                  </a:xfrm>
                  <a:custGeom>
                    <a:avLst/>
                    <a:gdLst>
                      <a:gd name="T0" fmla="*/ 0 w 20"/>
                      <a:gd name="T1" fmla="*/ 246 h 257"/>
                      <a:gd name="T2" fmla="*/ 20 w 20"/>
                      <a:gd name="T3" fmla="*/ 257 h 257"/>
                      <a:gd name="T4" fmla="*/ 20 w 20"/>
                      <a:gd name="T5" fmla="*/ 9 h 257"/>
                      <a:gd name="T6" fmla="*/ 0 w 20"/>
                      <a:gd name="T7" fmla="*/ 0 h 257"/>
                      <a:gd name="T8" fmla="*/ 0 w 20"/>
                      <a:gd name="T9" fmla="*/ 246 h 257"/>
                    </a:gdLst>
                    <a:ahLst/>
                    <a:cxnLst>
                      <a:cxn ang="0">
                        <a:pos x="T0" y="T1"/>
                      </a:cxn>
                      <a:cxn ang="0">
                        <a:pos x="T2" y="T3"/>
                      </a:cxn>
                      <a:cxn ang="0">
                        <a:pos x="T4" y="T5"/>
                      </a:cxn>
                      <a:cxn ang="0">
                        <a:pos x="T6" y="T7"/>
                      </a:cxn>
                      <a:cxn ang="0">
                        <a:pos x="T8" y="T9"/>
                      </a:cxn>
                    </a:cxnLst>
                    <a:rect l="0" t="0" r="r" b="b"/>
                    <a:pathLst>
                      <a:path w="20" h="257">
                        <a:moveTo>
                          <a:pt x="0" y="246"/>
                        </a:moveTo>
                        <a:cubicBezTo>
                          <a:pt x="6" y="250"/>
                          <a:pt x="13" y="253"/>
                          <a:pt x="20" y="257"/>
                        </a:cubicBezTo>
                        <a:cubicBezTo>
                          <a:pt x="20" y="9"/>
                          <a:pt x="20" y="9"/>
                          <a:pt x="20" y="9"/>
                        </a:cubicBezTo>
                        <a:cubicBezTo>
                          <a:pt x="13" y="6"/>
                          <a:pt x="6" y="3"/>
                          <a:pt x="0" y="0"/>
                        </a:cubicBezTo>
                        <a:lnTo>
                          <a:pt x="0" y="246"/>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6" name="Freeform 110">
                    <a:extLst>
                      <a:ext uri="{FF2B5EF4-FFF2-40B4-BE49-F238E27FC236}">
                        <a16:creationId xmlns:a16="http://schemas.microsoft.com/office/drawing/2014/main" id="{3413E921-2DEB-4971-9B34-043CBC9A3118}"/>
                      </a:ext>
                    </a:extLst>
                  </p:cNvPr>
                  <p:cNvSpPr>
                    <a:spLocks/>
                  </p:cNvSpPr>
                  <p:nvPr/>
                </p:nvSpPr>
                <p:spPr bwMode="auto">
                  <a:xfrm>
                    <a:off x="3257550" y="4824413"/>
                    <a:ext cx="74613" cy="965200"/>
                  </a:xfrm>
                  <a:custGeom>
                    <a:avLst/>
                    <a:gdLst>
                      <a:gd name="T0" fmla="*/ 20 w 20"/>
                      <a:gd name="T1" fmla="*/ 2 h 258"/>
                      <a:gd name="T2" fmla="*/ 0 w 20"/>
                      <a:gd name="T3" fmla="*/ 0 h 258"/>
                      <a:gd name="T4" fmla="*/ 0 w 20"/>
                      <a:gd name="T5" fmla="*/ 255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6" y="1"/>
                          <a:pt x="0" y="0"/>
                        </a:cubicBezTo>
                        <a:cubicBezTo>
                          <a:pt x="0" y="255"/>
                          <a:pt x="0" y="255"/>
                          <a:pt x="0" y="255"/>
                        </a:cubicBezTo>
                        <a:cubicBezTo>
                          <a:pt x="7" y="256"/>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7" name="Freeform 111">
                    <a:extLst>
                      <a:ext uri="{FF2B5EF4-FFF2-40B4-BE49-F238E27FC236}">
                        <a16:creationId xmlns:a16="http://schemas.microsoft.com/office/drawing/2014/main" id="{3CBF3C96-F046-4BE3-9D9D-AFF99A7ADE6C}"/>
                      </a:ext>
                    </a:extLst>
                  </p:cNvPr>
                  <p:cNvSpPr>
                    <a:spLocks/>
                  </p:cNvSpPr>
                  <p:nvPr/>
                </p:nvSpPr>
                <p:spPr bwMode="auto">
                  <a:xfrm>
                    <a:off x="2835275" y="4768850"/>
                    <a:ext cx="74613" cy="963612"/>
                  </a:xfrm>
                  <a:custGeom>
                    <a:avLst/>
                    <a:gdLst>
                      <a:gd name="T0" fmla="*/ 20 w 20"/>
                      <a:gd name="T1" fmla="*/ 2 h 258"/>
                      <a:gd name="T2" fmla="*/ 0 w 20"/>
                      <a:gd name="T3" fmla="*/ 0 h 258"/>
                      <a:gd name="T4" fmla="*/ 0 w 20"/>
                      <a:gd name="T5" fmla="*/ 255 h 258"/>
                      <a:gd name="T6" fmla="*/ 20 w 20"/>
                      <a:gd name="T7" fmla="*/ 258 h 258"/>
                      <a:gd name="T8" fmla="*/ 20 w 20"/>
                      <a:gd name="T9" fmla="*/ 2 h 258"/>
                    </a:gdLst>
                    <a:ahLst/>
                    <a:cxnLst>
                      <a:cxn ang="0">
                        <a:pos x="T0" y="T1"/>
                      </a:cxn>
                      <a:cxn ang="0">
                        <a:pos x="T2" y="T3"/>
                      </a:cxn>
                      <a:cxn ang="0">
                        <a:pos x="T4" y="T5"/>
                      </a:cxn>
                      <a:cxn ang="0">
                        <a:pos x="T6" y="T7"/>
                      </a:cxn>
                      <a:cxn ang="0">
                        <a:pos x="T8" y="T9"/>
                      </a:cxn>
                    </a:cxnLst>
                    <a:rect l="0" t="0" r="r" b="b"/>
                    <a:pathLst>
                      <a:path w="20" h="258">
                        <a:moveTo>
                          <a:pt x="20" y="2"/>
                        </a:moveTo>
                        <a:cubicBezTo>
                          <a:pt x="13" y="1"/>
                          <a:pt x="6" y="1"/>
                          <a:pt x="0" y="0"/>
                        </a:cubicBezTo>
                        <a:cubicBezTo>
                          <a:pt x="0" y="255"/>
                          <a:pt x="0" y="255"/>
                          <a:pt x="0" y="255"/>
                        </a:cubicBezTo>
                        <a:cubicBezTo>
                          <a:pt x="6" y="256"/>
                          <a:pt x="13" y="257"/>
                          <a:pt x="20" y="258"/>
                        </a:cubicBezTo>
                        <a:lnTo>
                          <a:pt x="20"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8" name="Freeform 112">
                    <a:extLst>
                      <a:ext uri="{FF2B5EF4-FFF2-40B4-BE49-F238E27FC236}">
                        <a16:creationId xmlns:a16="http://schemas.microsoft.com/office/drawing/2014/main" id="{15383F7F-CB8F-4BE2-A337-E08D984D6FBD}"/>
                      </a:ext>
                    </a:extLst>
                  </p:cNvPr>
                  <p:cNvSpPr>
                    <a:spLocks/>
                  </p:cNvSpPr>
                  <p:nvPr/>
                </p:nvSpPr>
                <p:spPr bwMode="auto">
                  <a:xfrm>
                    <a:off x="4514850" y="2894013"/>
                    <a:ext cx="3460750" cy="501650"/>
                  </a:xfrm>
                  <a:custGeom>
                    <a:avLst/>
                    <a:gdLst>
                      <a:gd name="T0" fmla="*/ 58 w 928"/>
                      <a:gd name="T1" fmla="*/ 53 h 134"/>
                      <a:gd name="T2" fmla="*/ 317 w 928"/>
                      <a:gd name="T3" fmla="*/ 61 h 134"/>
                      <a:gd name="T4" fmla="*/ 732 w 928"/>
                      <a:gd name="T5" fmla="*/ 109 h 134"/>
                      <a:gd name="T6" fmla="*/ 846 w 928"/>
                      <a:gd name="T7" fmla="*/ 134 h 134"/>
                      <a:gd name="T8" fmla="*/ 928 w 928"/>
                      <a:gd name="T9" fmla="*/ 90 h 134"/>
                      <a:gd name="T10" fmla="*/ 799 w 928"/>
                      <a:gd name="T11" fmla="*/ 62 h 134"/>
                      <a:gd name="T12" fmla="*/ 339 w 928"/>
                      <a:gd name="T13" fmla="*/ 8 h 134"/>
                      <a:gd name="T14" fmla="*/ 100 w 928"/>
                      <a:gd name="T15" fmla="*/ 0 h 134"/>
                      <a:gd name="T16" fmla="*/ 0 w 928"/>
                      <a:gd name="T17" fmla="*/ 54 h 134"/>
                      <a:gd name="T18" fmla="*/ 58 w 928"/>
                      <a:gd name="T19" fmla="*/ 5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34">
                        <a:moveTo>
                          <a:pt x="58" y="53"/>
                        </a:moveTo>
                        <a:cubicBezTo>
                          <a:pt x="145" y="53"/>
                          <a:pt x="232" y="56"/>
                          <a:pt x="317" y="61"/>
                        </a:cubicBezTo>
                        <a:cubicBezTo>
                          <a:pt x="469" y="70"/>
                          <a:pt x="609" y="86"/>
                          <a:pt x="732" y="109"/>
                        </a:cubicBezTo>
                        <a:cubicBezTo>
                          <a:pt x="773" y="117"/>
                          <a:pt x="811" y="125"/>
                          <a:pt x="846" y="134"/>
                        </a:cubicBezTo>
                        <a:cubicBezTo>
                          <a:pt x="928" y="90"/>
                          <a:pt x="928" y="90"/>
                          <a:pt x="928" y="90"/>
                        </a:cubicBezTo>
                        <a:cubicBezTo>
                          <a:pt x="888" y="80"/>
                          <a:pt x="845" y="71"/>
                          <a:pt x="799" y="62"/>
                        </a:cubicBezTo>
                        <a:cubicBezTo>
                          <a:pt x="666" y="37"/>
                          <a:pt x="511" y="18"/>
                          <a:pt x="339" y="8"/>
                        </a:cubicBezTo>
                        <a:cubicBezTo>
                          <a:pt x="258" y="4"/>
                          <a:pt x="179" y="1"/>
                          <a:pt x="100" y="0"/>
                        </a:cubicBezTo>
                        <a:cubicBezTo>
                          <a:pt x="0" y="54"/>
                          <a:pt x="0" y="54"/>
                          <a:pt x="0" y="54"/>
                        </a:cubicBezTo>
                        <a:cubicBezTo>
                          <a:pt x="20" y="53"/>
                          <a:pt x="39" y="53"/>
                          <a:pt x="58" y="53"/>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9" name="Freeform 113">
                    <a:extLst>
                      <a:ext uri="{FF2B5EF4-FFF2-40B4-BE49-F238E27FC236}">
                        <a16:creationId xmlns:a16="http://schemas.microsoft.com/office/drawing/2014/main" id="{94A06D42-49C6-4FF6-85DB-3B543EAA5328}"/>
                      </a:ext>
                    </a:extLst>
                  </p:cNvPr>
                  <p:cNvSpPr>
                    <a:spLocks/>
                  </p:cNvSpPr>
                  <p:nvPr/>
                </p:nvSpPr>
                <p:spPr bwMode="auto">
                  <a:xfrm>
                    <a:off x="1895475" y="4341813"/>
                    <a:ext cx="3413125" cy="523875"/>
                  </a:xfrm>
                  <a:custGeom>
                    <a:avLst/>
                    <a:gdLst>
                      <a:gd name="T0" fmla="*/ 895 w 915"/>
                      <a:gd name="T1" fmla="*/ 87 h 140"/>
                      <a:gd name="T2" fmla="*/ 637 w 915"/>
                      <a:gd name="T3" fmla="*/ 79 h 140"/>
                      <a:gd name="T4" fmla="*/ 222 w 915"/>
                      <a:gd name="T5" fmla="*/ 31 h 140"/>
                      <a:gd name="T6" fmla="*/ 82 w 915"/>
                      <a:gd name="T7" fmla="*/ 0 h 140"/>
                      <a:gd name="T8" fmla="*/ 0 w 915"/>
                      <a:gd name="T9" fmla="*/ 44 h 140"/>
                      <a:gd name="T10" fmla="*/ 154 w 915"/>
                      <a:gd name="T11" fmla="*/ 78 h 140"/>
                      <a:gd name="T12" fmla="*/ 616 w 915"/>
                      <a:gd name="T13" fmla="*/ 132 h 140"/>
                      <a:gd name="T14" fmla="*/ 818 w 915"/>
                      <a:gd name="T15" fmla="*/ 140 h 140"/>
                      <a:gd name="T16" fmla="*/ 915 w 915"/>
                      <a:gd name="T17" fmla="*/ 87 h 140"/>
                      <a:gd name="T18" fmla="*/ 895 w 915"/>
                      <a:gd name="T19" fmla="*/ 8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5" h="140">
                        <a:moveTo>
                          <a:pt x="895" y="87"/>
                        </a:moveTo>
                        <a:cubicBezTo>
                          <a:pt x="809" y="87"/>
                          <a:pt x="723" y="85"/>
                          <a:pt x="637" y="79"/>
                        </a:cubicBezTo>
                        <a:cubicBezTo>
                          <a:pt x="485" y="70"/>
                          <a:pt x="345" y="54"/>
                          <a:pt x="222" y="31"/>
                        </a:cubicBezTo>
                        <a:cubicBezTo>
                          <a:pt x="171" y="22"/>
                          <a:pt x="124" y="11"/>
                          <a:pt x="82" y="0"/>
                        </a:cubicBezTo>
                        <a:cubicBezTo>
                          <a:pt x="0" y="44"/>
                          <a:pt x="0" y="44"/>
                          <a:pt x="0" y="44"/>
                        </a:cubicBezTo>
                        <a:cubicBezTo>
                          <a:pt x="47" y="56"/>
                          <a:pt x="99" y="68"/>
                          <a:pt x="154" y="78"/>
                        </a:cubicBezTo>
                        <a:cubicBezTo>
                          <a:pt x="287" y="103"/>
                          <a:pt x="443" y="122"/>
                          <a:pt x="616" y="132"/>
                        </a:cubicBezTo>
                        <a:cubicBezTo>
                          <a:pt x="684" y="136"/>
                          <a:pt x="751" y="138"/>
                          <a:pt x="818" y="140"/>
                        </a:cubicBezTo>
                        <a:cubicBezTo>
                          <a:pt x="915" y="87"/>
                          <a:pt x="915" y="87"/>
                          <a:pt x="915" y="87"/>
                        </a:cubicBezTo>
                        <a:cubicBezTo>
                          <a:pt x="909" y="87"/>
                          <a:pt x="902" y="87"/>
                          <a:pt x="895" y="87"/>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0" name="Freeform 114">
                    <a:extLst>
                      <a:ext uri="{FF2B5EF4-FFF2-40B4-BE49-F238E27FC236}">
                        <a16:creationId xmlns:a16="http://schemas.microsoft.com/office/drawing/2014/main" id="{BF18F78B-9095-408F-8D89-79301EB34418}"/>
                      </a:ext>
                    </a:extLst>
                  </p:cNvPr>
                  <p:cNvSpPr>
                    <a:spLocks noEditPoints="1"/>
                  </p:cNvSpPr>
                  <p:nvPr/>
                </p:nvSpPr>
                <p:spPr bwMode="auto">
                  <a:xfrm>
                    <a:off x="3395663" y="3265488"/>
                    <a:ext cx="3040063" cy="1308100"/>
                  </a:xfrm>
                  <a:custGeom>
                    <a:avLst/>
                    <a:gdLst>
                      <a:gd name="T0" fmla="*/ 621 w 815"/>
                      <a:gd name="T1" fmla="*/ 31 h 350"/>
                      <a:gd name="T2" fmla="*/ 653 w 815"/>
                      <a:gd name="T3" fmla="*/ 31 h 350"/>
                      <a:gd name="T4" fmla="*/ 814 w 815"/>
                      <a:gd name="T5" fmla="*/ 101 h 350"/>
                      <a:gd name="T6" fmla="*/ 625 w 815"/>
                      <a:gd name="T7" fmla="*/ 114 h 350"/>
                      <a:gd name="T8" fmla="*/ 603 w 815"/>
                      <a:gd name="T9" fmla="*/ 82 h 350"/>
                      <a:gd name="T10" fmla="*/ 367 w 815"/>
                      <a:gd name="T11" fmla="*/ 66 h 350"/>
                      <a:gd name="T12" fmla="*/ 319 w 815"/>
                      <a:gd name="T13" fmla="*/ 86 h 350"/>
                      <a:gd name="T14" fmla="*/ 323 w 815"/>
                      <a:gd name="T15" fmla="*/ 111 h 350"/>
                      <a:gd name="T16" fmla="*/ 498 w 815"/>
                      <a:gd name="T17" fmla="*/ 97 h 350"/>
                      <a:gd name="T18" fmla="*/ 623 w 815"/>
                      <a:gd name="T19" fmla="*/ 128 h 350"/>
                      <a:gd name="T20" fmla="*/ 804 w 815"/>
                      <a:gd name="T21" fmla="*/ 155 h 350"/>
                      <a:gd name="T22" fmla="*/ 814 w 815"/>
                      <a:gd name="T23" fmla="*/ 101 h 350"/>
                      <a:gd name="T24" fmla="*/ 187 w 815"/>
                      <a:gd name="T25" fmla="*/ 212 h 350"/>
                      <a:gd name="T26" fmla="*/ 184 w 815"/>
                      <a:gd name="T27" fmla="*/ 192 h 350"/>
                      <a:gd name="T28" fmla="*/ 177 w 815"/>
                      <a:gd name="T29" fmla="*/ 159 h 350"/>
                      <a:gd name="T30" fmla="*/ 484 w 815"/>
                      <a:gd name="T31" fmla="*/ 219 h 350"/>
                      <a:gd name="T32" fmla="*/ 544 w 815"/>
                      <a:gd name="T33" fmla="*/ 244 h 350"/>
                      <a:gd name="T34" fmla="*/ 537 w 815"/>
                      <a:gd name="T35" fmla="*/ 203 h 350"/>
                      <a:gd name="T36" fmla="*/ 352 w 815"/>
                      <a:gd name="T37" fmla="*/ 167 h 350"/>
                      <a:gd name="T38" fmla="*/ 137 w 815"/>
                      <a:gd name="T39" fmla="*/ 92 h 350"/>
                      <a:gd name="T40" fmla="*/ 177 w 815"/>
                      <a:gd name="T41" fmla="*/ 159 h 350"/>
                      <a:gd name="T42" fmla="*/ 48 w 815"/>
                      <a:gd name="T43" fmla="*/ 245 h 350"/>
                      <a:gd name="T44" fmla="*/ 1 w 815"/>
                      <a:gd name="T45" fmla="*/ 229 h 350"/>
                      <a:gd name="T46" fmla="*/ 178 w 815"/>
                      <a:gd name="T47" fmla="*/ 306 h 350"/>
                      <a:gd name="T48" fmla="*/ 718 w 815"/>
                      <a:gd name="T49" fmla="*/ 232 h 350"/>
                      <a:gd name="T50" fmla="*/ 485 w 815"/>
                      <a:gd name="T51" fmla="*/ 290 h 350"/>
                      <a:gd name="T52" fmla="*/ 323 w 815"/>
                      <a:gd name="T53" fmla="*/ 318 h 350"/>
                      <a:gd name="T54" fmla="*/ 146 w 815"/>
                      <a:gd name="T55" fmla="*/ 337 h 350"/>
                      <a:gd name="T56" fmla="*/ 354 w 815"/>
                      <a:gd name="T57" fmla="*/ 321 h 350"/>
                      <a:gd name="T58" fmla="*/ 634 w 815"/>
                      <a:gd name="T59" fmla="*/ 301 h 350"/>
                      <a:gd name="T60" fmla="*/ 733 w 815"/>
                      <a:gd name="T61" fmla="*/ 238 h 350"/>
                      <a:gd name="T62" fmla="*/ 718 w 815"/>
                      <a:gd name="T63" fmla="*/ 23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5" h="350">
                        <a:moveTo>
                          <a:pt x="622" y="62"/>
                        </a:moveTo>
                        <a:cubicBezTo>
                          <a:pt x="621" y="31"/>
                          <a:pt x="621" y="31"/>
                          <a:pt x="621" y="31"/>
                        </a:cubicBezTo>
                        <a:cubicBezTo>
                          <a:pt x="653" y="0"/>
                          <a:pt x="653" y="0"/>
                          <a:pt x="653" y="0"/>
                        </a:cubicBezTo>
                        <a:cubicBezTo>
                          <a:pt x="653" y="31"/>
                          <a:pt x="653" y="31"/>
                          <a:pt x="653" y="31"/>
                        </a:cubicBezTo>
                        <a:lnTo>
                          <a:pt x="622" y="62"/>
                        </a:lnTo>
                        <a:close/>
                        <a:moveTo>
                          <a:pt x="814" y="101"/>
                        </a:moveTo>
                        <a:cubicBezTo>
                          <a:pt x="815" y="108"/>
                          <a:pt x="811" y="116"/>
                          <a:pt x="804" y="124"/>
                        </a:cubicBezTo>
                        <a:cubicBezTo>
                          <a:pt x="625" y="114"/>
                          <a:pt x="625" y="114"/>
                          <a:pt x="625" y="114"/>
                        </a:cubicBezTo>
                        <a:cubicBezTo>
                          <a:pt x="625" y="104"/>
                          <a:pt x="625" y="104"/>
                          <a:pt x="625" y="104"/>
                        </a:cubicBezTo>
                        <a:cubicBezTo>
                          <a:pt x="624" y="95"/>
                          <a:pt x="617" y="88"/>
                          <a:pt x="603" y="82"/>
                        </a:cubicBezTo>
                        <a:cubicBezTo>
                          <a:pt x="583" y="75"/>
                          <a:pt x="548" y="69"/>
                          <a:pt x="498" y="66"/>
                        </a:cubicBezTo>
                        <a:cubicBezTo>
                          <a:pt x="446" y="62"/>
                          <a:pt x="402" y="62"/>
                          <a:pt x="367" y="66"/>
                        </a:cubicBezTo>
                        <a:cubicBezTo>
                          <a:pt x="344" y="69"/>
                          <a:pt x="329" y="73"/>
                          <a:pt x="322" y="80"/>
                        </a:cubicBezTo>
                        <a:cubicBezTo>
                          <a:pt x="320" y="82"/>
                          <a:pt x="319" y="84"/>
                          <a:pt x="319" y="86"/>
                        </a:cubicBezTo>
                        <a:cubicBezTo>
                          <a:pt x="320" y="117"/>
                          <a:pt x="320" y="117"/>
                          <a:pt x="320" y="117"/>
                        </a:cubicBezTo>
                        <a:cubicBezTo>
                          <a:pt x="320" y="115"/>
                          <a:pt x="321" y="113"/>
                          <a:pt x="323" y="111"/>
                        </a:cubicBezTo>
                        <a:cubicBezTo>
                          <a:pt x="329" y="105"/>
                          <a:pt x="344" y="100"/>
                          <a:pt x="367" y="98"/>
                        </a:cubicBezTo>
                        <a:cubicBezTo>
                          <a:pt x="403" y="94"/>
                          <a:pt x="447" y="93"/>
                          <a:pt x="498" y="97"/>
                        </a:cubicBezTo>
                        <a:cubicBezTo>
                          <a:pt x="549" y="101"/>
                          <a:pt x="584" y="106"/>
                          <a:pt x="603" y="114"/>
                        </a:cubicBezTo>
                        <a:cubicBezTo>
                          <a:pt x="613" y="118"/>
                          <a:pt x="620" y="122"/>
                          <a:pt x="623" y="128"/>
                        </a:cubicBezTo>
                        <a:cubicBezTo>
                          <a:pt x="623" y="145"/>
                          <a:pt x="623" y="145"/>
                          <a:pt x="623" y="145"/>
                        </a:cubicBezTo>
                        <a:cubicBezTo>
                          <a:pt x="804" y="155"/>
                          <a:pt x="804" y="155"/>
                          <a:pt x="804" y="155"/>
                        </a:cubicBezTo>
                        <a:cubicBezTo>
                          <a:pt x="811" y="147"/>
                          <a:pt x="815" y="140"/>
                          <a:pt x="815" y="132"/>
                        </a:cubicBezTo>
                        <a:lnTo>
                          <a:pt x="814" y="101"/>
                        </a:lnTo>
                        <a:close/>
                        <a:moveTo>
                          <a:pt x="185" y="223"/>
                        </a:moveTo>
                        <a:cubicBezTo>
                          <a:pt x="185" y="220"/>
                          <a:pt x="185" y="216"/>
                          <a:pt x="187" y="212"/>
                        </a:cubicBezTo>
                        <a:cubicBezTo>
                          <a:pt x="187" y="181"/>
                          <a:pt x="187" y="181"/>
                          <a:pt x="187" y="181"/>
                        </a:cubicBezTo>
                        <a:cubicBezTo>
                          <a:pt x="185" y="185"/>
                          <a:pt x="184" y="188"/>
                          <a:pt x="184" y="192"/>
                        </a:cubicBezTo>
                        <a:lnTo>
                          <a:pt x="185" y="223"/>
                        </a:lnTo>
                        <a:close/>
                        <a:moveTo>
                          <a:pt x="177" y="159"/>
                        </a:moveTo>
                        <a:cubicBezTo>
                          <a:pt x="205" y="172"/>
                          <a:pt x="264" y="185"/>
                          <a:pt x="353" y="198"/>
                        </a:cubicBezTo>
                        <a:cubicBezTo>
                          <a:pt x="422" y="209"/>
                          <a:pt x="466" y="216"/>
                          <a:pt x="484" y="219"/>
                        </a:cubicBezTo>
                        <a:cubicBezTo>
                          <a:pt x="512" y="225"/>
                          <a:pt x="529" y="230"/>
                          <a:pt x="537" y="235"/>
                        </a:cubicBezTo>
                        <a:cubicBezTo>
                          <a:pt x="542" y="238"/>
                          <a:pt x="544" y="241"/>
                          <a:pt x="544" y="244"/>
                        </a:cubicBezTo>
                        <a:cubicBezTo>
                          <a:pt x="544" y="212"/>
                          <a:pt x="544" y="212"/>
                          <a:pt x="544" y="212"/>
                        </a:cubicBezTo>
                        <a:cubicBezTo>
                          <a:pt x="544" y="209"/>
                          <a:pt x="541" y="206"/>
                          <a:pt x="537" y="203"/>
                        </a:cubicBezTo>
                        <a:cubicBezTo>
                          <a:pt x="529" y="198"/>
                          <a:pt x="511" y="193"/>
                          <a:pt x="484" y="188"/>
                        </a:cubicBezTo>
                        <a:cubicBezTo>
                          <a:pt x="465" y="184"/>
                          <a:pt x="421" y="177"/>
                          <a:pt x="352" y="167"/>
                        </a:cubicBezTo>
                        <a:cubicBezTo>
                          <a:pt x="263" y="153"/>
                          <a:pt x="205" y="140"/>
                          <a:pt x="176" y="128"/>
                        </a:cubicBezTo>
                        <a:cubicBezTo>
                          <a:pt x="150" y="116"/>
                          <a:pt x="137" y="104"/>
                          <a:pt x="137" y="92"/>
                        </a:cubicBezTo>
                        <a:cubicBezTo>
                          <a:pt x="137" y="123"/>
                          <a:pt x="137" y="123"/>
                          <a:pt x="137" y="123"/>
                        </a:cubicBezTo>
                        <a:cubicBezTo>
                          <a:pt x="138" y="136"/>
                          <a:pt x="151" y="148"/>
                          <a:pt x="177" y="159"/>
                        </a:cubicBezTo>
                        <a:close/>
                        <a:moveTo>
                          <a:pt x="177" y="275"/>
                        </a:moveTo>
                        <a:cubicBezTo>
                          <a:pt x="120" y="267"/>
                          <a:pt x="77" y="257"/>
                          <a:pt x="48" y="245"/>
                        </a:cubicBezTo>
                        <a:cubicBezTo>
                          <a:pt x="16" y="232"/>
                          <a:pt x="0" y="216"/>
                          <a:pt x="0" y="197"/>
                        </a:cubicBezTo>
                        <a:cubicBezTo>
                          <a:pt x="1" y="229"/>
                          <a:pt x="1" y="229"/>
                          <a:pt x="1" y="229"/>
                        </a:cubicBezTo>
                        <a:cubicBezTo>
                          <a:pt x="1" y="247"/>
                          <a:pt x="17" y="263"/>
                          <a:pt x="49" y="277"/>
                        </a:cubicBezTo>
                        <a:cubicBezTo>
                          <a:pt x="78" y="289"/>
                          <a:pt x="121" y="299"/>
                          <a:pt x="178" y="306"/>
                        </a:cubicBezTo>
                        <a:lnTo>
                          <a:pt x="177" y="275"/>
                        </a:lnTo>
                        <a:close/>
                        <a:moveTo>
                          <a:pt x="718" y="232"/>
                        </a:moveTo>
                        <a:cubicBezTo>
                          <a:pt x="703" y="247"/>
                          <a:pt x="675" y="259"/>
                          <a:pt x="634" y="270"/>
                        </a:cubicBezTo>
                        <a:cubicBezTo>
                          <a:pt x="593" y="281"/>
                          <a:pt x="543" y="287"/>
                          <a:pt x="485" y="290"/>
                        </a:cubicBezTo>
                        <a:cubicBezTo>
                          <a:pt x="446" y="291"/>
                          <a:pt x="402" y="291"/>
                          <a:pt x="353" y="289"/>
                        </a:cubicBezTo>
                        <a:cubicBezTo>
                          <a:pt x="323" y="318"/>
                          <a:pt x="323" y="318"/>
                          <a:pt x="323" y="318"/>
                        </a:cubicBezTo>
                        <a:cubicBezTo>
                          <a:pt x="145" y="306"/>
                          <a:pt x="145" y="306"/>
                          <a:pt x="145" y="306"/>
                        </a:cubicBezTo>
                        <a:cubicBezTo>
                          <a:pt x="146" y="337"/>
                          <a:pt x="146" y="337"/>
                          <a:pt x="146" y="337"/>
                        </a:cubicBezTo>
                        <a:cubicBezTo>
                          <a:pt x="324" y="350"/>
                          <a:pt x="324" y="350"/>
                          <a:pt x="324" y="350"/>
                        </a:cubicBezTo>
                        <a:cubicBezTo>
                          <a:pt x="354" y="321"/>
                          <a:pt x="354" y="321"/>
                          <a:pt x="354" y="321"/>
                        </a:cubicBezTo>
                        <a:cubicBezTo>
                          <a:pt x="402" y="323"/>
                          <a:pt x="446" y="323"/>
                          <a:pt x="486" y="321"/>
                        </a:cubicBezTo>
                        <a:cubicBezTo>
                          <a:pt x="544" y="319"/>
                          <a:pt x="593" y="312"/>
                          <a:pt x="634" y="301"/>
                        </a:cubicBezTo>
                        <a:cubicBezTo>
                          <a:pt x="676" y="291"/>
                          <a:pt x="704" y="278"/>
                          <a:pt x="719" y="264"/>
                        </a:cubicBezTo>
                        <a:cubicBezTo>
                          <a:pt x="728" y="254"/>
                          <a:pt x="733" y="246"/>
                          <a:pt x="733" y="238"/>
                        </a:cubicBezTo>
                        <a:cubicBezTo>
                          <a:pt x="733" y="206"/>
                          <a:pt x="733" y="206"/>
                          <a:pt x="733" y="206"/>
                        </a:cubicBezTo>
                        <a:cubicBezTo>
                          <a:pt x="733" y="214"/>
                          <a:pt x="728" y="223"/>
                          <a:pt x="718" y="232"/>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1" name="Freeform 115">
                    <a:extLst>
                      <a:ext uri="{FF2B5EF4-FFF2-40B4-BE49-F238E27FC236}">
                        <a16:creationId xmlns:a16="http://schemas.microsoft.com/office/drawing/2014/main" id="{980E2948-767C-46AF-B2C9-692080D6A4C2}"/>
                      </a:ext>
                    </a:extLst>
                  </p:cNvPr>
                  <p:cNvSpPr>
                    <a:spLocks/>
                  </p:cNvSpPr>
                  <p:nvPr/>
                </p:nvSpPr>
                <p:spPr bwMode="auto">
                  <a:xfrm>
                    <a:off x="3357563" y="3219450"/>
                    <a:ext cx="3114675" cy="1235075"/>
                  </a:xfrm>
                  <a:custGeom>
                    <a:avLst/>
                    <a:gdLst>
                      <a:gd name="T0" fmla="*/ 663 w 835"/>
                      <a:gd name="T1" fmla="*/ 12 h 330"/>
                      <a:gd name="T2" fmla="*/ 631 w 835"/>
                      <a:gd name="T3" fmla="*/ 43 h 330"/>
                      <a:gd name="T4" fmla="*/ 783 w 835"/>
                      <a:gd name="T5" fmla="*/ 74 h 330"/>
                      <a:gd name="T6" fmla="*/ 814 w 835"/>
                      <a:gd name="T7" fmla="*/ 136 h 330"/>
                      <a:gd name="T8" fmla="*/ 633 w 835"/>
                      <a:gd name="T9" fmla="*/ 126 h 330"/>
                      <a:gd name="T10" fmla="*/ 613 w 835"/>
                      <a:gd name="T11" fmla="*/ 94 h 330"/>
                      <a:gd name="T12" fmla="*/ 508 w 835"/>
                      <a:gd name="T13" fmla="*/ 78 h 330"/>
                      <a:gd name="T14" fmla="*/ 377 w 835"/>
                      <a:gd name="T15" fmla="*/ 78 h 330"/>
                      <a:gd name="T16" fmla="*/ 332 w 835"/>
                      <a:gd name="T17" fmla="*/ 92 h 330"/>
                      <a:gd name="T18" fmla="*/ 343 w 835"/>
                      <a:gd name="T19" fmla="*/ 109 h 330"/>
                      <a:gd name="T20" fmla="*/ 489 w 835"/>
                      <a:gd name="T21" fmla="*/ 137 h 330"/>
                      <a:gd name="T22" fmla="*/ 664 w 835"/>
                      <a:gd name="T23" fmla="*/ 169 h 330"/>
                      <a:gd name="T24" fmla="*/ 735 w 835"/>
                      <a:gd name="T25" fmla="*/ 202 h 330"/>
                      <a:gd name="T26" fmla="*/ 728 w 835"/>
                      <a:gd name="T27" fmla="*/ 244 h 330"/>
                      <a:gd name="T28" fmla="*/ 644 w 835"/>
                      <a:gd name="T29" fmla="*/ 282 h 330"/>
                      <a:gd name="T30" fmla="*/ 495 w 835"/>
                      <a:gd name="T31" fmla="*/ 302 h 330"/>
                      <a:gd name="T32" fmla="*/ 363 w 835"/>
                      <a:gd name="T33" fmla="*/ 301 h 330"/>
                      <a:gd name="T34" fmla="*/ 333 w 835"/>
                      <a:gd name="T35" fmla="*/ 330 h 330"/>
                      <a:gd name="T36" fmla="*/ 155 w 835"/>
                      <a:gd name="T37" fmla="*/ 318 h 330"/>
                      <a:gd name="T38" fmla="*/ 187 w 835"/>
                      <a:gd name="T39" fmla="*/ 287 h 330"/>
                      <a:gd name="T40" fmla="*/ 58 w 835"/>
                      <a:gd name="T41" fmla="*/ 257 h 330"/>
                      <a:gd name="T42" fmla="*/ 18 w 835"/>
                      <a:gd name="T43" fmla="*/ 185 h 330"/>
                      <a:gd name="T44" fmla="*/ 197 w 835"/>
                      <a:gd name="T45" fmla="*/ 193 h 330"/>
                      <a:gd name="T46" fmla="*/ 222 w 835"/>
                      <a:gd name="T47" fmla="*/ 234 h 330"/>
                      <a:gd name="T48" fmla="*/ 340 w 835"/>
                      <a:gd name="T49" fmla="*/ 254 h 330"/>
                      <a:gd name="T50" fmla="*/ 480 w 835"/>
                      <a:gd name="T51" fmla="*/ 253 h 330"/>
                      <a:gd name="T52" fmla="*/ 550 w 835"/>
                      <a:gd name="T53" fmla="*/ 232 h 330"/>
                      <a:gd name="T54" fmla="*/ 547 w 835"/>
                      <a:gd name="T55" fmla="*/ 215 h 330"/>
                      <a:gd name="T56" fmla="*/ 494 w 835"/>
                      <a:gd name="T57" fmla="*/ 200 h 330"/>
                      <a:gd name="T58" fmla="*/ 362 w 835"/>
                      <a:gd name="T59" fmla="*/ 179 h 330"/>
                      <a:gd name="T60" fmla="*/ 186 w 835"/>
                      <a:gd name="T61" fmla="*/ 140 h 330"/>
                      <a:gd name="T62" fmla="*/ 158 w 835"/>
                      <a:gd name="T63" fmla="*/ 83 h 330"/>
                      <a:gd name="T64" fmla="*/ 233 w 835"/>
                      <a:gd name="T65" fmla="*/ 50 h 330"/>
                      <a:gd name="T66" fmla="*/ 370 w 835"/>
                      <a:gd name="T67" fmla="*/ 32 h 330"/>
                      <a:gd name="T68" fmla="*/ 452 w 835"/>
                      <a:gd name="T69" fmla="*/ 31 h 330"/>
                      <a:gd name="T70" fmla="*/ 485 w 835"/>
                      <a:gd name="T71" fmla="*/ 0 h 330"/>
                      <a:gd name="T72" fmla="*/ 663 w 835"/>
                      <a:gd name="T73" fmla="*/ 1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5" h="330">
                        <a:moveTo>
                          <a:pt x="663" y="12"/>
                        </a:moveTo>
                        <a:cubicBezTo>
                          <a:pt x="631" y="43"/>
                          <a:pt x="631" y="43"/>
                          <a:pt x="631" y="43"/>
                        </a:cubicBezTo>
                        <a:cubicBezTo>
                          <a:pt x="701" y="50"/>
                          <a:pt x="752" y="61"/>
                          <a:pt x="783" y="74"/>
                        </a:cubicBezTo>
                        <a:cubicBezTo>
                          <a:pt x="825" y="92"/>
                          <a:pt x="835" y="112"/>
                          <a:pt x="814" y="136"/>
                        </a:cubicBezTo>
                        <a:cubicBezTo>
                          <a:pt x="633" y="126"/>
                          <a:pt x="633" y="126"/>
                          <a:pt x="633" y="126"/>
                        </a:cubicBezTo>
                        <a:cubicBezTo>
                          <a:pt x="638" y="112"/>
                          <a:pt x="632" y="102"/>
                          <a:pt x="613" y="94"/>
                        </a:cubicBezTo>
                        <a:cubicBezTo>
                          <a:pt x="593" y="87"/>
                          <a:pt x="558" y="81"/>
                          <a:pt x="508" y="78"/>
                        </a:cubicBezTo>
                        <a:cubicBezTo>
                          <a:pt x="456" y="74"/>
                          <a:pt x="412" y="74"/>
                          <a:pt x="377" y="78"/>
                        </a:cubicBezTo>
                        <a:cubicBezTo>
                          <a:pt x="354" y="81"/>
                          <a:pt x="339" y="85"/>
                          <a:pt x="332" y="92"/>
                        </a:cubicBezTo>
                        <a:cubicBezTo>
                          <a:pt x="326" y="98"/>
                          <a:pt x="329" y="104"/>
                          <a:pt x="343" y="109"/>
                        </a:cubicBezTo>
                        <a:cubicBezTo>
                          <a:pt x="360" y="116"/>
                          <a:pt x="409" y="126"/>
                          <a:pt x="489" y="137"/>
                        </a:cubicBezTo>
                        <a:cubicBezTo>
                          <a:pt x="570" y="149"/>
                          <a:pt x="628" y="160"/>
                          <a:pt x="664" y="169"/>
                        </a:cubicBezTo>
                        <a:cubicBezTo>
                          <a:pt x="699" y="178"/>
                          <a:pt x="722" y="189"/>
                          <a:pt x="735" y="202"/>
                        </a:cubicBezTo>
                        <a:cubicBezTo>
                          <a:pt x="747" y="214"/>
                          <a:pt x="745" y="228"/>
                          <a:pt x="728" y="244"/>
                        </a:cubicBezTo>
                        <a:cubicBezTo>
                          <a:pt x="713" y="259"/>
                          <a:pt x="685" y="271"/>
                          <a:pt x="644" y="282"/>
                        </a:cubicBezTo>
                        <a:cubicBezTo>
                          <a:pt x="603" y="293"/>
                          <a:pt x="553" y="299"/>
                          <a:pt x="495" y="302"/>
                        </a:cubicBezTo>
                        <a:cubicBezTo>
                          <a:pt x="456" y="303"/>
                          <a:pt x="412" y="303"/>
                          <a:pt x="363" y="301"/>
                        </a:cubicBezTo>
                        <a:cubicBezTo>
                          <a:pt x="333" y="330"/>
                          <a:pt x="333" y="330"/>
                          <a:pt x="333" y="330"/>
                        </a:cubicBezTo>
                        <a:cubicBezTo>
                          <a:pt x="155" y="318"/>
                          <a:pt x="155" y="318"/>
                          <a:pt x="155" y="318"/>
                        </a:cubicBezTo>
                        <a:cubicBezTo>
                          <a:pt x="187" y="287"/>
                          <a:pt x="187" y="287"/>
                          <a:pt x="187" y="287"/>
                        </a:cubicBezTo>
                        <a:cubicBezTo>
                          <a:pt x="130" y="279"/>
                          <a:pt x="87" y="269"/>
                          <a:pt x="58" y="257"/>
                        </a:cubicBezTo>
                        <a:cubicBezTo>
                          <a:pt x="14" y="238"/>
                          <a:pt x="0" y="214"/>
                          <a:pt x="18" y="185"/>
                        </a:cubicBezTo>
                        <a:cubicBezTo>
                          <a:pt x="197" y="193"/>
                          <a:pt x="197" y="193"/>
                          <a:pt x="197" y="193"/>
                        </a:cubicBezTo>
                        <a:cubicBezTo>
                          <a:pt x="190" y="210"/>
                          <a:pt x="198" y="224"/>
                          <a:pt x="222" y="234"/>
                        </a:cubicBezTo>
                        <a:cubicBezTo>
                          <a:pt x="246" y="244"/>
                          <a:pt x="285" y="251"/>
                          <a:pt x="340" y="254"/>
                        </a:cubicBezTo>
                        <a:cubicBezTo>
                          <a:pt x="397" y="259"/>
                          <a:pt x="444" y="258"/>
                          <a:pt x="480" y="253"/>
                        </a:cubicBezTo>
                        <a:cubicBezTo>
                          <a:pt x="517" y="248"/>
                          <a:pt x="540" y="241"/>
                          <a:pt x="550" y="232"/>
                        </a:cubicBezTo>
                        <a:cubicBezTo>
                          <a:pt x="556" y="226"/>
                          <a:pt x="555" y="220"/>
                          <a:pt x="547" y="215"/>
                        </a:cubicBezTo>
                        <a:cubicBezTo>
                          <a:pt x="539" y="210"/>
                          <a:pt x="521" y="205"/>
                          <a:pt x="494" y="200"/>
                        </a:cubicBezTo>
                        <a:cubicBezTo>
                          <a:pt x="475" y="196"/>
                          <a:pt x="431" y="189"/>
                          <a:pt x="362" y="179"/>
                        </a:cubicBezTo>
                        <a:cubicBezTo>
                          <a:pt x="273" y="165"/>
                          <a:pt x="215" y="152"/>
                          <a:pt x="186" y="140"/>
                        </a:cubicBezTo>
                        <a:cubicBezTo>
                          <a:pt x="147" y="122"/>
                          <a:pt x="137" y="103"/>
                          <a:pt x="158" y="83"/>
                        </a:cubicBezTo>
                        <a:cubicBezTo>
                          <a:pt x="171" y="71"/>
                          <a:pt x="196" y="59"/>
                          <a:pt x="233" y="50"/>
                        </a:cubicBezTo>
                        <a:cubicBezTo>
                          <a:pt x="270" y="41"/>
                          <a:pt x="316" y="35"/>
                          <a:pt x="370" y="32"/>
                        </a:cubicBezTo>
                        <a:cubicBezTo>
                          <a:pt x="396" y="31"/>
                          <a:pt x="423" y="31"/>
                          <a:pt x="452" y="31"/>
                        </a:cubicBezTo>
                        <a:cubicBezTo>
                          <a:pt x="485" y="0"/>
                          <a:pt x="485" y="0"/>
                          <a:pt x="485" y="0"/>
                        </a:cubicBezTo>
                        <a:lnTo>
                          <a:pt x="663" y="12"/>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nvGrpSpPr>
              <p:cNvPr id="59" name="Group 1262">
                <a:extLst>
                  <a:ext uri="{FF2B5EF4-FFF2-40B4-BE49-F238E27FC236}">
                    <a16:creationId xmlns:a16="http://schemas.microsoft.com/office/drawing/2014/main" id="{6AA1FCE7-FF7D-4B00-9B3B-51DA1CEFB364}"/>
                  </a:ext>
                </a:extLst>
              </p:cNvPr>
              <p:cNvGrpSpPr/>
              <p:nvPr/>
            </p:nvGrpSpPr>
            <p:grpSpPr>
              <a:xfrm>
                <a:off x="3993699" y="3727635"/>
                <a:ext cx="1053083" cy="654776"/>
                <a:chOff x="3662234" y="2015071"/>
                <a:chExt cx="1119230" cy="695904"/>
              </a:xfrm>
            </p:grpSpPr>
            <p:grpSp>
              <p:nvGrpSpPr>
                <p:cNvPr id="88" name="Group 146">
                  <a:extLst>
                    <a:ext uri="{FF2B5EF4-FFF2-40B4-BE49-F238E27FC236}">
                      <a16:creationId xmlns:a16="http://schemas.microsoft.com/office/drawing/2014/main" id="{01327D97-3C8B-4F88-BCF6-3B1CA8488604}"/>
                    </a:ext>
                  </a:extLst>
                </p:cNvPr>
                <p:cNvGrpSpPr/>
                <p:nvPr/>
              </p:nvGrpSpPr>
              <p:grpSpPr>
                <a:xfrm>
                  <a:off x="3711661" y="2352246"/>
                  <a:ext cx="980903" cy="358729"/>
                  <a:chOff x="434975" y="1814513"/>
                  <a:chExt cx="9102726" cy="3328987"/>
                </a:xfrm>
              </p:grpSpPr>
              <p:sp>
                <p:nvSpPr>
                  <p:cNvPr id="207" name="Freeform 5">
                    <a:extLst>
                      <a:ext uri="{FF2B5EF4-FFF2-40B4-BE49-F238E27FC236}">
                        <a16:creationId xmlns:a16="http://schemas.microsoft.com/office/drawing/2014/main" id="{C3D317B3-342F-4A09-84C1-9E7337F50D0B}"/>
                      </a:ext>
                    </a:extLst>
                  </p:cNvPr>
                  <p:cNvSpPr>
                    <a:spLocks/>
                  </p:cNvSpPr>
                  <p:nvPr/>
                </p:nvSpPr>
                <p:spPr bwMode="auto">
                  <a:xfrm>
                    <a:off x="625475" y="2944813"/>
                    <a:ext cx="8666163" cy="2198687"/>
                  </a:xfrm>
                  <a:custGeom>
                    <a:avLst/>
                    <a:gdLst>
                      <a:gd name="T0" fmla="*/ 2484 w 2506"/>
                      <a:gd name="T1" fmla="*/ 95 h 634"/>
                      <a:gd name="T2" fmla="*/ 2057 w 2506"/>
                      <a:gd name="T3" fmla="*/ 257 h 634"/>
                      <a:gd name="T4" fmla="*/ 1423 w 2506"/>
                      <a:gd name="T5" fmla="*/ 311 h 634"/>
                      <a:gd name="T6" fmla="*/ 1343 w 2506"/>
                      <a:gd name="T7" fmla="*/ 312 h 634"/>
                      <a:gd name="T8" fmla="*/ 1289 w 2506"/>
                      <a:gd name="T9" fmla="*/ 312 h 634"/>
                      <a:gd name="T10" fmla="*/ 1079 w 2506"/>
                      <a:gd name="T11" fmla="*/ 305 h 634"/>
                      <a:gd name="T12" fmla="*/ 1027 w 2506"/>
                      <a:gd name="T13" fmla="*/ 303 h 634"/>
                      <a:gd name="T14" fmla="*/ 520 w 2506"/>
                      <a:gd name="T15" fmla="*/ 244 h 634"/>
                      <a:gd name="T16" fmla="*/ 318 w 2506"/>
                      <a:gd name="T17" fmla="*/ 197 h 634"/>
                      <a:gd name="T18" fmla="*/ 15 w 2506"/>
                      <a:gd name="T19" fmla="*/ 0 h 634"/>
                      <a:gd name="T20" fmla="*/ 4 w 2506"/>
                      <a:gd name="T21" fmla="*/ 322 h 634"/>
                      <a:gd name="T22" fmla="*/ 318 w 2506"/>
                      <a:gd name="T23" fmla="*/ 522 h 634"/>
                      <a:gd name="T24" fmla="*/ 509 w 2506"/>
                      <a:gd name="T25" fmla="*/ 566 h 634"/>
                      <a:gd name="T26" fmla="*/ 1017 w 2506"/>
                      <a:gd name="T27" fmla="*/ 625 h 634"/>
                      <a:gd name="T28" fmla="*/ 1079 w 2506"/>
                      <a:gd name="T29" fmla="*/ 628 h 634"/>
                      <a:gd name="T30" fmla="*/ 1289 w 2506"/>
                      <a:gd name="T31" fmla="*/ 634 h 634"/>
                      <a:gd name="T32" fmla="*/ 1343 w 2506"/>
                      <a:gd name="T33" fmla="*/ 634 h 634"/>
                      <a:gd name="T34" fmla="*/ 1423 w 2506"/>
                      <a:gd name="T35" fmla="*/ 633 h 634"/>
                      <a:gd name="T36" fmla="*/ 2057 w 2506"/>
                      <a:gd name="T37" fmla="*/ 576 h 634"/>
                      <a:gd name="T38" fmla="*/ 2473 w 2506"/>
                      <a:gd name="T39" fmla="*/ 416 h 634"/>
                      <a:gd name="T40" fmla="*/ 2495 w 2506"/>
                      <a:gd name="T41" fmla="*/ 366 h 634"/>
                      <a:gd name="T42" fmla="*/ 2506 w 2506"/>
                      <a:gd name="T43" fmla="*/ 45 h 634"/>
                      <a:gd name="T44" fmla="*/ 2484 w 2506"/>
                      <a:gd name="T45" fmla="*/ 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06" h="634">
                        <a:moveTo>
                          <a:pt x="2484" y="95"/>
                        </a:moveTo>
                        <a:cubicBezTo>
                          <a:pt x="2428" y="162"/>
                          <a:pt x="2272" y="218"/>
                          <a:pt x="2057" y="257"/>
                        </a:cubicBezTo>
                        <a:cubicBezTo>
                          <a:pt x="1878" y="288"/>
                          <a:pt x="1659" y="308"/>
                          <a:pt x="1423" y="311"/>
                        </a:cubicBezTo>
                        <a:cubicBezTo>
                          <a:pt x="1396" y="312"/>
                          <a:pt x="1370" y="312"/>
                          <a:pt x="1343" y="312"/>
                        </a:cubicBezTo>
                        <a:cubicBezTo>
                          <a:pt x="1325" y="312"/>
                          <a:pt x="1307" y="312"/>
                          <a:pt x="1289" y="312"/>
                        </a:cubicBezTo>
                        <a:cubicBezTo>
                          <a:pt x="1220" y="311"/>
                          <a:pt x="1150" y="309"/>
                          <a:pt x="1079" y="305"/>
                        </a:cubicBezTo>
                        <a:cubicBezTo>
                          <a:pt x="1062" y="305"/>
                          <a:pt x="1045" y="304"/>
                          <a:pt x="1027" y="303"/>
                        </a:cubicBezTo>
                        <a:cubicBezTo>
                          <a:pt x="837" y="292"/>
                          <a:pt x="665" y="271"/>
                          <a:pt x="520" y="244"/>
                        </a:cubicBezTo>
                        <a:cubicBezTo>
                          <a:pt x="445" y="230"/>
                          <a:pt x="378" y="214"/>
                          <a:pt x="318" y="197"/>
                        </a:cubicBezTo>
                        <a:cubicBezTo>
                          <a:pt x="124" y="142"/>
                          <a:pt x="11" y="72"/>
                          <a:pt x="15" y="0"/>
                        </a:cubicBezTo>
                        <a:cubicBezTo>
                          <a:pt x="4" y="322"/>
                          <a:pt x="4" y="322"/>
                          <a:pt x="4" y="322"/>
                        </a:cubicBezTo>
                        <a:cubicBezTo>
                          <a:pt x="0" y="395"/>
                          <a:pt x="117" y="466"/>
                          <a:pt x="318" y="522"/>
                        </a:cubicBezTo>
                        <a:cubicBezTo>
                          <a:pt x="375" y="538"/>
                          <a:pt x="439" y="553"/>
                          <a:pt x="509" y="566"/>
                        </a:cubicBezTo>
                        <a:cubicBezTo>
                          <a:pt x="655" y="593"/>
                          <a:pt x="827" y="613"/>
                          <a:pt x="1017" y="625"/>
                        </a:cubicBezTo>
                        <a:cubicBezTo>
                          <a:pt x="1038" y="626"/>
                          <a:pt x="1058" y="627"/>
                          <a:pt x="1079" y="628"/>
                        </a:cubicBezTo>
                        <a:cubicBezTo>
                          <a:pt x="1150" y="631"/>
                          <a:pt x="1220" y="633"/>
                          <a:pt x="1289" y="634"/>
                        </a:cubicBezTo>
                        <a:cubicBezTo>
                          <a:pt x="1307" y="634"/>
                          <a:pt x="1325" y="634"/>
                          <a:pt x="1343" y="634"/>
                        </a:cubicBezTo>
                        <a:cubicBezTo>
                          <a:pt x="1370" y="634"/>
                          <a:pt x="1396" y="633"/>
                          <a:pt x="1423" y="633"/>
                        </a:cubicBezTo>
                        <a:cubicBezTo>
                          <a:pt x="1659" y="629"/>
                          <a:pt x="1879" y="609"/>
                          <a:pt x="2057" y="576"/>
                        </a:cubicBezTo>
                        <a:cubicBezTo>
                          <a:pt x="2266" y="538"/>
                          <a:pt x="2418" y="483"/>
                          <a:pt x="2473" y="416"/>
                        </a:cubicBezTo>
                        <a:cubicBezTo>
                          <a:pt x="2487" y="400"/>
                          <a:pt x="2494" y="383"/>
                          <a:pt x="2495" y="366"/>
                        </a:cubicBezTo>
                        <a:cubicBezTo>
                          <a:pt x="2506" y="45"/>
                          <a:pt x="2506" y="45"/>
                          <a:pt x="2506" y="45"/>
                        </a:cubicBezTo>
                        <a:cubicBezTo>
                          <a:pt x="2505" y="61"/>
                          <a:pt x="2498" y="78"/>
                          <a:pt x="2484" y="95"/>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Freeform 6">
                    <a:extLst>
                      <a:ext uri="{FF2B5EF4-FFF2-40B4-BE49-F238E27FC236}">
                        <a16:creationId xmlns:a16="http://schemas.microsoft.com/office/drawing/2014/main" id="{548D32D1-2A8F-49F8-835E-93987A611E3A}"/>
                      </a:ext>
                    </a:extLst>
                  </p:cNvPr>
                  <p:cNvSpPr>
                    <a:spLocks/>
                  </p:cNvSpPr>
                  <p:nvPr/>
                </p:nvSpPr>
                <p:spPr bwMode="auto">
                  <a:xfrm>
                    <a:off x="625475" y="2851150"/>
                    <a:ext cx="1098550" cy="1809750"/>
                  </a:xfrm>
                  <a:custGeom>
                    <a:avLst/>
                    <a:gdLst>
                      <a:gd name="T0" fmla="*/ 15 w 318"/>
                      <a:gd name="T1" fmla="*/ 0 h 522"/>
                      <a:gd name="T2" fmla="*/ 4 w 318"/>
                      <a:gd name="T3" fmla="*/ 322 h 522"/>
                      <a:gd name="T4" fmla="*/ 318 w 318"/>
                      <a:gd name="T5" fmla="*/ 522 h 522"/>
                      <a:gd name="T6" fmla="*/ 318 w 318"/>
                      <a:gd name="T7" fmla="*/ 198 h 522"/>
                      <a:gd name="T8" fmla="*/ 15 w 318"/>
                      <a:gd name="T9" fmla="*/ 0 h 522"/>
                    </a:gdLst>
                    <a:ahLst/>
                    <a:cxnLst>
                      <a:cxn ang="0">
                        <a:pos x="T0" y="T1"/>
                      </a:cxn>
                      <a:cxn ang="0">
                        <a:pos x="T2" y="T3"/>
                      </a:cxn>
                      <a:cxn ang="0">
                        <a:pos x="T4" y="T5"/>
                      </a:cxn>
                      <a:cxn ang="0">
                        <a:pos x="T6" y="T7"/>
                      </a:cxn>
                      <a:cxn ang="0">
                        <a:pos x="T8" y="T9"/>
                      </a:cxn>
                    </a:cxnLst>
                    <a:rect l="0" t="0" r="r" b="b"/>
                    <a:pathLst>
                      <a:path w="318" h="522">
                        <a:moveTo>
                          <a:pt x="15" y="0"/>
                        </a:moveTo>
                        <a:cubicBezTo>
                          <a:pt x="4" y="322"/>
                          <a:pt x="4" y="322"/>
                          <a:pt x="4" y="322"/>
                        </a:cubicBezTo>
                        <a:cubicBezTo>
                          <a:pt x="0" y="396"/>
                          <a:pt x="117" y="467"/>
                          <a:pt x="318" y="522"/>
                        </a:cubicBezTo>
                        <a:cubicBezTo>
                          <a:pt x="318" y="198"/>
                          <a:pt x="318" y="198"/>
                          <a:pt x="318" y="198"/>
                        </a:cubicBezTo>
                        <a:cubicBezTo>
                          <a:pt x="124" y="142"/>
                          <a:pt x="11" y="73"/>
                          <a:pt x="15"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Freeform 7">
                    <a:extLst>
                      <a:ext uri="{FF2B5EF4-FFF2-40B4-BE49-F238E27FC236}">
                        <a16:creationId xmlns:a16="http://schemas.microsoft.com/office/drawing/2014/main" id="{7C27EDFA-0EAB-4657-988B-8EFB682A0C4C}"/>
                      </a:ext>
                    </a:extLst>
                  </p:cNvPr>
                  <p:cNvSpPr>
                    <a:spLocks/>
                  </p:cNvSpPr>
                  <p:nvPr/>
                </p:nvSpPr>
                <p:spPr bwMode="auto">
                  <a:xfrm>
                    <a:off x="1724025" y="3538538"/>
                    <a:ext cx="2632075" cy="1490662"/>
                  </a:xfrm>
                  <a:custGeom>
                    <a:avLst/>
                    <a:gdLst>
                      <a:gd name="T0" fmla="*/ 709 w 761"/>
                      <a:gd name="T1" fmla="*/ 106 h 430"/>
                      <a:gd name="T2" fmla="*/ 202 w 761"/>
                      <a:gd name="T3" fmla="*/ 46 h 430"/>
                      <a:gd name="T4" fmla="*/ 0 w 761"/>
                      <a:gd name="T5" fmla="*/ 0 h 430"/>
                      <a:gd name="T6" fmla="*/ 0 w 761"/>
                      <a:gd name="T7" fmla="*/ 324 h 430"/>
                      <a:gd name="T8" fmla="*/ 191 w 761"/>
                      <a:gd name="T9" fmla="*/ 368 h 430"/>
                      <a:gd name="T10" fmla="*/ 699 w 761"/>
                      <a:gd name="T11" fmla="*/ 427 h 430"/>
                      <a:gd name="T12" fmla="*/ 761 w 761"/>
                      <a:gd name="T13" fmla="*/ 430 h 430"/>
                      <a:gd name="T14" fmla="*/ 761 w 761"/>
                      <a:gd name="T15" fmla="*/ 108 h 430"/>
                      <a:gd name="T16" fmla="*/ 709 w 761"/>
                      <a:gd name="T17" fmla="*/ 10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430">
                        <a:moveTo>
                          <a:pt x="709" y="106"/>
                        </a:moveTo>
                        <a:cubicBezTo>
                          <a:pt x="519" y="94"/>
                          <a:pt x="347" y="74"/>
                          <a:pt x="202" y="46"/>
                        </a:cubicBezTo>
                        <a:cubicBezTo>
                          <a:pt x="127" y="32"/>
                          <a:pt x="60" y="17"/>
                          <a:pt x="0" y="0"/>
                        </a:cubicBezTo>
                        <a:cubicBezTo>
                          <a:pt x="0" y="324"/>
                          <a:pt x="0" y="324"/>
                          <a:pt x="0" y="324"/>
                        </a:cubicBezTo>
                        <a:cubicBezTo>
                          <a:pt x="57" y="340"/>
                          <a:pt x="121" y="355"/>
                          <a:pt x="191" y="368"/>
                        </a:cubicBezTo>
                        <a:cubicBezTo>
                          <a:pt x="337" y="395"/>
                          <a:pt x="509" y="416"/>
                          <a:pt x="699" y="427"/>
                        </a:cubicBezTo>
                        <a:cubicBezTo>
                          <a:pt x="720" y="428"/>
                          <a:pt x="740" y="429"/>
                          <a:pt x="761" y="430"/>
                        </a:cubicBezTo>
                        <a:cubicBezTo>
                          <a:pt x="761" y="108"/>
                          <a:pt x="761" y="108"/>
                          <a:pt x="761" y="108"/>
                        </a:cubicBezTo>
                        <a:cubicBezTo>
                          <a:pt x="744" y="107"/>
                          <a:pt x="727" y="107"/>
                          <a:pt x="709" y="10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Freeform 8">
                    <a:extLst>
                      <a:ext uri="{FF2B5EF4-FFF2-40B4-BE49-F238E27FC236}">
                        <a16:creationId xmlns:a16="http://schemas.microsoft.com/office/drawing/2014/main" id="{606EE0B8-30CB-477B-9C4F-B8096C279C39}"/>
                      </a:ext>
                    </a:extLst>
                  </p:cNvPr>
                  <p:cNvSpPr>
                    <a:spLocks/>
                  </p:cNvSpPr>
                  <p:nvPr/>
                </p:nvSpPr>
                <p:spPr bwMode="auto">
                  <a:xfrm>
                    <a:off x="434975" y="1814513"/>
                    <a:ext cx="9102726" cy="2230437"/>
                  </a:xfrm>
                  <a:custGeom>
                    <a:avLst/>
                    <a:gdLst>
                      <a:gd name="T0" fmla="*/ 2056 w 2632"/>
                      <a:gd name="T1" fmla="*/ 100 h 643"/>
                      <a:gd name="T2" fmla="*/ 1550 w 2632"/>
                      <a:gd name="T3" fmla="*/ 41 h 643"/>
                      <a:gd name="T4" fmla="*/ 92 w 2632"/>
                      <a:gd name="T5" fmla="*/ 249 h 643"/>
                      <a:gd name="T6" fmla="*/ 575 w 2632"/>
                      <a:gd name="T7" fmla="*/ 543 h 643"/>
                      <a:gd name="T8" fmla="*/ 1082 w 2632"/>
                      <a:gd name="T9" fmla="*/ 603 h 643"/>
                      <a:gd name="T10" fmla="*/ 2539 w 2632"/>
                      <a:gd name="T11" fmla="*/ 394 h 643"/>
                      <a:gd name="T12" fmla="*/ 2056 w 2632"/>
                      <a:gd name="T13" fmla="*/ 100 h 643"/>
                    </a:gdLst>
                    <a:ahLst/>
                    <a:cxnLst>
                      <a:cxn ang="0">
                        <a:pos x="T0" y="T1"/>
                      </a:cxn>
                      <a:cxn ang="0">
                        <a:pos x="T2" y="T3"/>
                      </a:cxn>
                      <a:cxn ang="0">
                        <a:pos x="T4" y="T5"/>
                      </a:cxn>
                      <a:cxn ang="0">
                        <a:pos x="T6" y="T7"/>
                      </a:cxn>
                      <a:cxn ang="0">
                        <a:pos x="T8" y="T9"/>
                      </a:cxn>
                      <a:cxn ang="0">
                        <a:pos x="T10" y="T11"/>
                      </a:cxn>
                      <a:cxn ang="0">
                        <a:pos x="T12" y="T13"/>
                      </a:cxn>
                    </a:cxnLst>
                    <a:rect l="0" t="0" r="r" b="b"/>
                    <a:pathLst>
                      <a:path w="2632" h="643">
                        <a:moveTo>
                          <a:pt x="2056" y="100"/>
                        </a:moveTo>
                        <a:cubicBezTo>
                          <a:pt x="1911" y="72"/>
                          <a:pt x="1739" y="52"/>
                          <a:pt x="1550" y="41"/>
                        </a:cubicBezTo>
                        <a:cubicBezTo>
                          <a:pt x="875" y="0"/>
                          <a:pt x="222" y="94"/>
                          <a:pt x="92" y="249"/>
                        </a:cubicBezTo>
                        <a:cubicBezTo>
                          <a:pt x="0" y="361"/>
                          <a:pt x="202" y="474"/>
                          <a:pt x="575" y="543"/>
                        </a:cubicBezTo>
                        <a:cubicBezTo>
                          <a:pt x="720" y="571"/>
                          <a:pt x="892" y="591"/>
                          <a:pt x="1082" y="603"/>
                        </a:cubicBezTo>
                        <a:cubicBezTo>
                          <a:pt x="1757" y="643"/>
                          <a:pt x="2410" y="549"/>
                          <a:pt x="2539" y="394"/>
                        </a:cubicBezTo>
                        <a:cubicBezTo>
                          <a:pt x="2632" y="283"/>
                          <a:pt x="2428" y="169"/>
                          <a:pt x="2056" y="100"/>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Freeform 9">
                    <a:extLst>
                      <a:ext uri="{FF2B5EF4-FFF2-40B4-BE49-F238E27FC236}">
                        <a16:creationId xmlns:a16="http://schemas.microsoft.com/office/drawing/2014/main" id="{15523A44-DC70-4DCD-BA78-3872D7CEA61E}"/>
                      </a:ext>
                    </a:extLst>
                  </p:cNvPr>
                  <p:cNvSpPr>
                    <a:spLocks/>
                  </p:cNvSpPr>
                  <p:nvPr/>
                </p:nvSpPr>
                <p:spPr bwMode="auto">
                  <a:xfrm>
                    <a:off x="1195388" y="2127250"/>
                    <a:ext cx="7577138" cy="1604962"/>
                  </a:xfrm>
                  <a:custGeom>
                    <a:avLst/>
                    <a:gdLst>
                      <a:gd name="T0" fmla="*/ 1170 w 2191"/>
                      <a:gd name="T1" fmla="*/ 463 h 463"/>
                      <a:gd name="T2" fmla="*/ 886 w 2191"/>
                      <a:gd name="T3" fmla="*/ 455 h 463"/>
                      <a:gd name="T4" fmla="*/ 429 w 2191"/>
                      <a:gd name="T5" fmla="*/ 402 h 463"/>
                      <a:gd name="T6" fmla="*/ 18 w 2191"/>
                      <a:gd name="T7" fmla="*/ 247 h 463"/>
                      <a:gd name="T8" fmla="*/ 19 w 2191"/>
                      <a:gd name="T9" fmla="*/ 180 h 463"/>
                      <a:gd name="T10" fmla="*/ 1021 w 2191"/>
                      <a:gd name="T11" fmla="*/ 0 h 463"/>
                      <a:gd name="T12" fmla="*/ 1306 w 2191"/>
                      <a:gd name="T13" fmla="*/ 9 h 463"/>
                      <a:gd name="T14" fmla="*/ 1763 w 2191"/>
                      <a:gd name="T15" fmla="*/ 62 h 463"/>
                      <a:gd name="T16" fmla="*/ 2173 w 2191"/>
                      <a:gd name="T17" fmla="*/ 216 h 463"/>
                      <a:gd name="T18" fmla="*/ 2171 w 2191"/>
                      <a:gd name="T19" fmla="*/ 283 h 463"/>
                      <a:gd name="T20" fmla="*/ 1170 w 2191"/>
                      <a:gd name="T21"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1" h="463">
                        <a:moveTo>
                          <a:pt x="1170" y="463"/>
                        </a:moveTo>
                        <a:cubicBezTo>
                          <a:pt x="1075" y="463"/>
                          <a:pt x="980" y="460"/>
                          <a:pt x="886" y="455"/>
                        </a:cubicBezTo>
                        <a:cubicBezTo>
                          <a:pt x="719" y="445"/>
                          <a:pt x="565" y="427"/>
                          <a:pt x="429" y="402"/>
                        </a:cubicBezTo>
                        <a:cubicBezTo>
                          <a:pt x="212" y="361"/>
                          <a:pt x="62" y="305"/>
                          <a:pt x="18" y="247"/>
                        </a:cubicBezTo>
                        <a:cubicBezTo>
                          <a:pt x="0" y="224"/>
                          <a:pt x="1" y="203"/>
                          <a:pt x="19" y="180"/>
                        </a:cubicBezTo>
                        <a:cubicBezTo>
                          <a:pt x="106" y="76"/>
                          <a:pt x="528" y="0"/>
                          <a:pt x="1021" y="0"/>
                        </a:cubicBezTo>
                        <a:cubicBezTo>
                          <a:pt x="1116" y="0"/>
                          <a:pt x="1212" y="3"/>
                          <a:pt x="1306" y="9"/>
                        </a:cubicBezTo>
                        <a:cubicBezTo>
                          <a:pt x="1474" y="18"/>
                          <a:pt x="1627" y="36"/>
                          <a:pt x="1763" y="62"/>
                        </a:cubicBezTo>
                        <a:cubicBezTo>
                          <a:pt x="1979" y="102"/>
                          <a:pt x="2129" y="158"/>
                          <a:pt x="2173" y="216"/>
                        </a:cubicBezTo>
                        <a:cubicBezTo>
                          <a:pt x="2191" y="239"/>
                          <a:pt x="2190" y="260"/>
                          <a:pt x="2171" y="283"/>
                        </a:cubicBezTo>
                        <a:cubicBezTo>
                          <a:pt x="2085" y="387"/>
                          <a:pt x="1663" y="463"/>
                          <a:pt x="1170" y="463"/>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Freeform 10">
                    <a:extLst>
                      <a:ext uri="{FF2B5EF4-FFF2-40B4-BE49-F238E27FC236}">
                        <a16:creationId xmlns:a16="http://schemas.microsoft.com/office/drawing/2014/main" id="{0E3DFCE9-4C8D-46FD-83F5-463732A2A241}"/>
                      </a:ext>
                    </a:extLst>
                  </p:cNvPr>
                  <p:cNvSpPr>
                    <a:spLocks/>
                  </p:cNvSpPr>
                  <p:nvPr/>
                </p:nvSpPr>
                <p:spPr bwMode="auto">
                  <a:xfrm>
                    <a:off x="2119313" y="2016125"/>
                    <a:ext cx="5634038" cy="1827212"/>
                  </a:xfrm>
                  <a:custGeom>
                    <a:avLst/>
                    <a:gdLst>
                      <a:gd name="T0" fmla="*/ 799 w 1629"/>
                      <a:gd name="T1" fmla="*/ 527 h 527"/>
                      <a:gd name="T2" fmla="*/ 600 w 1629"/>
                      <a:gd name="T3" fmla="*/ 519 h 527"/>
                      <a:gd name="T4" fmla="*/ 102 w 1629"/>
                      <a:gd name="T5" fmla="*/ 461 h 527"/>
                      <a:gd name="T6" fmla="*/ 0 w 1629"/>
                      <a:gd name="T7" fmla="*/ 440 h 527"/>
                      <a:gd name="T8" fmla="*/ 819 w 1629"/>
                      <a:gd name="T9" fmla="*/ 0 h 527"/>
                      <a:gd name="T10" fmla="*/ 1058 w 1629"/>
                      <a:gd name="T11" fmla="*/ 8 h 527"/>
                      <a:gd name="T12" fmla="*/ 1554 w 1629"/>
                      <a:gd name="T13" fmla="*/ 66 h 527"/>
                      <a:gd name="T14" fmla="*/ 1629 w 1629"/>
                      <a:gd name="T15" fmla="*/ 81 h 527"/>
                      <a:gd name="T16" fmla="*/ 799 w 1629"/>
                      <a:gd name="T1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9" h="527">
                        <a:moveTo>
                          <a:pt x="799" y="527"/>
                        </a:moveTo>
                        <a:cubicBezTo>
                          <a:pt x="732" y="525"/>
                          <a:pt x="665" y="523"/>
                          <a:pt x="600" y="519"/>
                        </a:cubicBezTo>
                        <a:cubicBezTo>
                          <a:pt x="418" y="508"/>
                          <a:pt x="250" y="489"/>
                          <a:pt x="102" y="461"/>
                        </a:cubicBezTo>
                        <a:cubicBezTo>
                          <a:pt x="67" y="454"/>
                          <a:pt x="33" y="447"/>
                          <a:pt x="0" y="440"/>
                        </a:cubicBezTo>
                        <a:cubicBezTo>
                          <a:pt x="819" y="0"/>
                          <a:pt x="819" y="0"/>
                          <a:pt x="819" y="0"/>
                        </a:cubicBezTo>
                        <a:cubicBezTo>
                          <a:pt x="899" y="1"/>
                          <a:pt x="980" y="4"/>
                          <a:pt x="1058" y="8"/>
                        </a:cubicBezTo>
                        <a:cubicBezTo>
                          <a:pt x="1240" y="19"/>
                          <a:pt x="1407" y="38"/>
                          <a:pt x="1554" y="66"/>
                        </a:cubicBezTo>
                        <a:cubicBezTo>
                          <a:pt x="1580" y="71"/>
                          <a:pt x="1605" y="76"/>
                          <a:pt x="1629" y="81"/>
                        </a:cubicBezTo>
                        <a:lnTo>
                          <a:pt x="799" y="527"/>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3" name="Freeform 11">
                    <a:extLst>
                      <a:ext uri="{FF2B5EF4-FFF2-40B4-BE49-F238E27FC236}">
                        <a16:creationId xmlns:a16="http://schemas.microsoft.com/office/drawing/2014/main" id="{ECBFDE71-F35F-4337-A71F-EE602E3F1491}"/>
                      </a:ext>
                    </a:extLst>
                  </p:cNvPr>
                  <p:cNvSpPr>
                    <a:spLocks/>
                  </p:cNvSpPr>
                  <p:nvPr/>
                </p:nvSpPr>
                <p:spPr bwMode="auto">
                  <a:xfrm>
                    <a:off x="1244600" y="2127250"/>
                    <a:ext cx="7527925" cy="1033462"/>
                  </a:xfrm>
                  <a:custGeom>
                    <a:avLst/>
                    <a:gdLst>
                      <a:gd name="T0" fmla="*/ 2159 w 2177"/>
                      <a:gd name="T1" fmla="*/ 216 h 298"/>
                      <a:gd name="T2" fmla="*/ 1749 w 2177"/>
                      <a:gd name="T3" fmla="*/ 62 h 298"/>
                      <a:gd name="T4" fmla="*/ 1292 w 2177"/>
                      <a:gd name="T5" fmla="*/ 9 h 298"/>
                      <a:gd name="T6" fmla="*/ 1007 w 2177"/>
                      <a:gd name="T7" fmla="*/ 0 h 298"/>
                      <a:gd name="T8" fmla="*/ 5 w 2177"/>
                      <a:gd name="T9" fmla="*/ 180 h 298"/>
                      <a:gd name="T10" fmla="*/ 0 w 2177"/>
                      <a:gd name="T11" fmla="*/ 187 h 298"/>
                      <a:gd name="T12" fmla="*/ 987 w 2177"/>
                      <a:gd name="T13" fmla="*/ 22 h 298"/>
                      <a:gd name="T14" fmla="*/ 1272 w 2177"/>
                      <a:gd name="T15" fmla="*/ 31 h 298"/>
                      <a:gd name="T16" fmla="*/ 1728 w 2177"/>
                      <a:gd name="T17" fmla="*/ 84 h 298"/>
                      <a:gd name="T18" fmla="*/ 2138 w 2177"/>
                      <a:gd name="T19" fmla="*/ 238 h 298"/>
                      <a:gd name="T20" fmla="*/ 2142 w 2177"/>
                      <a:gd name="T21" fmla="*/ 298 h 298"/>
                      <a:gd name="T22" fmla="*/ 2157 w 2177"/>
                      <a:gd name="T23" fmla="*/ 283 h 298"/>
                      <a:gd name="T24" fmla="*/ 2159 w 2177"/>
                      <a:gd name="T25" fmla="*/ 21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7" h="298">
                        <a:moveTo>
                          <a:pt x="2159" y="216"/>
                        </a:moveTo>
                        <a:cubicBezTo>
                          <a:pt x="2115" y="158"/>
                          <a:pt x="1965" y="102"/>
                          <a:pt x="1749" y="62"/>
                        </a:cubicBezTo>
                        <a:cubicBezTo>
                          <a:pt x="1613" y="36"/>
                          <a:pt x="1460" y="18"/>
                          <a:pt x="1292" y="9"/>
                        </a:cubicBezTo>
                        <a:cubicBezTo>
                          <a:pt x="1198" y="3"/>
                          <a:pt x="1102" y="0"/>
                          <a:pt x="1007" y="0"/>
                        </a:cubicBezTo>
                        <a:cubicBezTo>
                          <a:pt x="514" y="0"/>
                          <a:pt x="92" y="76"/>
                          <a:pt x="5" y="180"/>
                        </a:cubicBezTo>
                        <a:cubicBezTo>
                          <a:pt x="3" y="183"/>
                          <a:pt x="2" y="185"/>
                          <a:pt x="0" y="187"/>
                        </a:cubicBezTo>
                        <a:cubicBezTo>
                          <a:pt x="114" y="91"/>
                          <a:pt x="518" y="22"/>
                          <a:pt x="987" y="22"/>
                        </a:cubicBezTo>
                        <a:cubicBezTo>
                          <a:pt x="1082" y="22"/>
                          <a:pt x="1177" y="25"/>
                          <a:pt x="1272" y="31"/>
                        </a:cubicBezTo>
                        <a:cubicBezTo>
                          <a:pt x="1439" y="41"/>
                          <a:pt x="1593" y="59"/>
                          <a:pt x="1728" y="84"/>
                        </a:cubicBezTo>
                        <a:cubicBezTo>
                          <a:pt x="1944" y="125"/>
                          <a:pt x="2094" y="181"/>
                          <a:pt x="2138" y="238"/>
                        </a:cubicBezTo>
                        <a:cubicBezTo>
                          <a:pt x="2154" y="259"/>
                          <a:pt x="2155" y="278"/>
                          <a:pt x="2142" y="298"/>
                        </a:cubicBezTo>
                        <a:cubicBezTo>
                          <a:pt x="2148" y="293"/>
                          <a:pt x="2153" y="288"/>
                          <a:pt x="2157" y="283"/>
                        </a:cubicBezTo>
                        <a:cubicBezTo>
                          <a:pt x="2176" y="260"/>
                          <a:pt x="2177" y="239"/>
                          <a:pt x="2159" y="21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4" name="Freeform 12">
                    <a:extLst>
                      <a:ext uri="{FF2B5EF4-FFF2-40B4-BE49-F238E27FC236}">
                        <a16:creationId xmlns:a16="http://schemas.microsoft.com/office/drawing/2014/main" id="{1CC288B7-70FB-4B06-A07E-CB96300E3DF3}"/>
                      </a:ext>
                    </a:extLst>
                  </p:cNvPr>
                  <p:cNvSpPr>
                    <a:spLocks/>
                  </p:cNvSpPr>
                  <p:nvPr/>
                </p:nvSpPr>
                <p:spPr bwMode="auto">
                  <a:xfrm>
                    <a:off x="7739063" y="3008313"/>
                    <a:ext cx="1552575" cy="1843087"/>
                  </a:xfrm>
                  <a:custGeom>
                    <a:avLst/>
                    <a:gdLst>
                      <a:gd name="T0" fmla="*/ 427 w 449"/>
                      <a:gd name="T1" fmla="*/ 50 h 532"/>
                      <a:gd name="T2" fmla="*/ 0 w 449"/>
                      <a:gd name="T3" fmla="*/ 212 h 532"/>
                      <a:gd name="T4" fmla="*/ 0 w 449"/>
                      <a:gd name="T5" fmla="*/ 532 h 532"/>
                      <a:gd name="T6" fmla="*/ 416 w 449"/>
                      <a:gd name="T7" fmla="*/ 372 h 532"/>
                      <a:gd name="T8" fmla="*/ 438 w 449"/>
                      <a:gd name="T9" fmla="*/ 322 h 532"/>
                      <a:gd name="T10" fmla="*/ 449 w 449"/>
                      <a:gd name="T11" fmla="*/ 0 h 532"/>
                      <a:gd name="T12" fmla="*/ 427 w 449"/>
                      <a:gd name="T13" fmla="*/ 50 h 532"/>
                    </a:gdLst>
                    <a:ahLst/>
                    <a:cxnLst>
                      <a:cxn ang="0">
                        <a:pos x="T0" y="T1"/>
                      </a:cxn>
                      <a:cxn ang="0">
                        <a:pos x="T2" y="T3"/>
                      </a:cxn>
                      <a:cxn ang="0">
                        <a:pos x="T4" y="T5"/>
                      </a:cxn>
                      <a:cxn ang="0">
                        <a:pos x="T6" y="T7"/>
                      </a:cxn>
                      <a:cxn ang="0">
                        <a:pos x="T8" y="T9"/>
                      </a:cxn>
                      <a:cxn ang="0">
                        <a:pos x="T10" y="T11"/>
                      </a:cxn>
                      <a:cxn ang="0">
                        <a:pos x="T12" y="T13"/>
                      </a:cxn>
                    </a:cxnLst>
                    <a:rect l="0" t="0" r="r" b="b"/>
                    <a:pathLst>
                      <a:path w="449" h="532">
                        <a:moveTo>
                          <a:pt x="427" y="50"/>
                        </a:moveTo>
                        <a:cubicBezTo>
                          <a:pt x="371" y="118"/>
                          <a:pt x="215" y="174"/>
                          <a:pt x="0" y="212"/>
                        </a:cubicBezTo>
                        <a:cubicBezTo>
                          <a:pt x="0" y="532"/>
                          <a:pt x="0" y="532"/>
                          <a:pt x="0" y="532"/>
                        </a:cubicBezTo>
                        <a:cubicBezTo>
                          <a:pt x="209" y="494"/>
                          <a:pt x="361" y="438"/>
                          <a:pt x="416" y="372"/>
                        </a:cubicBezTo>
                        <a:cubicBezTo>
                          <a:pt x="430" y="355"/>
                          <a:pt x="437" y="338"/>
                          <a:pt x="438" y="322"/>
                        </a:cubicBezTo>
                        <a:cubicBezTo>
                          <a:pt x="449" y="0"/>
                          <a:pt x="449" y="0"/>
                          <a:pt x="449" y="0"/>
                        </a:cubicBezTo>
                        <a:cubicBezTo>
                          <a:pt x="448" y="17"/>
                          <a:pt x="441" y="33"/>
                          <a:pt x="427" y="50"/>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5" name="Freeform 13">
                    <a:extLst>
                      <a:ext uri="{FF2B5EF4-FFF2-40B4-BE49-F238E27FC236}">
                        <a16:creationId xmlns:a16="http://schemas.microsoft.com/office/drawing/2014/main" id="{329BCB4B-82D7-4BB6-9BC1-89282B99CB2A}"/>
                      </a:ext>
                    </a:extLst>
                  </p:cNvPr>
                  <p:cNvSpPr>
                    <a:spLocks/>
                  </p:cNvSpPr>
                  <p:nvPr/>
                </p:nvSpPr>
                <p:spPr bwMode="auto">
                  <a:xfrm>
                    <a:off x="4356100" y="3913188"/>
                    <a:ext cx="727075" cy="1136650"/>
                  </a:xfrm>
                  <a:custGeom>
                    <a:avLst/>
                    <a:gdLst>
                      <a:gd name="T0" fmla="*/ 0 w 210"/>
                      <a:gd name="T1" fmla="*/ 0 h 328"/>
                      <a:gd name="T2" fmla="*/ 0 w 210"/>
                      <a:gd name="T3" fmla="*/ 322 h 328"/>
                      <a:gd name="T4" fmla="*/ 210 w 210"/>
                      <a:gd name="T5" fmla="*/ 328 h 328"/>
                      <a:gd name="T6" fmla="*/ 210 w 210"/>
                      <a:gd name="T7" fmla="*/ 6 h 328"/>
                      <a:gd name="T8" fmla="*/ 0 w 210"/>
                      <a:gd name="T9" fmla="*/ 0 h 328"/>
                    </a:gdLst>
                    <a:ahLst/>
                    <a:cxnLst>
                      <a:cxn ang="0">
                        <a:pos x="T0" y="T1"/>
                      </a:cxn>
                      <a:cxn ang="0">
                        <a:pos x="T2" y="T3"/>
                      </a:cxn>
                      <a:cxn ang="0">
                        <a:pos x="T4" y="T5"/>
                      </a:cxn>
                      <a:cxn ang="0">
                        <a:pos x="T6" y="T7"/>
                      </a:cxn>
                      <a:cxn ang="0">
                        <a:pos x="T8" y="T9"/>
                      </a:cxn>
                    </a:cxnLst>
                    <a:rect l="0" t="0" r="r" b="b"/>
                    <a:pathLst>
                      <a:path w="210" h="328">
                        <a:moveTo>
                          <a:pt x="0" y="0"/>
                        </a:moveTo>
                        <a:cubicBezTo>
                          <a:pt x="0" y="322"/>
                          <a:pt x="0" y="322"/>
                          <a:pt x="0" y="322"/>
                        </a:cubicBezTo>
                        <a:cubicBezTo>
                          <a:pt x="71" y="325"/>
                          <a:pt x="141" y="328"/>
                          <a:pt x="210" y="328"/>
                        </a:cubicBezTo>
                        <a:cubicBezTo>
                          <a:pt x="210" y="6"/>
                          <a:pt x="210" y="6"/>
                          <a:pt x="210" y="6"/>
                        </a:cubicBezTo>
                        <a:cubicBezTo>
                          <a:pt x="141" y="6"/>
                          <a:pt x="71"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6" name="Freeform 14">
                    <a:extLst>
                      <a:ext uri="{FF2B5EF4-FFF2-40B4-BE49-F238E27FC236}">
                        <a16:creationId xmlns:a16="http://schemas.microsoft.com/office/drawing/2014/main" id="{D04315DA-7ACE-475B-BB17-D6D74050C593}"/>
                      </a:ext>
                    </a:extLst>
                  </p:cNvPr>
                  <p:cNvSpPr>
                    <a:spLocks/>
                  </p:cNvSpPr>
                  <p:nvPr/>
                </p:nvSpPr>
                <p:spPr bwMode="auto">
                  <a:xfrm>
                    <a:off x="5268913" y="3933825"/>
                    <a:ext cx="277813" cy="1116012"/>
                  </a:xfrm>
                  <a:custGeom>
                    <a:avLst/>
                    <a:gdLst>
                      <a:gd name="T0" fmla="*/ 0 w 80"/>
                      <a:gd name="T1" fmla="*/ 0 h 322"/>
                      <a:gd name="T2" fmla="*/ 0 w 80"/>
                      <a:gd name="T3" fmla="*/ 322 h 322"/>
                      <a:gd name="T4" fmla="*/ 80 w 80"/>
                      <a:gd name="T5" fmla="*/ 321 h 322"/>
                      <a:gd name="T6" fmla="*/ 80 w 80"/>
                      <a:gd name="T7" fmla="*/ 0 h 322"/>
                      <a:gd name="T8" fmla="*/ 0 w 80"/>
                      <a:gd name="T9" fmla="*/ 0 h 322"/>
                    </a:gdLst>
                    <a:ahLst/>
                    <a:cxnLst>
                      <a:cxn ang="0">
                        <a:pos x="T0" y="T1"/>
                      </a:cxn>
                      <a:cxn ang="0">
                        <a:pos x="T2" y="T3"/>
                      </a:cxn>
                      <a:cxn ang="0">
                        <a:pos x="T4" y="T5"/>
                      </a:cxn>
                      <a:cxn ang="0">
                        <a:pos x="T6" y="T7"/>
                      </a:cxn>
                      <a:cxn ang="0">
                        <a:pos x="T8" y="T9"/>
                      </a:cxn>
                    </a:cxnLst>
                    <a:rect l="0" t="0" r="r" b="b"/>
                    <a:pathLst>
                      <a:path w="80" h="322">
                        <a:moveTo>
                          <a:pt x="0" y="0"/>
                        </a:moveTo>
                        <a:cubicBezTo>
                          <a:pt x="0" y="322"/>
                          <a:pt x="0" y="322"/>
                          <a:pt x="0" y="322"/>
                        </a:cubicBezTo>
                        <a:cubicBezTo>
                          <a:pt x="27" y="322"/>
                          <a:pt x="53" y="322"/>
                          <a:pt x="80" y="321"/>
                        </a:cubicBezTo>
                        <a:cubicBezTo>
                          <a:pt x="80" y="0"/>
                          <a:pt x="80" y="0"/>
                          <a:pt x="80" y="0"/>
                        </a:cubicBezTo>
                        <a:cubicBezTo>
                          <a:pt x="53" y="0"/>
                          <a:pt x="27" y="0"/>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7" name="Freeform 15">
                    <a:extLst>
                      <a:ext uri="{FF2B5EF4-FFF2-40B4-BE49-F238E27FC236}">
                        <a16:creationId xmlns:a16="http://schemas.microsoft.com/office/drawing/2014/main" id="{AE7AE2B0-54FC-4CC1-B268-C73AA55FC5CE}"/>
                      </a:ext>
                    </a:extLst>
                  </p:cNvPr>
                  <p:cNvSpPr>
                    <a:spLocks/>
                  </p:cNvSpPr>
                  <p:nvPr/>
                </p:nvSpPr>
                <p:spPr bwMode="auto">
                  <a:xfrm>
                    <a:off x="5083175" y="3933825"/>
                    <a:ext cx="185738" cy="1116012"/>
                  </a:xfrm>
                  <a:custGeom>
                    <a:avLst/>
                    <a:gdLst>
                      <a:gd name="T0" fmla="*/ 0 w 54"/>
                      <a:gd name="T1" fmla="*/ 0 h 322"/>
                      <a:gd name="T2" fmla="*/ 0 w 54"/>
                      <a:gd name="T3" fmla="*/ 322 h 322"/>
                      <a:gd name="T4" fmla="*/ 54 w 54"/>
                      <a:gd name="T5" fmla="*/ 322 h 322"/>
                      <a:gd name="T6" fmla="*/ 54 w 54"/>
                      <a:gd name="T7" fmla="*/ 0 h 322"/>
                      <a:gd name="T8" fmla="*/ 0 w 54"/>
                      <a:gd name="T9" fmla="*/ 0 h 322"/>
                    </a:gdLst>
                    <a:ahLst/>
                    <a:cxnLst>
                      <a:cxn ang="0">
                        <a:pos x="T0" y="T1"/>
                      </a:cxn>
                      <a:cxn ang="0">
                        <a:pos x="T2" y="T3"/>
                      </a:cxn>
                      <a:cxn ang="0">
                        <a:pos x="T4" y="T5"/>
                      </a:cxn>
                      <a:cxn ang="0">
                        <a:pos x="T6" y="T7"/>
                      </a:cxn>
                      <a:cxn ang="0">
                        <a:pos x="T8" y="T9"/>
                      </a:cxn>
                    </a:cxnLst>
                    <a:rect l="0" t="0" r="r" b="b"/>
                    <a:pathLst>
                      <a:path w="54" h="322">
                        <a:moveTo>
                          <a:pt x="0" y="0"/>
                        </a:moveTo>
                        <a:cubicBezTo>
                          <a:pt x="0" y="322"/>
                          <a:pt x="0" y="322"/>
                          <a:pt x="0" y="322"/>
                        </a:cubicBezTo>
                        <a:cubicBezTo>
                          <a:pt x="18" y="322"/>
                          <a:pt x="36" y="322"/>
                          <a:pt x="54" y="322"/>
                        </a:cubicBezTo>
                        <a:cubicBezTo>
                          <a:pt x="54" y="0"/>
                          <a:pt x="54" y="0"/>
                          <a:pt x="54" y="0"/>
                        </a:cubicBezTo>
                        <a:cubicBezTo>
                          <a:pt x="36" y="0"/>
                          <a:pt x="18"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8" name="Freeform 16">
                    <a:extLst>
                      <a:ext uri="{FF2B5EF4-FFF2-40B4-BE49-F238E27FC236}">
                        <a16:creationId xmlns:a16="http://schemas.microsoft.com/office/drawing/2014/main" id="{9B97C313-E07D-4569-B91D-583A33745B95}"/>
                      </a:ext>
                    </a:extLst>
                  </p:cNvPr>
                  <p:cNvSpPr>
                    <a:spLocks/>
                  </p:cNvSpPr>
                  <p:nvPr/>
                </p:nvSpPr>
                <p:spPr bwMode="auto">
                  <a:xfrm>
                    <a:off x="5546725" y="3743325"/>
                    <a:ext cx="2192338" cy="1303337"/>
                  </a:xfrm>
                  <a:custGeom>
                    <a:avLst/>
                    <a:gdLst>
                      <a:gd name="T0" fmla="*/ 634 w 634"/>
                      <a:gd name="T1" fmla="*/ 0 h 376"/>
                      <a:gd name="T2" fmla="*/ 0 w 634"/>
                      <a:gd name="T3" fmla="*/ 55 h 376"/>
                      <a:gd name="T4" fmla="*/ 0 w 634"/>
                      <a:gd name="T5" fmla="*/ 376 h 376"/>
                      <a:gd name="T6" fmla="*/ 634 w 634"/>
                      <a:gd name="T7" fmla="*/ 320 h 376"/>
                      <a:gd name="T8" fmla="*/ 634 w 634"/>
                      <a:gd name="T9" fmla="*/ 0 h 376"/>
                    </a:gdLst>
                    <a:ahLst/>
                    <a:cxnLst>
                      <a:cxn ang="0">
                        <a:pos x="T0" y="T1"/>
                      </a:cxn>
                      <a:cxn ang="0">
                        <a:pos x="T2" y="T3"/>
                      </a:cxn>
                      <a:cxn ang="0">
                        <a:pos x="T4" y="T5"/>
                      </a:cxn>
                      <a:cxn ang="0">
                        <a:pos x="T6" y="T7"/>
                      </a:cxn>
                      <a:cxn ang="0">
                        <a:pos x="T8" y="T9"/>
                      </a:cxn>
                    </a:cxnLst>
                    <a:rect l="0" t="0" r="r" b="b"/>
                    <a:pathLst>
                      <a:path w="634" h="376">
                        <a:moveTo>
                          <a:pt x="634" y="0"/>
                        </a:moveTo>
                        <a:cubicBezTo>
                          <a:pt x="455" y="32"/>
                          <a:pt x="236" y="51"/>
                          <a:pt x="0" y="55"/>
                        </a:cubicBezTo>
                        <a:cubicBezTo>
                          <a:pt x="0" y="376"/>
                          <a:pt x="0" y="376"/>
                          <a:pt x="0" y="376"/>
                        </a:cubicBezTo>
                        <a:cubicBezTo>
                          <a:pt x="236" y="372"/>
                          <a:pt x="456" y="352"/>
                          <a:pt x="634" y="320"/>
                        </a:cubicBezTo>
                        <a:lnTo>
                          <a:pt x="634"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9" name="Freeform 17">
                    <a:extLst>
                      <a:ext uri="{FF2B5EF4-FFF2-40B4-BE49-F238E27FC236}">
                        <a16:creationId xmlns:a16="http://schemas.microsoft.com/office/drawing/2014/main" id="{32DC4E8E-1813-44F1-AEC7-2CB09FA7294C}"/>
                      </a:ext>
                    </a:extLst>
                  </p:cNvPr>
                  <p:cNvSpPr>
                    <a:spLocks/>
                  </p:cNvSpPr>
                  <p:nvPr/>
                </p:nvSpPr>
                <p:spPr bwMode="auto">
                  <a:xfrm>
                    <a:off x="8413750" y="3662363"/>
                    <a:ext cx="76200" cy="968375"/>
                  </a:xfrm>
                  <a:custGeom>
                    <a:avLst/>
                    <a:gdLst>
                      <a:gd name="T0" fmla="*/ 22 w 22"/>
                      <a:gd name="T1" fmla="*/ 0 h 279"/>
                      <a:gd name="T2" fmla="*/ 0 w 22"/>
                      <a:gd name="T3" fmla="*/ 6 h 279"/>
                      <a:gd name="T4" fmla="*/ 0 w 22"/>
                      <a:gd name="T5" fmla="*/ 279 h 279"/>
                      <a:gd name="T6" fmla="*/ 22 w 22"/>
                      <a:gd name="T7" fmla="*/ 272 h 279"/>
                      <a:gd name="T8" fmla="*/ 22 w 22"/>
                      <a:gd name="T9" fmla="*/ 0 h 279"/>
                    </a:gdLst>
                    <a:ahLst/>
                    <a:cxnLst>
                      <a:cxn ang="0">
                        <a:pos x="T0" y="T1"/>
                      </a:cxn>
                      <a:cxn ang="0">
                        <a:pos x="T2" y="T3"/>
                      </a:cxn>
                      <a:cxn ang="0">
                        <a:pos x="T4" y="T5"/>
                      </a:cxn>
                      <a:cxn ang="0">
                        <a:pos x="T6" y="T7"/>
                      </a:cxn>
                      <a:cxn ang="0">
                        <a:pos x="T8" y="T9"/>
                      </a:cxn>
                    </a:cxnLst>
                    <a:rect l="0" t="0" r="r" b="b"/>
                    <a:pathLst>
                      <a:path w="22" h="279">
                        <a:moveTo>
                          <a:pt x="22" y="0"/>
                        </a:moveTo>
                        <a:cubicBezTo>
                          <a:pt x="15" y="2"/>
                          <a:pt x="7" y="4"/>
                          <a:pt x="0" y="6"/>
                        </a:cubicBezTo>
                        <a:cubicBezTo>
                          <a:pt x="0" y="279"/>
                          <a:pt x="0" y="279"/>
                          <a:pt x="0" y="279"/>
                        </a:cubicBezTo>
                        <a:cubicBezTo>
                          <a:pt x="8" y="277"/>
                          <a:pt x="14" y="274"/>
                          <a:pt x="22" y="272"/>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0" name="Freeform 18">
                    <a:extLst>
                      <a:ext uri="{FF2B5EF4-FFF2-40B4-BE49-F238E27FC236}">
                        <a16:creationId xmlns:a16="http://schemas.microsoft.com/office/drawing/2014/main" id="{9FD87E8C-E79E-49EA-9C2E-A4FD51639A58}"/>
                      </a:ext>
                    </a:extLst>
                  </p:cNvPr>
                  <p:cNvSpPr>
                    <a:spLocks/>
                  </p:cNvSpPr>
                  <p:nvPr/>
                </p:nvSpPr>
                <p:spPr bwMode="auto">
                  <a:xfrm>
                    <a:off x="7980363" y="3770313"/>
                    <a:ext cx="76200" cy="974725"/>
                  </a:xfrm>
                  <a:custGeom>
                    <a:avLst/>
                    <a:gdLst>
                      <a:gd name="T0" fmla="*/ 22 w 22"/>
                      <a:gd name="T1" fmla="*/ 0 h 281"/>
                      <a:gd name="T2" fmla="*/ 0 w 22"/>
                      <a:gd name="T3" fmla="*/ 4 h 281"/>
                      <a:gd name="T4" fmla="*/ 0 w 22"/>
                      <a:gd name="T5" fmla="*/ 281 h 281"/>
                      <a:gd name="T6" fmla="*/ 22 w 22"/>
                      <a:gd name="T7" fmla="*/ 276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8" y="3"/>
                          <a:pt x="0" y="4"/>
                        </a:cubicBezTo>
                        <a:cubicBezTo>
                          <a:pt x="0" y="281"/>
                          <a:pt x="0" y="281"/>
                          <a:pt x="0" y="281"/>
                        </a:cubicBezTo>
                        <a:cubicBezTo>
                          <a:pt x="8" y="279"/>
                          <a:pt x="15" y="277"/>
                          <a:pt x="22" y="276"/>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1" name="Freeform 19">
                    <a:extLst>
                      <a:ext uri="{FF2B5EF4-FFF2-40B4-BE49-F238E27FC236}">
                        <a16:creationId xmlns:a16="http://schemas.microsoft.com/office/drawing/2014/main" id="{F0898BB1-FBDB-4BC7-A6B2-E0C2CF3BE742}"/>
                      </a:ext>
                    </a:extLst>
                  </p:cNvPr>
                  <p:cNvSpPr>
                    <a:spLocks/>
                  </p:cNvSpPr>
                  <p:nvPr/>
                </p:nvSpPr>
                <p:spPr bwMode="auto">
                  <a:xfrm>
                    <a:off x="8842375" y="3509963"/>
                    <a:ext cx="76200" cy="946150"/>
                  </a:xfrm>
                  <a:custGeom>
                    <a:avLst/>
                    <a:gdLst>
                      <a:gd name="T0" fmla="*/ 22 w 22"/>
                      <a:gd name="T1" fmla="*/ 261 h 273"/>
                      <a:gd name="T2" fmla="*/ 22 w 22"/>
                      <a:gd name="T3" fmla="*/ 0 h 273"/>
                      <a:gd name="T4" fmla="*/ 0 w 22"/>
                      <a:gd name="T5" fmla="*/ 9 h 273"/>
                      <a:gd name="T6" fmla="*/ 0 w 22"/>
                      <a:gd name="T7" fmla="*/ 273 h 273"/>
                      <a:gd name="T8" fmla="*/ 22 w 22"/>
                      <a:gd name="T9" fmla="*/ 261 h 273"/>
                    </a:gdLst>
                    <a:ahLst/>
                    <a:cxnLst>
                      <a:cxn ang="0">
                        <a:pos x="T0" y="T1"/>
                      </a:cxn>
                      <a:cxn ang="0">
                        <a:pos x="T2" y="T3"/>
                      </a:cxn>
                      <a:cxn ang="0">
                        <a:pos x="T4" y="T5"/>
                      </a:cxn>
                      <a:cxn ang="0">
                        <a:pos x="T6" y="T7"/>
                      </a:cxn>
                      <a:cxn ang="0">
                        <a:pos x="T8" y="T9"/>
                      </a:cxn>
                    </a:cxnLst>
                    <a:rect l="0" t="0" r="r" b="b"/>
                    <a:pathLst>
                      <a:path w="22" h="273">
                        <a:moveTo>
                          <a:pt x="22" y="261"/>
                        </a:moveTo>
                        <a:cubicBezTo>
                          <a:pt x="22" y="0"/>
                          <a:pt x="22" y="0"/>
                          <a:pt x="22" y="0"/>
                        </a:cubicBezTo>
                        <a:cubicBezTo>
                          <a:pt x="15" y="3"/>
                          <a:pt x="8" y="6"/>
                          <a:pt x="0" y="9"/>
                        </a:cubicBezTo>
                        <a:cubicBezTo>
                          <a:pt x="0" y="273"/>
                          <a:pt x="0" y="273"/>
                          <a:pt x="0" y="273"/>
                        </a:cubicBezTo>
                        <a:cubicBezTo>
                          <a:pt x="8" y="269"/>
                          <a:pt x="16" y="265"/>
                          <a:pt x="22"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2" name="Freeform 20">
                    <a:extLst>
                      <a:ext uri="{FF2B5EF4-FFF2-40B4-BE49-F238E27FC236}">
                        <a16:creationId xmlns:a16="http://schemas.microsoft.com/office/drawing/2014/main" id="{E74176DB-5ECF-441A-90E9-E921479FA96D}"/>
                      </a:ext>
                    </a:extLst>
                  </p:cNvPr>
                  <p:cNvSpPr>
                    <a:spLocks/>
                  </p:cNvSpPr>
                  <p:nvPr/>
                </p:nvSpPr>
                <p:spPr bwMode="auto">
                  <a:xfrm>
                    <a:off x="5826125" y="4010025"/>
                    <a:ext cx="79375" cy="973137"/>
                  </a:xfrm>
                  <a:custGeom>
                    <a:avLst/>
                    <a:gdLst>
                      <a:gd name="T0" fmla="*/ 23 w 23"/>
                      <a:gd name="T1" fmla="*/ 0 h 281"/>
                      <a:gd name="T2" fmla="*/ 0 w 23"/>
                      <a:gd name="T3" fmla="*/ 0 h 281"/>
                      <a:gd name="T4" fmla="*/ 0 w 23"/>
                      <a:gd name="T5" fmla="*/ 281 h 281"/>
                      <a:gd name="T6" fmla="*/ 23 w 23"/>
                      <a:gd name="T7" fmla="*/ 280 h 281"/>
                      <a:gd name="T8" fmla="*/ 23 w 23"/>
                      <a:gd name="T9" fmla="*/ 0 h 281"/>
                    </a:gdLst>
                    <a:ahLst/>
                    <a:cxnLst>
                      <a:cxn ang="0">
                        <a:pos x="T0" y="T1"/>
                      </a:cxn>
                      <a:cxn ang="0">
                        <a:pos x="T2" y="T3"/>
                      </a:cxn>
                      <a:cxn ang="0">
                        <a:pos x="T4" y="T5"/>
                      </a:cxn>
                      <a:cxn ang="0">
                        <a:pos x="T6" y="T7"/>
                      </a:cxn>
                      <a:cxn ang="0">
                        <a:pos x="T8" y="T9"/>
                      </a:cxn>
                    </a:cxnLst>
                    <a:rect l="0" t="0" r="r" b="b"/>
                    <a:pathLst>
                      <a:path w="23" h="281">
                        <a:moveTo>
                          <a:pt x="23" y="0"/>
                        </a:moveTo>
                        <a:cubicBezTo>
                          <a:pt x="15" y="0"/>
                          <a:pt x="8" y="0"/>
                          <a:pt x="0" y="0"/>
                        </a:cubicBezTo>
                        <a:cubicBezTo>
                          <a:pt x="0" y="281"/>
                          <a:pt x="0" y="281"/>
                          <a:pt x="0" y="281"/>
                        </a:cubicBezTo>
                        <a:cubicBezTo>
                          <a:pt x="8" y="281"/>
                          <a:pt x="15" y="281"/>
                          <a:pt x="23" y="28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3" name="Freeform 21">
                    <a:extLst>
                      <a:ext uri="{FF2B5EF4-FFF2-40B4-BE49-F238E27FC236}">
                        <a16:creationId xmlns:a16="http://schemas.microsoft.com/office/drawing/2014/main" id="{9A0DFD24-85F6-40B0-96CF-11C7B9BBEE0D}"/>
                      </a:ext>
                    </a:extLst>
                  </p:cNvPr>
                  <p:cNvSpPr>
                    <a:spLocks/>
                  </p:cNvSpPr>
                  <p:nvPr/>
                </p:nvSpPr>
                <p:spPr bwMode="auto">
                  <a:xfrm>
                    <a:off x="1520825" y="3562350"/>
                    <a:ext cx="76200" cy="987425"/>
                  </a:xfrm>
                  <a:custGeom>
                    <a:avLst/>
                    <a:gdLst>
                      <a:gd name="T0" fmla="*/ 22 w 22"/>
                      <a:gd name="T1" fmla="*/ 7 h 285"/>
                      <a:gd name="T2" fmla="*/ 0 w 22"/>
                      <a:gd name="T3" fmla="*/ 0 h 285"/>
                      <a:gd name="T4" fmla="*/ 0 w 22"/>
                      <a:gd name="T5" fmla="*/ 278 h 285"/>
                      <a:gd name="T6" fmla="*/ 22 w 22"/>
                      <a:gd name="T7" fmla="*/ 285 h 285"/>
                      <a:gd name="T8" fmla="*/ 22 w 22"/>
                      <a:gd name="T9" fmla="*/ 7 h 285"/>
                    </a:gdLst>
                    <a:ahLst/>
                    <a:cxnLst>
                      <a:cxn ang="0">
                        <a:pos x="T0" y="T1"/>
                      </a:cxn>
                      <a:cxn ang="0">
                        <a:pos x="T2" y="T3"/>
                      </a:cxn>
                      <a:cxn ang="0">
                        <a:pos x="T4" y="T5"/>
                      </a:cxn>
                      <a:cxn ang="0">
                        <a:pos x="T6" y="T7"/>
                      </a:cxn>
                      <a:cxn ang="0">
                        <a:pos x="T8" y="T9"/>
                      </a:cxn>
                    </a:cxnLst>
                    <a:rect l="0" t="0" r="r" b="b"/>
                    <a:pathLst>
                      <a:path w="22" h="285">
                        <a:moveTo>
                          <a:pt x="22" y="7"/>
                        </a:moveTo>
                        <a:cubicBezTo>
                          <a:pt x="14" y="5"/>
                          <a:pt x="7" y="3"/>
                          <a:pt x="0" y="0"/>
                        </a:cubicBezTo>
                        <a:cubicBezTo>
                          <a:pt x="0" y="278"/>
                          <a:pt x="0" y="278"/>
                          <a:pt x="0" y="278"/>
                        </a:cubicBezTo>
                        <a:cubicBezTo>
                          <a:pt x="7" y="280"/>
                          <a:pt x="14" y="283"/>
                          <a:pt x="22" y="285"/>
                        </a:cubicBezTo>
                        <a:lnTo>
                          <a:pt x="2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4" name="Freeform 22">
                    <a:extLst>
                      <a:ext uri="{FF2B5EF4-FFF2-40B4-BE49-F238E27FC236}">
                        <a16:creationId xmlns:a16="http://schemas.microsoft.com/office/drawing/2014/main" id="{B528934A-EE39-475E-AD15-50CF703AD7DA}"/>
                      </a:ext>
                    </a:extLst>
                  </p:cNvPr>
                  <p:cNvSpPr>
                    <a:spLocks/>
                  </p:cNvSpPr>
                  <p:nvPr/>
                </p:nvSpPr>
                <p:spPr bwMode="auto">
                  <a:xfrm>
                    <a:off x="7119938" y="3913188"/>
                    <a:ext cx="76200" cy="973137"/>
                  </a:xfrm>
                  <a:custGeom>
                    <a:avLst/>
                    <a:gdLst>
                      <a:gd name="T0" fmla="*/ 22 w 22"/>
                      <a:gd name="T1" fmla="*/ 0 h 281"/>
                      <a:gd name="T2" fmla="*/ 0 w 22"/>
                      <a:gd name="T3" fmla="*/ 2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8" y="1"/>
                          <a:pt x="0" y="2"/>
                        </a:cubicBezTo>
                        <a:cubicBezTo>
                          <a:pt x="0" y="281"/>
                          <a:pt x="0" y="281"/>
                          <a:pt x="0" y="281"/>
                        </a:cubicBezTo>
                        <a:cubicBezTo>
                          <a:pt x="7" y="280"/>
                          <a:pt x="15" y="279"/>
                          <a:pt x="22" y="278"/>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5" name="Freeform 23">
                    <a:extLst>
                      <a:ext uri="{FF2B5EF4-FFF2-40B4-BE49-F238E27FC236}">
                        <a16:creationId xmlns:a16="http://schemas.microsoft.com/office/drawing/2014/main" id="{3291B152-0898-406B-9D8C-87405E0E578B}"/>
                      </a:ext>
                    </a:extLst>
                  </p:cNvPr>
                  <p:cNvSpPr>
                    <a:spLocks/>
                  </p:cNvSpPr>
                  <p:nvPr/>
                </p:nvSpPr>
                <p:spPr bwMode="auto">
                  <a:xfrm>
                    <a:off x="5397500" y="4019550"/>
                    <a:ext cx="76200" cy="974725"/>
                  </a:xfrm>
                  <a:custGeom>
                    <a:avLst/>
                    <a:gdLst>
                      <a:gd name="T0" fmla="*/ 0 w 22"/>
                      <a:gd name="T1" fmla="*/ 281 h 281"/>
                      <a:gd name="T2" fmla="*/ 22 w 22"/>
                      <a:gd name="T3" fmla="*/ 280 h 281"/>
                      <a:gd name="T4" fmla="*/ 22 w 22"/>
                      <a:gd name="T5" fmla="*/ 0 h 281"/>
                      <a:gd name="T6" fmla="*/ 0 w 22"/>
                      <a:gd name="T7" fmla="*/ 0 h 281"/>
                      <a:gd name="T8" fmla="*/ 0 w 22"/>
                      <a:gd name="T9" fmla="*/ 281 h 281"/>
                    </a:gdLst>
                    <a:ahLst/>
                    <a:cxnLst>
                      <a:cxn ang="0">
                        <a:pos x="T0" y="T1"/>
                      </a:cxn>
                      <a:cxn ang="0">
                        <a:pos x="T2" y="T3"/>
                      </a:cxn>
                      <a:cxn ang="0">
                        <a:pos x="T4" y="T5"/>
                      </a:cxn>
                      <a:cxn ang="0">
                        <a:pos x="T6" y="T7"/>
                      </a:cxn>
                      <a:cxn ang="0">
                        <a:pos x="T8" y="T9"/>
                      </a:cxn>
                    </a:cxnLst>
                    <a:rect l="0" t="0" r="r" b="b"/>
                    <a:pathLst>
                      <a:path w="22" h="281">
                        <a:moveTo>
                          <a:pt x="0" y="281"/>
                        </a:moveTo>
                        <a:cubicBezTo>
                          <a:pt x="7" y="280"/>
                          <a:pt x="15" y="280"/>
                          <a:pt x="22" y="280"/>
                        </a:cubicBezTo>
                        <a:cubicBezTo>
                          <a:pt x="22" y="0"/>
                          <a:pt x="22" y="0"/>
                          <a:pt x="22" y="0"/>
                        </a:cubicBezTo>
                        <a:cubicBezTo>
                          <a:pt x="15" y="0"/>
                          <a:pt x="7" y="0"/>
                          <a:pt x="0" y="0"/>
                        </a:cubicBez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6" name="Freeform 24">
                    <a:extLst>
                      <a:ext uri="{FF2B5EF4-FFF2-40B4-BE49-F238E27FC236}">
                        <a16:creationId xmlns:a16="http://schemas.microsoft.com/office/drawing/2014/main" id="{BE8900B1-2FA4-45BC-9098-3B1C22CD4B7D}"/>
                      </a:ext>
                    </a:extLst>
                  </p:cNvPr>
                  <p:cNvSpPr>
                    <a:spLocks/>
                  </p:cNvSpPr>
                  <p:nvPr/>
                </p:nvSpPr>
                <p:spPr bwMode="auto">
                  <a:xfrm>
                    <a:off x="6259513" y="3989388"/>
                    <a:ext cx="74613" cy="973137"/>
                  </a:xfrm>
                  <a:custGeom>
                    <a:avLst/>
                    <a:gdLst>
                      <a:gd name="T0" fmla="*/ 22 w 22"/>
                      <a:gd name="T1" fmla="*/ 0 h 281"/>
                      <a:gd name="T2" fmla="*/ 0 w 22"/>
                      <a:gd name="T3" fmla="*/ 1 h 281"/>
                      <a:gd name="T4" fmla="*/ 0 w 22"/>
                      <a:gd name="T5" fmla="*/ 281 h 281"/>
                      <a:gd name="T6" fmla="*/ 22 w 22"/>
                      <a:gd name="T7" fmla="*/ 280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1"/>
                          <a:pt x="0" y="1"/>
                        </a:cubicBezTo>
                        <a:cubicBezTo>
                          <a:pt x="0" y="281"/>
                          <a:pt x="0" y="281"/>
                          <a:pt x="0" y="281"/>
                        </a:cubicBezTo>
                        <a:cubicBezTo>
                          <a:pt x="7" y="281"/>
                          <a:pt x="15" y="280"/>
                          <a:pt x="22" y="280"/>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7" name="Freeform 25">
                    <a:extLst>
                      <a:ext uri="{FF2B5EF4-FFF2-40B4-BE49-F238E27FC236}">
                        <a16:creationId xmlns:a16="http://schemas.microsoft.com/office/drawing/2014/main" id="{2E1549BB-425E-4558-BF12-5F8C0FE7A2F4}"/>
                      </a:ext>
                    </a:extLst>
                  </p:cNvPr>
                  <p:cNvSpPr>
                    <a:spLocks/>
                  </p:cNvSpPr>
                  <p:nvPr/>
                </p:nvSpPr>
                <p:spPr bwMode="auto">
                  <a:xfrm>
                    <a:off x="6691313" y="3957638"/>
                    <a:ext cx="76200" cy="974725"/>
                  </a:xfrm>
                  <a:custGeom>
                    <a:avLst/>
                    <a:gdLst>
                      <a:gd name="T0" fmla="*/ 22 w 22"/>
                      <a:gd name="T1" fmla="*/ 0 h 281"/>
                      <a:gd name="T2" fmla="*/ 0 w 22"/>
                      <a:gd name="T3" fmla="*/ 1 h 281"/>
                      <a:gd name="T4" fmla="*/ 0 w 22"/>
                      <a:gd name="T5" fmla="*/ 281 h 281"/>
                      <a:gd name="T6" fmla="*/ 22 w 22"/>
                      <a:gd name="T7" fmla="*/ 279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0"/>
                          <a:pt x="7" y="1"/>
                          <a:pt x="0" y="1"/>
                        </a:cubicBezTo>
                        <a:cubicBezTo>
                          <a:pt x="0" y="281"/>
                          <a:pt x="0" y="281"/>
                          <a:pt x="0" y="281"/>
                        </a:cubicBezTo>
                        <a:cubicBezTo>
                          <a:pt x="7" y="280"/>
                          <a:pt x="14" y="280"/>
                          <a:pt x="22" y="279"/>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8" name="Freeform 26">
                    <a:extLst>
                      <a:ext uri="{FF2B5EF4-FFF2-40B4-BE49-F238E27FC236}">
                        <a16:creationId xmlns:a16="http://schemas.microsoft.com/office/drawing/2014/main" id="{5FD768DF-566A-40B4-91A0-E580D29E5DDD}"/>
                      </a:ext>
                    </a:extLst>
                  </p:cNvPr>
                  <p:cNvSpPr>
                    <a:spLocks/>
                  </p:cNvSpPr>
                  <p:nvPr/>
                </p:nvSpPr>
                <p:spPr bwMode="auto">
                  <a:xfrm>
                    <a:off x="7551738" y="3849688"/>
                    <a:ext cx="76200" cy="974725"/>
                  </a:xfrm>
                  <a:custGeom>
                    <a:avLst/>
                    <a:gdLst>
                      <a:gd name="T0" fmla="*/ 22 w 22"/>
                      <a:gd name="T1" fmla="*/ 0 h 281"/>
                      <a:gd name="T2" fmla="*/ 0 w 22"/>
                      <a:gd name="T3" fmla="*/ 3 h 281"/>
                      <a:gd name="T4" fmla="*/ 0 w 22"/>
                      <a:gd name="T5" fmla="*/ 281 h 281"/>
                      <a:gd name="T6" fmla="*/ 22 w 22"/>
                      <a:gd name="T7" fmla="*/ 277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7" y="2"/>
                          <a:pt x="0" y="3"/>
                        </a:cubicBezTo>
                        <a:cubicBezTo>
                          <a:pt x="0" y="281"/>
                          <a:pt x="0" y="281"/>
                          <a:pt x="0" y="281"/>
                        </a:cubicBezTo>
                        <a:cubicBezTo>
                          <a:pt x="7" y="280"/>
                          <a:pt x="14" y="279"/>
                          <a:pt x="22" y="277"/>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9" name="Freeform 27">
                    <a:extLst>
                      <a:ext uri="{FF2B5EF4-FFF2-40B4-BE49-F238E27FC236}">
                        <a16:creationId xmlns:a16="http://schemas.microsoft.com/office/drawing/2014/main" id="{580F627B-D0E4-448B-8C57-B5C882B7AFAB}"/>
                      </a:ext>
                    </a:extLst>
                  </p:cNvPr>
                  <p:cNvSpPr>
                    <a:spLocks/>
                  </p:cNvSpPr>
                  <p:nvPr/>
                </p:nvSpPr>
                <p:spPr bwMode="auto">
                  <a:xfrm>
                    <a:off x="3675063" y="3951288"/>
                    <a:ext cx="76200" cy="981075"/>
                  </a:xfrm>
                  <a:custGeom>
                    <a:avLst/>
                    <a:gdLst>
                      <a:gd name="T0" fmla="*/ 22 w 22"/>
                      <a:gd name="T1" fmla="*/ 1 h 283"/>
                      <a:gd name="T2" fmla="*/ 0 w 22"/>
                      <a:gd name="T3" fmla="*/ 0 h 283"/>
                      <a:gd name="T4" fmla="*/ 0 w 22"/>
                      <a:gd name="T5" fmla="*/ 281 h 283"/>
                      <a:gd name="T6" fmla="*/ 22 w 22"/>
                      <a:gd name="T7" fmla="*/ 283 h 283"/>
                      <a:gd name="T8" fmla="*/ 22 w 22"/>
                      <a:gd name="T9" fmla="*/ 1 h 283"/>
                    </a:gdLst>
                    <a:ahLst/>
                    <a:cxnLst>
                      <a:cxn ang="0">
                        <a:pos x="T0" y="T1"/>
                      </a:cxn>
                      <a:cxn ang="0">
                        <a:pos x="T2" y="T3"/>
                      </a:cxn>
                      <a:cxn ang="0">
                        <a:pos x="T4" y="T5"/>
                      </a:cxn>
                      <a:cxn ang="0">
                        <a:pos x="T6" y="T7"/>
                      </a:cxn>
                      <a:cxn ang="0">
                        <a:pos x="T8" y="T9"/>
                      </a:cxn>
                    </a:cxnLst>
                    <a:rect l="0" t="0" r="r" b="b"/>
                    <a:pathLst>
                      <a:path w="22" h="283">
                        <a:moveTo>
                          <a:pt x="22" y="1"/>
                        </a:moveTo>
                        <a:cubicBezTo>
                          <a:pt x="14" y="1"/>
                          <a:pt x="7" y="0"/>
                          <a:pt x="0" y="0"/>
                        </a:cubicBezTo>
                        <a:cubicBezTo>
                          <a:pt x="0" y="281"/>
                          <a:pt x="0" y="281"/>
                          <a:pt x="0" y="281"/>
                        </a:cubicBezTo>
                        <a:cubicBezTo>
                          <a:pt x="7" y="282"/>
                          <a:pt x="14" y="282"/>
                          <a:pt x="22" y="283"/>
                        </a:cubicBezTo>
                        <a:lnTo>
                          <a:pt x="2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0" name="Freeform 28">
                    <a:extLst>
                      <a:ext uri="{FF2B5EF4-FFF2-40B4-BE49-F238E27FC236}">
                        <a16:creationId xmlns:a16="http://schemas.microsoft.com/office/drawing/2014/main" id="{809C99EA-9BFD-4ED9-9551-1BFB704FEA61}"/>
                      </a:ext>
                    </a:extLst>
                  </p:cNvPr>
                  <p:cNvSpPr>
                    <a:spLocks/>
                  </p:cNvSpPr>
                  <p:nvPr/>
                </p:nvSpPr>
                <p:spPr bwMode="auto">
                  <a:xfrm>
                    <a:off x="4103688" y="3981450"/>
                    <a:ext cx="76200" cy="981075"/>
                  </a:xfrm>
                  <a:custGeom>
                    <a:avLst/>
                    <a:gdLst>
                      <a:gd name="T0" fmla="*/ 22 w 22"/>
                      <a:gd name="T1" fmla="*/ 283 h 283"/>
                      <a:gd name="T2" fmla="*/ 22 w 22"/>
                      <a:gd name="T3" fmla="*/ 2 h 283"/>
                      <a:gd name="T4" fmla="*/ 0 w 22"/>
                      <a:gd name="T5" fmla="*/ 0 h 283"/>
                      <a:gd name="T6" fmla="*/ 0 w 22"/>
                      <a:gd name="T7" fmla="*/ 281 h 283"/>
                      <a:gd name="T8" fmla="*/ 20 w 22"/>
                      <a:gd name="T9" fmla="*/ 283 h 283"/>
                      <a:gd name="T10" fmla="*/ 22 w 22"/>
                      <a:gd name="T11" fmla="*/ 283 h 283"/>
                    </a:gdLst>
                    <a:ahLst/>
                    <a:cxnLst>
                      <a:cxn ang="0">
                        <a:pos x="T0" y="T1"/>
                      </a:cxn>
                      <a:cxn ang="0">
                        <a:pos x="T2" y="T3"/>
                      </a:cxn>
                      <a:cxn ang="0">
                        <a:pos x="T4" y="T5"/>
                      </a:cxn>
                      <a:cxn ang="0">
                        <a:pos x="T6" y="T7"/>
                      </a:cxn>
                      <a:cxn ang="0">
                        <a:pos x="T8" y="T9"/>
                      </a:cxn>
                      <a:cxn ang="0">
                        <a:pos x="T10" y="T11"/>
                      </a:cxn>
                    </a:cxnLst>
                    <a:rect l="0" t="0" r="r" b="b"/>
                    <a:pathLst>
                      <a:path w="22" h="283">
                        <a:moveTo>
                          <a:pt x="22" y="283"/>
                        </a:moveTo>
                        <a:cubicBezTo>
                          <a:pt x="22" y="2"/>
                          <a:pt x="22" y="2"/>
                          <a:pt x="22" y="2"/>
                        </a:cubicBezTo>
                        <a:cubicBezTo>
                          <a:pt x="15" y="1"/>
                          <a:pt x="8" y="0"/>
                          <a:pt x="0" y="0"/>
                        </a:cubicBezTo>
                        <a:cubicBezTo>
                          <a:pt x="0" y="281"/>
                          <a:pt x="0" y="281"/>
                          <a:pt x="0" y="281"/>
                        </a:cubicBezTo>
                        <a:cubicBezTo>
                          <a:pt x="7" y="282"/>
                          <a:pt x="13" y="282"/>
                          <a:pt x="20" y="283"/>
                        </a:cubicBezTo>
                        <a:cubicBezTo>
                          <a:pt x="21" y="283"/>
                          <a:pt x="22" y="283"/>
                          <a:pt x="22"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1" name="Freeform 29">
                    <a:extLst>
                      <a:ext uri="{FF2B5EF4-FFF2-40B4-BE49-F238E27FC236}">
                        <a16:creationId xmlns:a16="http://schemas.microsoft.com/office/drawing/2014/main" id="{72F221C2-E3E3-4DA8-88C2-89AB66AFC134}"/>
                      </a:ext>
                    </a:extLst>
                  </p:cNvPr>
                  <p:cNvSpPr>
                    <a:spLocks/>
                  </p:cNvSpPr>
                  <p:nvPr/>
                </p:nvSpPr>
                <p:spPr bwMode="auto">
                  <a:xfrm>
                    <a:off x="4965700" y="4016375"/>
                    <a:ext cx="76200" cy="974725"/>
                  </a:xfrm>
                  <a:custGeom>
                    <a:avLst/>
                    <a:gdLst>
                      <a:gd name="T0" fmla="*/ 22 w 22"/>
                      <a:gd name="T1" fmla="*/ 0 h 281"/>
                      <a:gd name="T2" fmla="*/ 0 w 22"/>
                      <a:gd name="T3" fmla="*/ 0 h 281"/>
                      <a:gd name="T4" fmla="*/ 0 w 22"/>
                      <a:gd name="T5" fmla="*/ 281 h 281"/>
                      <a:gd name="T6" fmla="*/ 22 w 22"/>
                      <a:gd name="T7" fmla="*/ 281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8" y="0"/>
                          <a:pt x="0" y="0"/>
                        </a:cubicBezTo>
                        <a:cubicBezTo>
                          <a:pt x="0" y="281"/>
                          <a:pt x="0" y="281"/>
                          <a:pt x="0" y="281"/>
                        </a:cubicBezTo>
                        <a:cubicBezTo>
                          <a:pt x="8" y="281"/>
                          <a:pt x="15" y="281"/>
                          <a:pt x="22" y="281"/>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2" name="Freeform 30">
                    <a:extLst>
                      <a:ext uri="{FF2B5EF4-FFF2-40B4-BE49-F238E27FC236}">
                        <a16:creationId xmlns:a16="http://schemas.microsoft.com/office/drawing/2014/main" id="{83B8F3B0-3458-4B3C-A360-1F22DF23D384}"/>
                      </a:ext>
                    </a:extLst>
                  </p:cNvPr>
                  <p:cNvSpPr>
                    <a:spLocks/>
                  </p:cNvSpPr>
                  <p:nvPr/>
                </p:nvSpPr>
                <p:spPr bwMode="auto">
                  <a:xfrm>
                    <a:off x="4537075" y="4002088"/>
                    <a:ext cx="74613" cy="977900"/>
                  </a:xfrm>
                  <a:custGeom>
                    <a:avLst/>
                    <a:gdLst>
                      <a:gd name="T0" fmla="*/ 0 w 22"/>
                      <a:gd name="T1" fmla="*/ 281 h 282"/>
                      <a:gd name="T2" fmla="*/ 22 w 22"/>
                      <a:gd name="T3" fmla="*/ 282 h 282"/>
                      <a:gd name="T4" fmla="*/ 22 w 22"/>
                      <a:gd name="T5" fmla="*/ 1 h 282"/>
                      <a:gd name="T6" fmla="*/ 0 w 22"/>
                      <a:gd name="T7" fmla="*/ 0 h 282"/>
                      <a:gd name="T8" fmla="*/ 0 w 22"/>
                      <a:gd name="T9" fmla="*/ 281 h 282"/>
                    </a:gdLst>
                    <a:ahLst/>
                    <a:cxnLst>
                      <a:cxn ang="0">
                        <a:pos x="T0" y="T1"/>
                      </a:cxn>
                      <a:cxn ang="0">
                        <a:pos x="T2" y="T3"/>
                      </a:cxn>
                      <a:cxn ang="0">
                        <a:pos x="T4" y="T5"/>
                      </a:cxn>
                      <a:cxn ang="0">
                        <a:pos x="T6" y="T7"/>
                      </a:cxn>
                      <a:cxn ang="0">
                        <a:pos x="T8" y="T9"/>
                      </a:cxn>
                    </a:cxnLst>
                    <a:rect l="0" t="0" r="r" b="b"/>
                    <a:pathLst>
                      <a:path w="22" h="282">
                        <a:moveTo>
                          <a:pt x="0" y="281"/>
                        </a:moveTo>
                        <a:cubicBezTo>
                          <a:pt x="7" y="282"/>
                          <a:pt x="14" y="282"/>
                          <a:pt x="22" y="282"/>
                        </a:cubicBezTo>
                        <a:cubicBezTo>
                          <a:pt x="22" y="1"/>
                          <a:pt x="22" y="1"/>
                          <a:pt x="22" y="1"/>
                        </a:cubicBezTo>
                        <a:cubicBezTo>
                          <a:pt x="14" y="1"/>
                          <a:pt x="7" y="0"/>
                          <a:pt x="0" y="0"/>
                        </a:cubicBez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3" name="Freeform 31">
                    <a:extLst>
                      <a:ext uri="{FF2B5EF4-FFF2-40B4-BE49-F238E27FC236}">
                        <a16:creationId xmlns:a16="http://schemas.microsoft.com/office/drawing/2014/main" id="{2F0EB653-DB0D-434B-AF31-00AFFD15882B}"/>
                      </a:ext>
                    </a:extLst>
                  </p:cNvPr>
                  <p:cNvSpPr>
                    <a:spLocks/>
                  </p:cNvSpPr>
                  <p:nvPr/>
                </p:nvSpPr>
                <p:spPr bwMode="auto">
                  <a:xfrm>
                    <a:off x="2381250" y="3773488"/>
                    <a:ext cx="76200" cy="989012"/>
                  </a:xfrm>
                  <a:custGeom>
                    <a:avLst/>
                    <a:gdLst>
                      <a:gd name="T0" fmla="*/ 22 w 22"/>
                      <a:gd name="T1" fmla="*/ 285 h 285"/>
                      <a:gd name="T2" fmla="*/ 22 w 22"/>
                      <a:gd name="T3" fmla="*/ 4 h 285"/>
                      <a:gd name="T4" fmla="*/ 6 w 22"/>
                      <a:gd name="T5" fmla="*/ 1 h 285"/>
                      <a:gd name="T6" fmla="*/ 0 w 22"/>
                      <a:gd name="T7" fmla="*/ 0 h 285"/>
                      <a:gd name="T8" fmla="*/ 0 w 22"/>
                      <a:gd name="T9" fmla="*/ 281 h 285"/>
                      <a:gd name="T10" fmla="*/ 18 w 22"/>
                      <a:gd name="T11" fmla="*/ 285 h 285"/>
                      <a:gd name="T12" fmla="*/ 22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22" y="285"/>
                        </a:moveTo>
                        <a:cubicBezTo>
                          <a:pt x="22" y="4"/>
                          <a:pt x="22" y="4"/>
                          <a:pt x="22" y="4"/>
                        </a:cubicBezTo>
                        <a:cubicBezTo>
                          <a:pt x="17" y="3"/>
                          <a:pt x="11" y="2"/>
                          <a:pt x="6" y="1"/>
                        </a:cubicBezTo>
                        <a:cubicBezTo>
                          <a:pt x="4" y="1"/>
                          <a:pt x="2" y="1"/>
                          <a:pt x="0" y="0"/>
                        </a:cubicBezTo>
                        <a:cubicBezTo>
                          <a:pt x="0" y="281"/>
                          <a:pt x="0" y="281"/>
                          <a:pt x="0" y="281"/>
                        </a:cubicBezTo>
                        <a:cubicBezTo>
                          <a:pt x="6" y="282"/>
                          <a:pt x="12" y="283"/>
                          <a:pt x="18" y="285"/>
                        </a:cubicBezTo>
                        <a:cubicBezTo>
                          <a:pt x="19" y="285"/>
                          <a:pt x="21" y="285"/>
                          <a:pt x="22" y="2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4" name="Freeform 32">
                    <a:extLst>
                      <a:ext uri="{FF2B5EF4-FFF2-40B4-BE49-F238E27FC236}">
                        <a16:creationId xmlns:a16="http://schemas.microsoft.com/office/drawing/2014/main" id="{FD677957-1422-46E8-9D23-F6E2B82CFB24}"/>
                      </a:ext>
                    </a:extLst>
                  </p:cNvPr>
                  <p:cNvSpPr>
                    <a:spLocks/>
                  </p:cNvSpPr>
                  <p:nvPr/>
                </p:nvSpPr>
                <p:spPr bwMode="auto">
                  <a:xfrm>
                    <a:off x="1949450" y="3684588"/>
                    <a:ext cx="79375" cy="987425"/>
                  </a:xfrm>
                  <a:custGeom>
                    <a:avLst/>
                    <a:gdLst>
                      <a:gd name="T0" fmla="*/ 23 w 23"/>
                      <a:gd name="T1" fmla="*/ 5 h 285"/>
                      <a:gd name="T2" fmla="*/ 0 w 23"/>
                      <a:gd name="T3" fmla="*/ 0 h 285"/>
                      <a:gd name="T4" fmla="*/ 0 w 23"/>
                      <a:gd name="T5" fmla="*/ 279 h 285"/>
                      <a:gd name="T6" fmla="*/ 23 w 23"/>
                      <a:gd name="T7" fmla="*/ 285 h 285"/>
                      <a:gd name="T8" fmla="*/ 23 w 23"/>
                      <a:gd name="T9" fmla="*/ 5 h 285"/>
                    </a:gdLst>
                    <a:ahLst/>
                    <a:cxnLst>
                      <a:cxn ang="0">
                        <a:pos x="T0" y="T1"/>
                      </a:cxn>
                      <a:cxn ang="0">
                        <a:pos x="T2" y="T3"/>
                      </a:cxn>
                      <a:cxn ang="0">
                        <a:pos x="T4" y="T5"/>
                      </a:cxn>
                      <a:cxn ang="0">
                        <a:pos x="T6" y="T7"/>
                      </a:cxn>
                      <a:cxn ang="0">
                        <a:pos x="T8" y="T9"/>
                      </a:cxn>
                    </a:cxnLst>
                    <a:rect l="0" t="0" r="r" b="b"/>
                    <a:pathLst>
                      <a:path w="23" h="285">
                        <a:moveTo>
                          <a:pt x="23" y="5"/>
                        </a:moveTo>
                        <a:cubicBezTo>
                          <a:pt x="15" y="3"/>
                          <a:pt x="8" y="1"/>
                          <a:pt x="0" y="0"/>
                        </a:cubicBezTo>
                        <a:cubicBezTo>
                          <a:pt x="0" y="279"/>
                          <a:pt x="0" y="279"/>
                          <a:pt x="0" y="279"/>
                        </a:cubicBezTo>
                        <a:cubicBezTo>
                          <a:pt x="8" y="281"/>
                          <a:pt x="15" y="283"/>
                          <a:pt x="23" y="285"/>
                        </a:cubicBezTo>
                        <a:lnTo>
                          <a:pt x="2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5" name="Freeform 33">
                    <a:extLst>
                      <a:ext uri="{FF2B5EF4-FFF2-40B4-BE49-F238E27FC236}">
                        <a16:creationId xmlns:a16="http://schemas.microsoft.com/office/drawing/2014/main" id="{A32ED7C8-BAB8-4010-9AAF-3B480EAD5C3D}"/>
                      </a:ext>
                    </a:extLst>
                  </p:cNvPr>
                  <p:cNvSpPr>
                    <a:spLocks/>
                  </p:cNvSpPr>
                  <p:nvPr/>
                </p:nvSpPr>
                <p:spPr bwMode="auto">
                  <a:xfrm>
                    <a:off x="1087438" y="3398838"/>
                    <a:ext cx="76200" cy="977900"/>
                  </a:xfrm>
                  <a:custGeom>
                    <a:avLst/>
                    <a:gdLst>
                      <a:gd name="T0" fmla="*/ 0 w 22"/>
                      <a:gd name="T1" fmla="*/ 271 h 282"/>
                      <a:gd name="T2" fmla="*/ 22 w 22"/>
                      <a:gd name="T3" fmla="*/ 282 h 282"/>
                      <a:gd name="T4" fmla="*/ 22 w 22"/>
                      <a:gd name="T5" fmla="*/ 9 h 282"/>
                      <a:gd name="T6" fmla="*/ 0 w 22"/>
                      <a:gd name="T7" fmla="*/ 0 h 282"/>
                      <a:gd name="T8" fmla="*/ 0 w 22"/>
                      <a:gd name="T9" fmla="*/ 271 h 282"/>
                    </a:gdLst>
                    <a:ahLst/>
                    <a:cxnLst>
                      <a:cxn ang="0">
                        <a:pos x="T0" y="T1"/>
                      </a:cxn>
                      <a:cxn ang="0">
                        <a:pos x="T2" y="T3"/>
                      </a:cxn>
                      <a:cxn ang="0">
                        <a:pos x="T4" y="T5"/>
                      </a:cxn>
                      <a:cxn ang="0">
                        <a:pos x="T6" y="T7"/>
                      </a:cxn>
                      <a:cxn ang="0">
                        <a:pos x="T8" y="T9"/>
                      </a:cxn>
                    </a:cxnLst>
                    <a:rect l="0" t="0" r="r" b="b"/>
                    <a:pathLst>
                      <a:path w="22" h="282">
                        <a:moveTo>
                          <a:pt x="0" y="271"/>
                        </a:moveTo>
                        <a:cubicBezTo>
                          <a:pt x="7" y="275"/>
                          <a:pt x="15" y="278"/>
                          <a:pt x="22" y="282"/>
                        </a:cubicBezTo>
                        <a:cubicBezTo>
                          <a:pt x="22" y="9"/>
                          <a:pt x="22" y="9"/>
                          <a:pt x="22" y="9"/>
                        </a:cubicBezTo>
                        <a:cubicBezTo>
                          <a:pt x="15" y="6"/>
                          <a:pt x="7" y="3"/>
                          <a:pt x="0" y="0"/>
                        </a:cubicBezTo>
                        <a:lnTo>
                          <a:pt x="0" y="2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6" name="Freeform 34">
                    <a:extLst>
                      <a:ext uri="{FF2B5EF4-FFF2-40B4-BE49-F238E27FC236}">
                        <a16:creationId xmlns:a16="http://schemas.microsoft.com/office/drawing/2014/main" id="{638A0F26-0F3A-41A1-B8AA-E864F5D5DE9D}"/>
                      </a:ext>
                    </a:extLst>
                  </p:cNvPr>
                  <p:cNvSpPr>
                    <a:spLocks/>
                  </p:cNvSpPr>
                  <p:nvPr/>
                </p:nvSpPr>
                <p:spPr bwMode="auto">
                  <a:xfrm>
                    <a:off x="3243263" y="3905250"/>
                    <a:ext cx="76200" cy="984250"/>
                  </a:xfrm>
                  <a:custGeom>
                    <a:avLst/>
                    <a:gdLst>
                      <a:gd name="T0" fmla="*/ 22 w 22"/>
                      <a:gd name="T1" fmla="*/ 2 h 284"/>
                      <a:gd name="T2" fmla="*/ 0 w 22"/>
                      <a:gd name="T3" fmla="*/ 0 h 284"/>
                      <a:gd name="T4" fmla="*/ 0 w 22"/>
                      <a:gd name="T5" fmla="*/ 281 h 284"/>
                      <a:gd name="T6" fmla="*/ 22 w 22"/>
                      <a:gd name="T7" fmla="*/ 284 h 284"/>
                      <a:gd name="T8" fmla="*/ 22 w 22"/>
                      <a:gd name="T9" fmla="*/ 2 h 284"/>
                    </a:gdLst>
                    <a:ahLst/>
                    <a:cxnLst>
                      <a:cxn ang="0">
                        <a:pos x="T0" y="T1"/>
                      </a:cxn>
                      <a:cxn ang="0">
                        <a:pos x="T2" y="T3"/>
                      </a:cxn>
                      <a:cxn ang="0">
                        <a:pos x="T4" y="T5"/>
                      </a:cxn>
                      <a:cxn ang="0">
                        <a:pos x="T6" y="T7"/>
                      </a:cxn>
                      <a:cxn ang="0">
                        <a:pos x="T8" y="T9"/>
                      </a:cxn>
                    </a:cxnLst>
                    <a:rect l="0" t="0" r="r" b="b"/>
                    <a:pathLst>
                      <a:path w="22" h="284">
                        <a:moveTo>
                          <a:pt x="22" y="2"/>
                        </a:moveTo>
                        <a:cubicBezTo>
                          <a:pt x="15" y="1"/>
                          <a:pt x="7" y="1"/>
                          <a:pt x="0" y="0"/>
                        </a:cubicBezTo>
                        <a:cubicBezTo>
                          <a:pt x="0" y="281"/>
                          <a:pt x="0" y="281"/>
                          <a:pt x="0" y="281"/>
                        </a:cubicBezTo>
                        <a:cubicBezTo>
                          <a:pt x="7" y="282"/>
                          <a:pt x="15" y="283"/>
                          <a:pt x="22" y="284"/>
                        </a:cubicBezTo>
                        <a:lnTo>
                          <a:pt x="2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7" name="Freeform 35">
                    <a:extLst>
                      <a:ext uri="{FF2B5EF4-FFF2-40B4-BE49-F238E27FC236}">
                        <a16:creationId xmlns:a16="http://schemas.microsoft.com/office/drawing/2014/main" id="{FD3BDEAA-04B6-48B5-A671-46FAC7B8C165}"/>
                      </a:ext>
                    </a:extLst>
                  </p:cNvPr>
                  <p:cNvSpPr>
                    <a:spLocks/>
                  </p:cNvSpPr>
                  <p:nvPr/>
                </p:nvSpPr>
                <p:spPr bwMode="auto">
                  <a:xfrm>
                    <a:off x="2814638" y="3846513"/>
                    <a:ext cx="76200" cy="989012"/>
                  </a:xfrm>
                  <a:custGeom>
                    <a:avLst/>
                    <a:gdLst>
                      <a:gd name="T0" fmla="*/ 22 w 22"/>
                      <a:gd name="T1" fmla="*/ 3 h 285"/>
                      <a:gd name="T2" fmla="*/ 0 w 22"/>
                      <a:gd name="T3" fmla="*/ 0 h 285"/>
                      <a:gd name="T4" fmla="*/ 0 w 22"/>
                      <a:gd name="T5" fmla="*/ 281 h 285"/>
                      <a:gd name="T6" fmla="*/ 22 w 22"/>
                      <a:gd name="T7" fmla="*/ 285 h 285"/>
                      <a:gd name="T8" fmla="*/ 22 w 22"/>
                      <a:gd name="T9" fmla="*/ 3 h 285"/>
                    </a:gdLst>
                    <a:ahLst/>
                    <a:cxnLst>
                      <a:cxn ang="0">
                        <a:pos x="T0" y="T1"/>
                      </a:cxn>
                      <a:cxn ang="0">
                        <a:pos x="T2" y="T3"/>
                      </a:cxn>
                      <a:cxn ang="0">
                        <a:pos x="T4" y="T5"/>
                      </a:cxn>
                      <a:cxn ang="0">
                        <a:pos x="T6" y="T7"/>
                      </a:cxn>
                      <a:cxn ang="0">
                        <a:pos x="T8" y="T9"/>
                      </a:cxn>
                    </a:cxnLst>
                    <a:rect l="0" t="0" r="r" b="b"/>
                    <a:pathLst>
                      <a:path w="22" h="285">
                        <a:moveTo>
                          <a:pt x="22" y="3"/>
                        </a:moveTo>
                        <a:cubicBezTo>
                          <a:pt x="14" y="2"/>
                          <a:pt x="7" y="1"/>
                          <a:pt x="0" y="0"/>
                        </a:cubicBezTo>
                        <a:cubicBezTo>
                          <a:pt x="0" y="281"/>
                          <a:pt x="0" y="281"/>
                          <a:pt x="0" y="281"/>
                        </a:cubicBezTo>
                        <a:cubicBezTo>
                          <a:pt x="7" y="283"/>
                          <a:pt x="14" y="284"/>
                          <a:pt x="22" y="285"/>
                        </a:cubicBezTo>
                        <a:lnTo>
                          <a:pt x="2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8" name="Freeform 36">
                    <a:extLst>
                      <a:ext uri="{FF2B5EF4-FFF2-40B4-BE49-F238E27FC236}">
                        <a16:creationId xmlns:a16="http://schemas.microsoft.com/office/drawing/2014/main" id="{E2D86421-C7DC-4ABC-9803-0F32A2DD093D}"/>
                      </a:ext>
                    </a:extLst>
                  </p:cNvPr>
                  <p:cNvSpPr>
                    <a:spLocks/>
                  </p:cNvSpPr>
                  <p:nvPr/>
                </p:nvSpPr>
                <p:spPr bwMode="auto">
                  <a:xfrm>
                    <a:off x="8393113" y="3649663"/>
                    <a:ext cx="76200" cy="969962"/>
                  </a:xfrm>
                  <a:custGeom>
                    <a:avLst/>
                    <a:gdLst>
                      <a:gd name="T0" fmla="*/ 22 w 22"/>
                      <a:gd name="T1" fmla="*/ 0 h 280"/>
                      <a:gd name="T2" fmla="*/ 0 w 22"/>
                      <a:gd name="T3" fmla="*/ 6 h 280"/>
                      <a:gd name="T4" fmla="*/ 0 w 22"/>
                      <a:gd name="T5" fmla="*/ 280 h 280"/>
                      <a:gd name="T6" fmla="*/ 22 w 22"/>
                      <a:gd name="T7" fmla="*/ 272 h 280"/>
                      <a:gd name="T8" fmla="*/ 22 w 22"/>
                      <a:gd name="T9" fmla="*/ 0 h 280"/>
                    </a:gdLst>
                    <a:ahLst/>
                    <a:cxnLst>
                      <a:cxn ang="0">
                        <a:pos x="T0" y="T1"/>
                      </a:cxn>
                      <a:cxn ang="0">
                        <a:pos x="T2" y="T3"/>
                      </a:cxn>
                      <a:cxn ang="0">
                        <a:pos x="T4" y="T5"/>
                      </a:cxn>
                      <a:cxn ang="0">
                        <a:pos x="T6" y="T7"/>
                      </a:cxn>
                      <a:cxn ang="0">
                        <a:pos x="T8" y="T9"/>
                      </a:cxn>
                    </a:cxnLst>
                    <a:rect l="0" t="0" r="r" b="b"/>
                    <a:pathLst>
                      <a:path w="22" h="280">
                        <a:moveTo>
                          <a:pt x="22" y="0"/>
                        </a:moveTo>
                        <a:cubicBezTo>
                          <a:pt x="15" y="2"/>
                          <a:pt x="8" y="4"/>
                          <a:pt x="0" y="6"/>
                        </a:cubicBezTo>
                        <a:cubicBezTo>
                          <a:pt x="0" y="280"/>
                          <a:pt x="0" y="280"/>
                          <a:pt x="0" y="280"/>
                        </a:cubicBezTo>
                        <a:cubicBezTo>
                          <a:pt x="8" y="277"/>
                          <a:pt x="15" y="275"/>
                          <a:pt x="22" y="272"/>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39" name="Freeform 37">
                    <a:extLst>
                      <a:ext uri="{FF2B5EF4-FFF2-40B4-BE49-F238E27FC236}">
                        <a16:creationId xmlns:a16="http://schemas.microsoft.com/office/drawing/2014/main" id="{A0947DA3-0CAA-43A8-8613-E2AD5B08CB52}"/>
                      </a:ext>
                    </a:extLst>
                  </p:cNvPr>
                  <p:cNvSpPr>
                    <a:spLocks/>
                  </p:cNvSpPr>
                  <p:nvPr/>
                </p:nvSpPr>
                <p:spPr bwMode="auto">
                  <a:xfrm>
                    <a:off x="7964488" y="3756025"/>
                    <a:ext cx="76200" cy="974725"/>
                  </a:xfrm>
                  <a:custGeom>
                    <a:avLst/>
                    <a:gdLst>
                      <a:gd name="T0" fmla="*/ 22 w 22"/>
                      <a:gd name="T1" fmla="*/ 0 h 281"/>
                      <a:gd name="T2" fmla="*/ 0 w 22"/>
                      <a:gd name="T3" fmla="*/ 5 h 281"/>
                      <a:gd name="T4" fmla="*/ 0 w 22"/>
                      <a:gd name="T5" fmla="*/ 281 h 281"/>
                      <a:gd name="T6" fmla="*/ 22 w 22"/>
                      <a:gd name="T7" fmla="*/ 276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2"/>
                          <a:pt x="7" y="3"/>
                          <a:pt x="0" y="5"/>
                        </a:cubicBezTo>
                        <a:cubicBezTo>
                          <a:pt x="0" y="281"/>
                          <a:pt x="0" y="281"/>
                          <a:pt x="0" y="281"/>
                        </a:cubicBezTo>
                        <a:cubicBezTo>
                          <a:pt x="7" y="279"/>
                          <a:pt x="14" y="277"/>
                          <a:pt x="22" y="276"/>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0" name="Freeform 38">
                    <a:extLst>
                      <a:ext uri="{FF2B5EF4-FFF2-40B4-BE49-F238E27FC236}">
                        <a16:creationId xmlns:a16="http://schemas.microsoft.com/office/drawing/2014/main" id="{2E0CBFBE-8D10-4B23-BAF2-BB2240A2C807}"/>
                      </a:ext>
                    </a:extLst>
                  </p:cNvPr>
                  <p:cNvSpPr>
                    <a:spLocks/>
                  </p:cNvSpPr>
                  <p:nvPr/>
                </p:nvSpPr>
                <p:spPr bwMode="auto">
                  <a:xfrm>
                    <a:off x="8824913" y="3497263"/>
                    <a:ext cx="76200" cy="949325"/>
                  </a:xfrm>
                  <a:custGeom>
                    <a:avLst/>
                    <a:gdLst>
                      <a:gd name="T0" fmla="*/ 22 w 22"/>
                      <a:gd name="T1" fmla="*/ 261 h 274"/>
                      <a:gd name="T2" fmla="*/ 22 w 22"/>
                      <a:gd name="T3" fmla="*/ 0 h 274"/>
                      <a:gd name="T4" fmla="*/ 0 w 22"/>
                      <a:gd name="T5" fmla="*/ 9 h 274"/>
                      <a:gd name="T6" fmla="*/ 0 w 22"/>
                      <a:gd name="T7" fmla="*/ 274 h 274"/>
                      <a:gd name="T8" fmla="*/ 22 w 22"/>
                      <a:gd name="T9" fmla="*/ 261 h 274"/>
                    </a:gdLst>
                    <a:ahLst/>
                    <a:cxnLst>
                      <a:cxn ang="0">
                        <a:pos x="T0" y="T1"/>
                      </a:cxn>
                      <a:cxn ang="0">
                        <a:pos x="T2" y="T3"/>
                      </a:cxn>
                      <a:cxn ang="0">
                        <a:pos x="T4" y="T5"/>
                      </a:cxn>
                      <a:cxn ang="0">
                        <a:pos x="T6" y="T7"/>
                      </a:cxn>
                      <a:cxn ang="0">
                        <a:pos x="T8" y="T9"/>
                      </a:cxn>
                    </a:cxnLst>
                    <a:rect l="0" t="0" r="r" b="b"/>
                    <a:pathLst>
                      <a:path w="22" h="274">
                        <a:moveTo>
                          <a:pt x="22" y="261"/>
                        </a:moveTo>
                        <a:cubicBezTo>
                          <a:pt x="22" y="0"/>
                          <a:pt x="22" y="0"/>
                          <a:pt x="22" y="0"/>
                        </a:cubicBezTo>
                        <a:cubicBezTo>
                          <a:pt x="15" y="3"/>
                          <a:pt x="7" y="6"/>
                          <a:pt x="0" y="9"/>
                        </a:cubicBezTo>
                        <a:cubicBezTo>
                          <a:pt x="0" y="274"/>
                          <a:pt x="0" y="274"/>
                          <a:pt x="0" y="274"/>
                        </a:cubicBezTo>
                        <a:cubicBezTo>
                          <a:pt x="7" y="269"/>
                          <a:pt x="15" y="265"/>
                          <a:pt x="22" y="26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1" name="Freeform 39">
                    <a:extLst>
                      <a:ext uri="{FF2B5EF4-FFF2-40B4-BE49-F238E27FC236}">
                        <a16:creationId xmlns:a16="http://schemas.microsoft.com/office/drawing/2014/main" id="{D4E333C4-DFC2-4E2C-991B-85041B09E1C4}"/>
                      </a:ext>
                    </a:extLst>
                  </p:cNvPr>
                  <p:cNvSpPr>
                    <a:spLocks/>
                  </p:cNvSpPr>
                  <p:nvPr/>
                </p:nvSpPr>
                <p:spPr bwMode="auto">
                  <a:xfrm>
                    <a:off x="5808663" y="3995738"/>
                    <a:ext cx="76200" cy="974725"/>
                  </a:xfrm>
                  <a:custGeom>
                    <a:avLst/>
                    <a:gdLst>
                      <a:gd name="T0" fmla="*/ 22 w 22"/>
                      <a:gd name="T1" fmla="*/ 0 h 281"/>
                      <a:gd name="T2" fmla="*/ 0 w 22"/>
                      <a:gd name="T3" fmla="*/ 1 h 281"/>
                      <a:gd name="T4" fmla="*/ 0 w 22"/>
                      <a:gd name="T5" fmla="*/ 281 h 281"/>
                      <a:gd name="T6" fmla="*/ 22 w 22"/>
                      <a:gd name="T7" fmla="*/ 280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0"/>
                          <a:pt x="0" y="1"/>
                        </a:cubicBezTo>
                        <a:cubicBezTo>
                          <a:pt x="0" y="281"/>
                          <a:pt x="0" y="281"/>
                          <a:pt x="0" y="281"/>
                        </a:cubicBezTo>
                        <a:cubicBezTo>
                          <a:pt x="7" y="281"/>
                          <a:pt x="15" y="281"/>
                          <a:pt x="22" y="280"/>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2" name="Freeform 40">
                    <a:extLst>
                      <a:ext uri="{FF2B5EF4-FFF2-40B4-BE49-F238E27FC236}">
                        <a16:creationId xmlns:a16="http://schemas.microsoft.com/office/drawing/2014/main" id="{373E65B1-48D0-422F-8ADC-D063E311C436}"/>
                      </a:ext>
                    </a:extLst>
                  </p:cNvPr>
                  <p:cNvSpPr>
                    <a:spLocks/>
                  </p:cNvSpPr>
                  <p:nvPr/>
                </p:nvSpPr>
                <p:spPr bwMode="auto">
                  <a:xfrm>
                    <a:off x="1500188" y="3548063"/>
                    <a:ext cx="76200" cy="989012"/>
                  </a:xfrm>
                  <a:custGeom>
                    <a:avLst/>
                    <a:gdLst>
                      <a:gd name="T0" fmla="*/ 22 w 22"/>
                      <a:gd name="T1" fmla="*/ 7 h 285"/>
                      <a:gd name="T2" fmla="*/ 0 w 22"/>
                      <a:gd name="T3" fmla="*/ 0 h 285"/>
                      <a:gd name="T4" fmla="*/ 0 w 22"/>
                      <a:gd name="T5" fmla="*/ 278 h 285"/>
                      <a:gd name="T6" fmla="*/ 22 w 22"/>
                      <a:gd name="T7" fmla="*/ 285 h 285"/>
                      <a:gd name="T8" fmla="*/ 22 w 22"/>
                      <a:gd name="T9" fmla="*/ 7 h 285"/>
                    </a:gdLst>
                    <a:ahLst/>
                    <a:cxnLst>
                      <a:cxn ang="0">
                        <a:pos x="T0" y="T1"/>
                      </a:cxn>
                      <a:cxn ang="0">
                        <a:pos x="T2" y="T3"/>
                      </a:cxn>
                      <a:cxn ang="0">
                        <a:pos x="T4" y="T5"/>
                      </a:cxn>
                      <a:cxn ang="0">
                        <a:pos x="T6" y="T7"/>
                      </a:cxn>
                      <a:cxn ang="0">
                        <a:pos x="T8" y="T9"/>
                      </a:cxn>
                    </a:cxnLst>
                    <a:rect l="0" t="0" r="r" b="b"/>
                    <a:pathLst>
                      <a:path w="22" h="285">
                        <a:moveTo>
                          <a:pt x="22" y="7"/>
                        </a:moveTo>
                        <a:cubicBezTo>
                          <a:pt x="15" y="5"/>
                          <a:pt x="7" y="3"/>
                          <a:pt x="0" y="0"/>
                        </a:cubicBezTo>
                        <a:cubicBezTo>
                          <a:pt x="0" y="278"/>
                          <a:pt x="0" y="278"/>
                          <a:pt x="0" y="278"/>
                        </a:cubicBezTo>
                        <a:cubicBezTo>
                          <a:pt x="7" y="280"/>
                          <a:pt x="15" y="283"/>
                          <a:pt x="22" y="285"/>
                        </a:cubicBezTo>
                        <a:lnTo>
                          <a:pt x="22" y="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3" name="Freeform 41">
                    <a:extLst>
                      <a:ext uri="{FF2B5EF4-FFF2-40B4-BE49-F238E27FC236}">
                        <a16:creationId xmlns:a16="http://schemas.microsoft.com/office/drawing/2014/main" id="{98509FE1-D1DE-4191-8E20-FC8003342364}"/>
                      </a:ext>
                    </a:extLst>
                  </p:cNvPr>
                  <p:cNvSpPr>
                    <a:spLocks/>
                  </p:cNvSpPr>
                  <p:nvPr/>
                </p:nvSpPr>
                <p:spPr bwMode="auto">
                  <a:xfrm>
                    <a:off x="7099300" y="3898900"/>
                    <a:ext cx="76200" cy="974725"/>
                  </a:xfrm>
                  <a:custGeom>
                    <a:avLst/>
                    <a:gdLst>
                      <a:gd name="T0" fmla="*/ 22 w 22"/>
                      <a:gd name="T1" fmla="*/ 0 h 281"/>
                      <a:gd name="T2" fmla="*/ 0 w 22"/>
                      <a:gd name="T3" fmla="*/ 2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8" y="2"/>
                          <a:pt x="0" y="2"/>
                        </a:cubicBezTo>
                        <a:cubicBezTo>
                          <a:pt x="0" y="281"/>
                          <a:pt x="0" y="281"/>
                          <a:pt x="0" y="281"/>
                        </a:cubicBezTo>
                        <a:cubicBezTo>
                          <a:pt x="8" y="280"/>
                          <a:pt x="15" y="279"/>
                          <a:pt x="22" y="278"/>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4" name="Freeform 42">
                    <a:extLst>
                      <a:ext uri="{FF2B5EF4-FFF2-40B4-BE49-F238E27FC236}">
                        <a16:creationId xmlns:a16="http://schemas.microsoft.com/office/drawing/2014/main" id="{7D33D1EC-CE9B-4250-A66C-244B93D78516}"/>
                      </a:ext>
                    </a:extLst>
                  </p:cNvPr>
                  <p:cNvSpPr>
                    <a:spLocks/>
                  </p:cNvSpPr>
                  <p:nvPr/>
                </p:nvSpPr>
                <p:spPr bwMode="auto">
                  <a:xfrm>
                    <a:off x="5376863" y="4006850"/>
                    <a:ext cx="76200" cy="973137"/>
                  </a:xfrm>
                  <a:custGeom>
                    <a:avLst/>
                    <a:gdLst>
                      <a:gd name="T0" fmla="*/ 0 w 22"/>
                      <a:gd name="T1" fmla="*/ 281 h 281"/>
                      <a:gd name="T2" fmla="*/ 22 w 22"/>
                      <a:gd name="T3" fmla="*/ 281 h 281"/>
                      <a:gd name="T4" fmla="*/ 22 w 22"/>
                      <a:gd name="T5" fmla="*/ 0 h 281"/>
                      <a:gd name="T6" fmla="*/ 0 w 22"/>
                      <a:gd name="T7" fmla="*/ 0 h 281"/>
                      <a:gd name="T8" fmla="*/ 0 w 22"/>
                      <a:gd name="T9" fmla="*/ 281 h 281"/>
                    </a:gdLst>
                    <a:ahLst/>
                    <a:cxnLst>
                      <a:cxn ang="0">
                        <a:pos x="T0" y="T1"/>
                      </a:cxn>
                      <a:cxn ang="0">
                        <a:pos x="T2" y="T3"/>
                      </a:cxn>
                      <a:cxn ang="0">
                        <a:pos x="T4" y="T5"/>
                      </a:cxn>
                      <a:cxn ang="0">
                        <a:pos x="T6" y="T7"/>
                      </a:cxn>
                      <a:cxn ang="0">
                        <a:pos x="T8" y="T9"/>
                      </a:cxn>
                    </a:cxnLst>
                    <a:rect l="0" t="0" r="r" b="b"/>
                    <a:pathLst>
                      <a:path w="22" h="281">
                        <a:moveTo>
                          <a:pt x="0" y="281"/>
                        </a:moveTo>
                        <a:cubicBezTo>
                          <a:pt x="8" y="281"/>
                          <a:pt x="15" y="281"/>
                          <a:pt x="22" y="281"/>
                        </a:cubicBezTo>
                        <a:cubicBezTo>
                          <a:pt x="22" y="0"/>
                          <a:pt x="22" y="0"/>
                          <a:pt x="22" y="0"/>
                        </a:cubicBezTo>
                        <a:cubicBezTo>
                          <a:pt x="15" y="0"/>
                          <a:pt x="8" y="0"/>
                          <a:pt x="0" y="0"/>
                        </a:cubicBezTo>
                        <a:lnTo>
                          <a:pt x="0" y="28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5" name="Freeform 43">
                    <a:extLst>
                      <a:ext uri="{FF2B5EF4-FFF2-40B4-BE49-F238E27FC236}">
                        <a16:creationId xmlns:a16="http://schemas.microsoft.com/office/drawing/2014/main" id="{F26A0B25-6371-4695-A3AB-ABA4D102C419}"/>
                      </a:ext>
                    </a:extLst>
                  </p:cNvPr>
                  <p:cNvSpPr>
                    <a:spLocks/>
                  </p:cNvSpPr>
                  <p:nvPr/>
                </p:nvSpPr>
                <p:spPr bwMode="auto">
                  <a:xfrm>
                    <a:off x="6237288" y="3975100"/>
                    <a:ext cx="76200" cy="977900"/>
                  </a:xfrm>
                  <a:custGeom>
                    <a:avLst/>
                    <a:gdLst>
                      <a:gd name="T0" fmla="*/ 22 w 22"/>
                      <a:gd name="T1" fmla="*/ 0 h 282"/>
                      <a:gd name="T2" fmla="*/ 0 w 22"/>
                      <a:gd name="T3" fmla="*/ 1 h 282"/>
                      <a:gd name="T4" fmla="*/ 0 w 22"/>
                      <a:gd name="T5" fmla="*/ 282 h 282"/>
                      <a:gd name="T6" fmla="*/ 22 w 22"/>
                      <a:gd name="T7" fmla="*/ 280 h 282"/>
                      <a:gd name="T8" fmla="*/ 22 w 22"/>
                      <a:gd name="T9" fmla="*/ 0 h 282"/>
                    </a:gdLst>
                    <a:ahLst/>
                    <a:cxnLst>
                      <a:cxn ang="0">
                        <a:pos x="T0" y="T1"/>
                      </a:cxn>
                      <a:cxn ang="0">
                        <a:pos x="T2" y="T3"/>
                      </a:cxn>
                      <a:cxn ang="0">
                        <a:pos x="T4" y="T5"/>
                      </a:cxn>
                      <a:cxn ang="0">
                        <a:pos x="T6" y="T7"/>
                      </a:cxn>
                      <a:cxn ang="0">
                        <a:pos x="T8" y="T9"/>
                      </a:cxn>
                    </a:cxnLst>
                    <a:rect l="0" t="0" r="r" b="b"/>
                    <a:pathLst>
                      <a:path w="22" h="282">
                        <a:moveTo>
                          <a:pt x="22" y="0"/>
                        </a:moveTo>
                        <a:cubicBezTo>
                          <a:pt x="15" y="0"/>
                          <a:pt x="8" y="1"/>
                          <a:pt x="0" y="1"/>
                        </a:cubicBezTo>
                        <a:cubicBezTo>
                          <a:pt x="0" y="282"/>
                          <a:pt x="0" y="282"/>
                          <a:pt x="0" y="282"/>
                        </a:cubicBezTo>
                        <a:cubicBezTo>
                          <a:pt x="8" y="281"/>
                          <a:pt x="15" y="281"/>
                          <a:pt x="22" y="280"/>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6" name="Freeform 44">
                    <a:extLst>
                      <a:ext uri="{FF2B5EF4-FFF2-40B4-BE49-F238E27FC236}">
                        <a16:creationId xmlns:a16="http://schemas.microsoft.com/office/drawing/2014/main" id="{4CF8F087-0340-4A4E-A9CD-070A0686D1F2}"/>
                      </a:ext>
                    </a:extLst>
                  </p:cNvPr>
                  <p:cNvSpPr>
                    <a:spLocks/>
                  </p:cNvSpPr>
                  <p:nvPr/>
                </p:nvSpPr>
                <p:spPr bwMode="auto">
                  <a:xfrm>
                    <a:off x="6670675" y="3943350"/>
                    <a:ext cx="76200" cy="974725"/>
                  </a:xfrm>
                  <a:custGeom>
                    <a:avLst/>
                    <a:gdLst>
                      <a:gd name="T0" fmla="*/ 22 w 22"/>
                      <a:gd name="T1" fmla="*/ 0 h 281"/>
                      <a:gd name="T2" fmla="*/ 0 w 22"/>
                      <a:gd name="T3" fmla="*/ 2 h 281"/>
                      <a:gd name="T4" fmla="*/ 0 w 22"/>
                      <a:gd name="T5" fmla="*/ 281 h 281"/>
                      <a:gd name="T6" fmla="*/ 22 w 22"/>
                      <a:gd name="T7" fmla="*/ 279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1"/>
                          <a:pt x="0" y="2"/>
                        </a:cubicBezTo>
                        <a:cubicBezTo>
                          <a:pt x="0" y="281"/>
                          <a:pt x="0" y="281"/>
                          <a:pt x="0" y="281"/>
                        </a:cubicBezTo>
                        <a:cubicBezTo>
                          <a:pt x="7" y="280"/>
                          <a:pt x="15" y="280"/>
                          <a:pt x="22" y="279"/>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7" name="Freeform 45">
                    <a:extLst>
                      <a:ext uri="{FF2B5EF4-FFF2-40B4-BE49-F238E27FC236}">
                        <a16:creationId xmlns:a16="http://schemas.microsoft.com/office/drawing/2014/main" id="{EA8C448F-2D1E-412E-AB18-739F98AC065D}"/>
                      </a:ext>
                    </a:extLst>
                  </p:cNvPr>
                  <p:cNvSpPr>
                    <a:spLocks/>
                  </p:cNvSpPr>
                  <p:nvPr/>
                </p:nvSpPr>
                <p:spPr bwMode="auto">
                  <a:xfrm>
                    <a:off x="7531100" y="3836988"/>
                    <a:ext cx="76200" cy="973137"/>
                  </a:xfrm>
                  <a:custGeom>
                    <a:avLst/>
                    <a:gdLst>
                      <a:gd name="T0" fmla="*/ 22 w 22"/>
                      <a:gd name="T1" fmla="*/ 0 h 281"/>
                      <a:gd name="T2" fmla="*/ 0 w 22"/>
                      <a:gd name="T3" fmla="*/ 4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7" y="2"/>
                          <a:pt x="0" y="4"/>
                        </a:cubicBezTo>
                        <a:cubicBezTo>
                          <a:pt x="0" y="281"/>
                          <a:pt x="0" y="281"/>
                          <a:pt x="0" y="281"/>
                        </a:cubicBezTo>
                        <a:cubicBezTo>
                          <a:pt x="7" y="280"/>
                          <a:pt x="15" y="279"/>
                          <a:pt x="22" y="278"/>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8" name="Freeform 46">
                    <a:extLst>
                      <a:ext uri="{FF2B5EF4-FFF2-40B4-BE49-F238E27FC236}">
                        <a16:creationId xmlns:a16="http://schemas.microsoft.com/office/drawing/2014/main" id="{86121004-7B9E-4129-9053-5B7033689CB8}"/>
                      </a:ext>
                    </a:extLst>
                  </p:cNvPr>
                  <p:cNvSpPr>
                    <a:spLocks/>
                  </p:cNvSpPr>
                  <p:nvPr/>
                </p:nvSpPr>
                <p:spPr bwMode="auto">
                  <a:xfrm>
                    <a:off x="3654425" y="3937000"/>
                    <a:ext cx="76200" cy="981075"/>
                  </a:xfrm>
                  <a:custGeom>
                    <a:avLst/>
                    <a:gdLst>
                      <a:gd name="T0" fmla="*/ 22 w 22"/>
                      <a:gd name="T1" fmla="*/ 2 h 283"/>
                      <a:gd name="T2" fmla="*/ 0 w 22"/>
                      <a:gd name="T3" fmla="*/ 0 h 283"/>
                      <a:gd name="T4" fmla="*/ 0 w 22"/>
                      <a:gd name="T5" fmla="*/ 281 h 283"/>
                      <a:gd name="T6" fmla="*/ 22 w 22"/>
                      <a:gd name="T7" fmla="*/ 283 h 283"/>
                      <a:gd name="T8" fmla="*/ 22 w 22"/>
                      <a:gd name="T9" fmla="*/ 2 h 283"/>
                    </a:gdLst>
                    <a:ahLst/>
                    <a:cxnLst>
                      <a:cxn ang="0">
                        <a:pos x="T0" y="T1"/>
                      </a:cxn>
                      <a:cxn ang="0">
                        <a:pos x="T2" y="T3"/>
                      </a:cxn>
                      <a:cxn ang="0">
                        <a:pos x="T4" y="T5"/>
                      </a:cxn>
                      <a:cxn ang="0">
                        <a:pos x="T6" y="T7"/>
                      </a:cxn>
                      <a:cxn ang="0">
                        <a:pos x="T8" y="T9"/>
                      </a:cxn>
                    </a:cxnLst>
                    <a:rect l="0" t="0" r="r" b="b"/>
                    <a:pathLst>
                      <a:path w="22" h="283">
                        <a:moveTo>
                          <a:pt x="22" y="2"/>
                        </a:moveTo>
                        <a:cubicBezTo>
                          <a:pt x="15" y="1"/>
                          <a:pt x="7" y="0"/>
                          <a:pt x="0" y="0"/>
                        </a:cubicBezTo>
                        <a:cubicBezTo>
                          <a:pt x="0" y="281"/>
                          <a:pt x="0" y="281"/>
                          <a:pt x="0" y="281"/>
                        </a:cubicBezTo>
                        <a:cubicBezTo>
                          <a:pt x="7" y="282"/>
                          <a:pt x="15" y="282"/>
                          <a:pt x="22" y="283"/>
                        </a:cubicBezTo>
                        <a:lnTo>
                          <a:pt x="22"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49" name="Freeform 47">
                    <a:extLst>
                      <a:ext uri="{FF2B5EF4-FFF2-40B4-BE49-F238E27FC236}">
                        <a16:creationId xmlns:a16="http://schemas.microsoft.com/office/drawing/2014/main" id="{F9980FBC-A76B-4990-A5BE-8FEC47068CA8}"/>
                      </a:ext>
                    </a:extLst>
                  </p:cNvPr>
                  <p:cNvSpPr>
                    <a:spLocks/>
                  </p:cNvSpPr>
                  <p:nvPr/>
                </p:nvSpPr>
                <p:spPr bwMode="auto">
                  <a:xfrm>
                    <a:off x="4086225" y="3968750"/>
                    <a:ext cx="76200" cy="981075"/>
                  </a:xfrm>
                  <a:custGeom>
                    <a:avLst/>
                    <a:gdLst>
                      <a:gd name="T0" fmla="*/ 22 w 22"/>
                      <a:gd name="T1" fmla="*/ 283 h 283"/>
                      <a:gd name="T2" fmla="*/ 22 w 22"/>
                      <a:gd name="T3" fmla="*/ 2 h 283"/>
                      <a:gd name="T4" fmla="*/ 0 w 22"/>
                      <a:gd name="T5" fmla="*/ 0 h 283"/>
                      <a:gd name="T6" fmla="*/ 0 w 22"/>
                      <a:gd name="T7" fmla="*/ 282 h 283"/>
                      <a:gd name="T8" fmla="*/ 20 w 22"/>
                      <a:gd name="T9" fmla="*/ 283 h 283"/>
                      <a:gd name="T10" fmla="*/ 22 w 22"/>
                      <a:gd name="T11" fmla="*/ 283 h 283"/>
                    </a:gdLst>
                    <a:ahLst/>
                    <a:cxnLst>
                      <a:cxn ang="0">
                        <a:pos x="T0" y="T1"/>
                      </a:cxn>
                      <a:cxn ang="0">
                        <a:pos x="T2" y="T3"/>
                      </a:cxn>
                      <a:cxn ang="0">
                        <a:pos x="T4" y="T5"/>
                      </a:cxn>
                      <a:cxn ang="0">
                        <a:pos x="T6" y="T7"/>
                      </a:cxn>
                      <a:cxn ang="0">
                        <a:pos x="T8" y="T9"/>
                      </a:cxn>
                      <a:cxn ang="0">
                        <a:pos x="T10" y="T11"/>
                      </a:cxn>
                    </a:cxnLst>
                    <a:rect l="0" t="0" r="r" b="b"/>
                    <a:pathLst>
                      <a:path w="22" h="283">
                        <a:moveTo>
                          <a:pt x="22" y="283"/>
                        </a:moveTo>
                        <a:cubicBezTo>
                          <a:pt x="22" y="2"/>
                          <a:pt x="22" y="2"/>
                          <a:pt x="22" y="2"/>
                        </a:cubicBezTo>
                        <a:cubicBezTo>
                          <a:pt x="14" y="1"/>
                          <a:pt x="7" y="1"/>
                          <a:pt x="0" y="0"/>
                        </a:cubicBezTo>
                        <a:cubicBezTo>
                          <a:pt x="0" y="282"/>
                          <a:pt x="0" y="282"/>
                          <a:pt x="0" y="282"/>
                        </a:cubicBezTo>
                        <a:cubicBezTo>
                          <a:pt x="6" y="282"/>
                          <a:pt x="13" y="283"/>
                          <a:pt x="20" y="283"/>
                        </a:cubicBezTo>
                        <a:cubicBezTo>
                          <a:pt x="20" y="283"/>
                          <a:pt x="21" y="283"/>
                          <a:pt x="22" y="283"/>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0" name="Freeform 48">
                    <a:extLst>
                      <a:ext uri="{FF2B5EF4-FFF2-40B4-BE49-F238E27FC236}">
                        <a16:creationId xmlns:a16="http://schemas.microsoft.com/office/drawing/2014/main" id="{9DA29CC6-1787-422C-8CFA-9DF642E0ACF9}"/>
                      </a:ext>
                    </a:extLst>
                  </p:cNvPr>
                  <p:cNvSpPr>
                    <a:spLocks/>
                  </p:cNvSpPr>
                  <p:nvPr/>
                </p:nvSpPr>
                <p:spPr bwMode="auto">
                  <a:xfrm>
                    <a:off x="4948238" y="4002088"/>
                    <a:ext cx="76200" cy="974725"/>
                  </a:xfrm>
                  <a:custGeom>
                    <a:avLst/>
                    <a:gdLst>
                      <a:gd name="T0" fmla="*/ 22 w 22"/>
                      <a:gd name="T1" fmla="*/ 0 h 281"/>
                      <a:gd name="T2" fmla="*/ 0 w 22"/>
                      <a:gd name="T3" fmla="*/ 0 h 281"/>
                      <a:gd name="T4" fmla="*/ 0 w 22"/>
                      <a:gd name="T5" fmla="*/ 281 h 281"/>
                      <a:gd name="T6" fmla="*/ 22 w 22"/>
                      <a:gd name="T7" fmla="*/ 281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0"/>
                          <a:pt x="7" y="0"/>
                          <a:pt x="0" y="0"/>
                        </a:cubicBezTo>
                        <a:cubicBezTo>
                          <a:pt x="0" y="281"/>
                          <a:pt x="0" y="281"/>
                          <a:pt x="0" y="281"/>
                        </a:cubicBezTo>
                        <a:cubicBezTo>
                          <a:pt x="7" y="281"/>
                          <a:pt x="14" y="281"/>
                          <a:pt x="22" y="281"/>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1" name="Freeform 49">
                    <a:extLst>
                      <a:ext uri="{FF2B5EF4-FFF2-40B4-BE49-F238E27FC236}">
                        <a16:creationId xmlns:a16="http://schemas.microsoft.com/office/drawing/2014/main" id="{776E0718-E65B-40A2-BBD9-943F85AAEF61}"/>
                      </a:ext>
                    </a:extLst>
                  </p:cNvPr>
                  <p:cNvSpPr>
                    <a:spLocks/>
                  </p:cNvSpPr>
                  <p:nvPr/>
                </p:nvSpPr>
                <p:spPr bwMode="auto">
                  <a:xfrm>
                    <a:off x="4514850" y="3989388"/>
                    <a:ext cx="76200" cy="981075"/>
                  </a:xfrm>
                  <a:custGeom>
                    <a:avLst/>
                    <a:gdLst>
                      <a:gd name="T0" fmla="*/ 0 w 22"/>
                      <a:gd name="T1" fmla="*/ 282 h 283"/>
                      <a:gd name="T2" fmla="*/ 22 w 22"/>
                      <a:gd name="T3" fmla="*/ 283 h 283"/>
                      <a:gd name="T4" fmla="*/ 22 w 22"/>
                      <a:gd name="T5" fmla="*/ 1 h 283"/>
                      <a:gd name="T6" fmla="*/ 0 w 22"/>
                      <a:gd name="T7" fmla="*/ 0 h 283"/>
                      <a:gd name="T8" fmla="*/ 0 w 22"/>
                      <a:gd name="T9" fmla="*/ 282 h 283"/>
                    </a:gdLst>
                    <a:ahLst/>
                    <a:cxnLst>
                      <a:cxn ang="0">
                        <a:pos x="T0" y="T1"/>
                      </a:cxn>
                      <a:cxn ang="0">
                        <a:pos x="T2" y="T3"/>
                      </a:cxn>
                      <a:cxn ang="0">
                        <a:pos x="T4" y="T5"/>
                      </a:cxn>
                      <a:cxn ang="0">
                        <a:pos x="T6" y="T7"/>
                      </a:cxn>
                      <a:cxn ang="0">
                        <a:pos x="T8" y="T9"/>
                      </a:cxn>
                    </a:cxnLst>
                    <a:rect l="0" t="0" r="r" b="b"/>
                    <a:pathLst>
                      <a:path w="22" h="283">
                        <a:moveTo>
                          <a:pt x="0" y="282"/>
                        </a:moveTo>
                        <a:cubicBezTo>
                          <a:pt x="7" y="282"/>
                          <a:pt x="15" y="282"/>
                          <a:pt x="22" y="283"/>
                        </a:cubicBezTo>
                        <a:cubicBezTo>
                          <a:pt x="22" y="1"/>
                          <a:pt x="22" y="1"/>
                          <a:pt x="22" y="1"/>
                        </a:cubicBezTo>
                        <a:cubicBezTo>
                          <a:pt x="15" y="1"/>
                          <a:pt x="7" y="1"/>
                          <a:pt x="0" y="0"/>
                        </a:cubicBezTo>
                        <a:lnTo>
                          <a:pt x="0" y="28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2" name="Freeform 50">
                    <a:extLst>
                      <a:ext uri="{FF2B5EF4-FFF2-40B4-BE49-F238E27FC236}">
                        <a16:creationId xmlns:a16="http://schemas.microsoft.com/office/drawing/2014/main" id="{43DBE9A3-BAD4-4614-96E6-2732C8934A21}"/>
                      </a:ext>
                    </a:extLst>
                  </p:cNvPr>
                  <p:cNvSpPr>
                    <a:spLocks/>
                  </p:cNvSpPr>
                  <p:nvPr/>
                </p:nvSpPr>
                <p:spPr bwMode="auto">
                  <a:xfrm>
                    <a:off x="2360613" y="3760788"/>
                    <a:ext cx="76200" cy="987425"/>
                  </a:xfrm>
                  <a:custGeom>
                    <a:avLst/>
                    <a:gdLst>
                      <a:gd name="T0" fmla="*/ 22 w 22"/>
                      <a:gd name="T1" fmla="*/ 285 h 285"/>
                      <a:gd name="T2" fmla="*/ 22 w 22"/>
                      <a:gd name="T3" fmla="*/ 4 h 285"/>
                      <a:gd name="T4" fmla="*/ 6 w 22"/>
                      <a:gd name="T5" fmla="*/ 2 h 285"/>
                      <a:gd name="T6" fmla="*/ 0 w 22"/>
                      <a:gd name="T7" fmla="*/ 0 h 285"/>
                      <a:gd name="T8" fmla="*/ 0 w 22"/>
                      <a:gd name="T9" fmla="*/ 281 h 285"/>
                      <a:gd name="T10" fmla="*/ 19 w 22"/>
                      <a:gd name="T11" fmla="*/ 285 h 285"/>
                      <a:gd name="T12" fmla="*/ 22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22" y="285"/>
                        </a:moveTo>
                        <a:cubicBezTo>
                          <a:pt x="22" y="4"/>
                          <a:pt x="22" y="4"/>
                          <a:pt x="22" y="4"/>
                        </a:cubicBezTo>
                        <a:cubicBezTo>
                          <a:pt x="17" y="3"/>
                          <a:pt x="11" y="3"/>
                          <a:pt x="6" y="2"/>
                        </a:cubicBezTo>
                        <a:cubicBezTo>
                          <a:pt x="4" y="1"/>
                          <a:pt x="2" y="1"/>
                          <a:pt x="0" y="0"/>
                        </a:cubicBezTo>
                        <a:cubicBezTo>
                          <a:pt x="0" y="281"/>
                          <a:pt x="0" y="281"/>
                          <a:pt x="0" y="281"/>
                        </a:cubicBezTo>
                        <a:cubicBezTo>
                          <a:pt x="6" y="282"/>
                          <a:pt x="12" y="284"/>
                          <a:pt x="19" y="285"/>
                        </a:cubicBezTo>
                        <a:cubicBezTo>
                          <a:pt x="20" y="285"/>
                          <a:pt x="21" y="285"/>
                          <a:pt x="22" y="285"/>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3" name="Freeform 51">
                    <a:extLst>
                      <a:ext uri="{FF2B5EF4-FFF2-40B4-BE49-F238E27FC236}">
                        <a16:creationId xmlns:a16="http://schemas.microsoft.com/office/drawing/2014/main" id="{1D72E8DA-B0A2-4105-8499-89C14188D86C}"/>
                      </a:ext>
                    </a:extLst>
                  </p:cNvPr>
                  <p:cNvSpPr>
                    <a:spLocks/>
                  </p:cNvSpPr>
                  <p:nvPr/>
                </p:nvSpPr>
                <p:spPr bwMode="auto">
                  <a:xfrm>
                    <a:off x="1931988" y="3670300"/>
                    <a:ext cx="76200" cy="987425"/>
                  </a:xfrm>
                  <a:custGeom>
                    <a:avLst/>
                    <a:gdLst>
                      <a:gd name="T0" fmla="*/ 22 w 22"/>
                      <a:gd name="T1" fmla="*/ 5 h 285"/>
                      <a:gd name="T2" fmla="*/ 0 w 22"/>
                      <a:gd name="T3" fmla="*/ 0 h 285"/>
                      <a:gd name="T4" fmla="*/ 0 w 22"/>
                      <a:gd name="T5" fmla="*/ 280 h 285"/>
                      <a:gd name="T6" fmla="*/ 22 w 22"/>
                      <a:gd name="T7" fmla="*/ 285 h 285"/>
                      <a:gd name="T8" fmla="*/ 22 w 22"/>
                      <a:gd name="T9" fmla="*/ 5 h 285"/>
                    </a:gdLst>
                    <a:ahLst/>
                    <a:cxnLst>
                      <a:cxn ang="0">
                        <a:pos x="T0" y="T1"/>
                      </a:cxn>
                      <a:cxn ang="0">
                        <a:pos x="T2" y="T3"/>
                      </a:cxn>
                      <a:cxn ang="0">
                        <a:pos x="T4" y="T5"/>
                      </a:cxn>
                      <a:cxn ang="0">
                        <a:pos x="T6" y="T7"/>
                      </a:cxn>
                      <a:cxn ang="0">
                        <a:pos x="T8" y="T9"/>
                      </a:cxn>
                    </a:cxnLst>
                    <a:rect l="0" t="0" r="r" b="b"/>
                    <a:pathLst>
                      <a:path w="22" h="285">
                        <a:moveTo>
                          <a:pt x="22" y="5"/>
                        </a:moveTo>
                        <a:cubicBezTo>
                          <a:pt x="14" y="3"/>
                          <a:pt x="7" y="1"/>
                          <a:pt x="0" y="0"/>
                        </a:cubicBezTo>
                        <a:cubicBezTo>
                          <a:pt x="0" y="280"/>
                          <a:pt x="0" y="280"/>
                          <a:pt x="0" y="280"/>
                        </a:cubicBezTo>
                        <a:cubicBezTo>
                          <a:pt x="7" y="281"/>
                          <a:pt x="14" y="283"/>
                          <a:pt x="22" y="285"/>
                        </a:cubicBezTo>
                        <a:lnTo>
                          <a:pt x="22" y="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4" name="Freeform 52">
                    <a:extLst>
                      <a:ext uri="{FF2B5EF4-FFF2-40B4-BE49-F238E27FC236}">
                        <a16:creationId xmlns:a16="http://schemas.microsoft.com/office/drawing/2014/main" id="{96640C6D-8420-469B-BFE7-E1A70EE7ADEA}"/>
                      </a:ext>
                    </a:extLst>
                  </p:cNvPr>
                  <p:cNvSpPr>
                    <a:spLocks/>
                  </p:cNvSpPr>
                  <p:nvPr/>
                </p:nvSpPr>
                <p:spPr bwMode="auto">
                  <a:xfrm>
                    <a:off x="1071563" y="3386138"/>
                    <a:ext cx="76200" cy="981075"/>
                  </a:xfrm>
                  <a:custGeom>
                    <a:avLst/>
                    <a:gdLst>
                      <a:gd name="T0" fmla="*/ 0 w 22"/>
                      <a:gd name="T1" fmla="*/ 271 h 283"/>
                      <a:gd name="T2" fmla="*/ 22 w 22"/>
                      <a:gd name="T3" fmla="*/ 283 h 283"/>
                      <a:gd name="T4" fmla="*/ 22 w 22"/>
                      <a:gd name="T5" fmla="*/ 10 h 283"/>
                      <a:gd name="T6" fmla="*/ 0 w 22"/>
                      <a:gd name="T7" fmla="*/ 0 h 283"/>
                      <a:gd name="T8" fmla="*/ 0 w 22"/>
                      <a:gd name="T9" fmla="*/ 271 h 283"/>
                    </a:gdLst>
                    <a:ahLst/>
                    <a:cxnLst>
                      <a:cxn ang="0">
                        <a:pos x="T0" y="T1"/>
                      </a:cxn>
                      <a:cxn ang="0">
                        <a:pos x="T2" y="T3"/>
                      </a:cxn>
                      <a:cxn ang="0">
                        <a:pos x="T4" y="T5"/>
                      </a:cxn>
                      <a:cxn ang="0">
                        <a:pos x="T6" y="T7"/>
                      </a:cxn>
                      <a:cxn ang="0">
                        <a:pos x="T8" y="T9"/>
                      </a:cxn>
                    </a:cxnLst>
                    <a:rect l="0" t="0" r="r" b="b"/>
                    <a:pathLst>
                      <a:path w="22" h="283">
                        <a:moveTo>
                          <a:pt x="0" y="271"/>
                        </a:moveTo>
                        <a:cubicBezTo>
                          <a:pt x="7" y="275"/>
                          <a:pt x="14" y="279"/>
                          <a:pt x="22" y="283"/>
                        </a:cubicBezTo>
                        <a:cubicBezTo>
                          <a:pt x="22" y="10"/>
                          <a:pt x="22" y="10"/>
                          <a:pt x="22" y="10"/>
                        </a:cubicBezTo>
                        <a:cubicBezTo>
                          <a:pt x="14" y="6"/>
                          <a:pt x="7" y="3"/>
                          <a:pt x="0" y="0"/>
                        </a:cubicBezTo>
                        <a:lnTo>
                          <a:pt x="0" y="27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5" name="Freeform 53">
                    <a:extLst>
                      <a:ext uri="{FF2B5EF4-FFF2-40B4-BE49-F238E27FC236}">
                        <a16:creationId xmlns:a16="http://schemas.microsoft.com/office/drawing/2014/main" id="{0E7EB426-5CEF-4E7A-9FE8-9AE04C1719E4}"/>
                      </a:ext>
                    </a:extLst>
                  </p:cNvPr>
                  <p:cNvSpPr>
                    <a:spLocks/>
                  </p:cNvSpPr>
                  <p:nvPr/>
                </p:nvSpPr>
                <p:spPr bwMode="auto">
                  <a:xfrm>
                    <a:off x="3222625" y="3892550"/>
                    <a:ext cx="76200" cy="984250"/>
                  </a:xfrm>
                  <a:custGeom>
                    <a:avLst/>
                    <a:gdLst>
                      <a:gd name="T0" fmla="*/ 22 w 22"/>
                      <a:gd name="T1" fmla="*/ 2 h 284"/>
                      <a:gd name="T2" fmla="*/ 0 w 22"/>
                      <a:gd name="T3" fmla="*/ 0 h 284"/>
                      <a:gd name="T4" fmla="*/ 0 w 22"/>
                      <a:gd name="T5" fmla="*/ 281 h 284"/>
                      <a:gd name="T6" fmla="*/ 22 w 22"/>
                      <a:gd name="T7" fmla="*/ 284 h 284"/>
                      <a:gd name="T8" fmla="*/ 22 w 22"/>
                      <a:gd name="T9" fmla="*/ 2 h 284"/>
                    </a:gdLst>
                    <a:ahLst/>
                    <a:cxnLst>
                      <a:cxn ang="0">
                        <a:pos x="T0" y="T1"/>
                      </a:cxn>
                      <a:cxn ang="0">
                        <a:pos x="T2" y="T3"/>
                      </a:cxn>
                      <a:cxn ang="0">
                        <a:pos x="T4" y="T5"/>
                      </a:cxn>
                      <a:cxn ang="0">
                        <a:pos x="T6" y="T7"/>
                      </a:cxn>
                      <a:cxn ang="0">
                        <a:pos x="T8" y="T9"/>
                      </a:cxn>
                    </a:cxnLst>
                    <a:rect l="0" t="0" r="r" b="b"/>
                    <a:pathLst>
                      <a:path w="22" h="284">
                        <a:moveTo>
                          <a:pt x="22" y="2"/>
                        </a:moveTo>
                        <a:cubicBezTo>
                          <a:pt x="15" y="2"/>
                          <a:pt x="8" y="1"/>
                          <a:pt x="0" y="0"/>
                        </a:cubicBezTo>
                        <a:cubicBezTo>
                          <a:pt x="0" y="281"/>
                          <a:pt x="0" y="281"/>
                          <a:pt x="0" y="281"/>
                        </a:cubicBezTo>
                        <a:cubicBezTo>
                          <a:pt x="8" y="282"/>
                          <a:pt x="15" y="283"/>
                          <a:pt x="22" y="284"/>
                        </a:cubicBezTo>
                        <a:lnTo>
                          <a:pt x="22"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6" name="Freeform 54">
                    <a:extLst>
                      <a:ext uri="{FF2B5EF4-FFF2-40B4-BE49-F238E27FC236}">
                        <a16:creationId xmlns:a16="http://schemas.microsoft.com/office/drawing/2014/main" id="{40B35B1C-1CA9-4640-93FD-AF8DE6B8DFBD}"/>
                      </a:ext>
                    </a:extLst>
                  </p:cNvPr>
                  <p:cNvSpPr>
                    <a:spLocks/>
                  </p:cNvSpPr>
                  <p:nvPr/>
                </p:nvSpPr>
                <p:spPr bwMode="auto">
                  <a:xfrm>
                    <a:off x="2794000" y="3836988"/>
                    <a:ext cx="74613" cy="984250"/>
                  </a:xfrm>
                  <a:custGeom>
                    <a:avLst/>
                    <a:gdLst>
                      <a:gd name="T0" fmla="*/ 22 w 22"/>
                      <a:gd name="T1" fmla="*/ 3 h 284"/>
                      <a:gd name="T2" fmla="*/ 0 w 22"/>
                      <a:gd name="T3" fmla="*/ 0 h 284"/>
                      <a:gd name="T4" fmla="*/ 0 w 22"/>
                      <a:gd name="T5" fmla="*/ 281 h 284"/>
                      <a:gd name="T6" fmla="*/ 22 w 22"/>
                      <a:gd name="T7" fmla="*/ 284 h 284"/>
                      <a:gd name="T8" fmla="*/ 22 w 22"/>
                      <a:gd name="T9" fmla="*/ 3 h 284"/>
                    </a:gdLst>
                    <a:ahLst/>
                    <a:cxnLst>
                      <a:cxn ang="0">
                        <a:pos x="T0" y="T1"/>
                      </a:cxn>
                      <a:cxn ang="0">
                        <a:pos x="T2" y="T3"/>
                      </a:cxn>
                      <a:cxn ang="0">
                        <a:pos x="T4" y="T5"/>
                      </a:cxn>
                      <a:cxn ang="0">
                        <a:pos x="T6" y="T7"/>
                      </a:cxn>
                      <a:cxn ang="0">
                        <a:pos x="T8" y="T9"/>
                      </a:cxn>
                    </a:cxnLst>
                    <a:rect l="0" t="0" r="r" b="b"/>
                    <a:pathLst>
                      <a:path w="22" h="284">
                        <a:moveTo>
                          <a:pt x="22" y="3"/>
                        </a:moveTo>
                        <a:cubicBezTo>
                          <a:pt x="15" y="1"/>
                          <a:pt x="7" y="1"/>
                          <a:pt x="0" y="0"/>
                        </a:cubicBezTo>
                        <a:cubicBezTo>
                          <a:pt x="0" y="281"/>
                          <a:pt x="0" y="281"/>
                          <a:pt x="0" y="281"/>
                        </a:cubicBezTo>
                        <a:cubicBezTo>
                          <a:pt x="7" y="282"/>
                          <a:pt x="15" y="283"/>
                          <a:pt x="22" y="284"/>
                        </a:cubicBezTo>
                        <a:lnTo>
                          <a:pt x="22"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7" name="Freeform 55">
                    <a:extLst>
                      <a:ext uri="{FF2B5EF4-FFF2-40B4-BE49-F238E27FC236}">
                        <a16:creationId xmlns:a16="http://schemas.microsoft.com/office/drawing/2014/main" id="{21744CA8-42CA-4A45-AAD6-0C58F8ADA2A3}"/>
                      </a:ext>
                    </a:extLst>
                  </p:cNvPr>
                  <p:cNvSpPr>
                    <a:spLocks/>
                  </p:cNvSpPr>
                  <p:nvPr/>
                </p:nvSpPr>
                <p:spPr bwMode="auto">
                  <a:xfrm>
                    <a:off x="4508500" y="1925638"/>
                    <a:ext cx="3527425" cy="509587"/>
                  </a:xfrm>
                  <a:custGeom>
                    <a:avLst/>
                    <a:gdLst>
                      <a:gd name="T0" fmla="*/ 63 w 1020"/>
                      <a:gd name="T1" fmla="*/ 58 h 147"/>
                      <a:gd name="T2" fmla="*/ 348 w 1020"/>
                      <a:gd name="T3" fmla="*/ 67 h 147"/>
                      <a:gd name="T4" fmla="*/ 805 w 1020"/>
                      <a:gd name="T5" fmla="*/ 120 h 147"/>
                      <a:gd name="T6" fmla="*/ 930 w 1020"/>
                      <a:gd name="T7" fmla="*/ 147 h 147"/>
                      <a:gd name="T8" fmla="*/ 1020 w 1020"/>
                      <a:gd name="T9" fmla="*/ 99 h 147"/>
                      <a:gd name="T10" fmla="*/ 878 w 1020"/>
                      <a:gd name="T11" fmla="*/ 68 h 147"/>
                      <a:gd name="T12" fmla="*/ 372 w 1020"/>
                      <a:gd name="T13" fmla="*/ 9 h 147"/>
                      <a:gd name="T14" fmla="*/ 109 w 1020"/>
                      <a:gd name="T15" fmla="*/ 0 h 147"/>
                      <a:gd name="T16" fmla="*/ 0 w 1020"/>
                      <a:gd name="T17" fmla="*/ 59 h 147"/>
                      <a:gd name="T18" fmla="*/ 63 w 1020"/>
                      <a:gd name="T19"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147">
                        <a:moveTo>
                          <a:pt x="63" y="58"/>
                        </a:moveTo>
                        <a:cubicBezTo>
                          <a:pt x="158" y="58"/>
                          <a:pt x="254" y="61"/>
                          <a:pt x="348" y="67"/>
                        </a:cubicBezTo>
                        <a:cubicBezTo>
                          <a:pt x="516" y="76"/>
                          <a:pt x="669" y="94"/>
                          <a:pt x="805" y="120"/>
                        </a:cubicBezTo>
                        <a:cubicBezTo>
                          <a:pt x="850" y="128"/>
                          <a:pt x="892" y="137"/>
                          <a:pt x="930" y="147"/>
                        </a:cubicBezTo>
                        <a:cubicBezTo>
                          <a:pt x="1020" y="99"/>
                          <a:pt x="1020" y="99"/>
                          <a:pt x="1020" y="99"/>
                        </a:cubicBezTo>
                        <a:cubicBezTo>
                          <a:pt x="976" y="88"/>
                          <a:pt x="929" y="77"/>
                          <a:pt x="878" y="68"/>
                        </a:cubicBezTo>
                        <a:cubicBezTo>
                          <a:pt x="733" y="40"/>
                          <a:pt x="561" y="20"/>
                          <a:pt x="372" y="9"/>
                        </a:cubicBezTo>
                        <a:cubicBezTo>
                          <a:pt x="284" y="3"/>
                          <a:pt x="196" y="0"/>
                          <a:pt x="109" y="0"/>
                        </a:cubicBezTo>
                        <a:cubicBezTo>
                          <a:pt x="0" y="59"/>
                          <a:pt x="0" y="59"/>
                          <a:pt x="0" y="59"/>
                        </a:cubicBezTo>
                        <a:cubicBezTo>
                          <a:pt x="21" y="58"/>
                          <a:pt x="42" y="58"/>
                          <a:pt x="63" y="58"/>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8" name="Freeform 56">
                    <a:extLst>
                      <a:ext uri="{FF2B5EF4-FFF2-40B4-BE49-F238E27FC236}">
                        <a16:creationId xmlns:a16="http://schemas.microsoft.com/office/drawing/2014/main" id="{BF6E78EA-0D2D-4A53-8C4D-E33A5CAE5C68}"/>
                      </a:ext>
                    </a:extLst>
                  </p:cNvPr>
                  <p:cNvSpPr>
                    <a:spLocks/>
                  </p:cNvSpPr>
                  <p:nvPr/>
                </p:nvSpPr>
                <p:spPr bwMode="auto">
                  <a:xfrm>
                    <a:off x="1835150" y="3398838"/>
                    <a:ext cx="3482975" cy="534987"/>
                  </a:xfrm>
                  <a:custGeom>
                    <a:avLst/>
                    <a:gdLst>
                      <a:gd name="T0" fmla="*/ 985 w 1007"/>
                      <a:gd name="T1" fmla="*/ 96 h 154"/>
                      <a:gd name="T2" fmla="*/ 701 w 1007"/>
                      <a:gd name="T3" fmla="*/ 88 h 154"/>
                      <a:gd name="T4" fmla="*/ 244 w 1007"/>
                      <a:gd name="T5" fmla="*/ 35 h 154"/>
                      <a:gd name="T6" fmla="*/ 90 w 1007"/>
                      <a:gd name="T7" fmla="*/ 0 h 154"/>
                      <a:gd name="T8" fmla="*/ 0 w 1007"/>
                      <a:gd name="T9" fmla="*/ 49 h 154"/>
                      <a:gd name="T10" fmla="*/ 170 w 1007"/>
                      <a:gd name="T11" fmla="*/ 86 h 154"/>
                      <a:gd name="T12" fmla="*/ 677 w 1007"/>
                      <a:gd name="T13" fmla="*/ 146 h 154"/>
                      <a:gd name="T14" fmla="*/ 899 w 1007"/>
                      <a:gd name="T15" fmla="*/ 154 h 154"/>
                      <a:gd name="T16" fmla="*/ 1007 w 1007"/>
                      <a:gd name="T17" fmla="*/ 96 h 154"/>
                      <a:gd name="T18" fmla="*/ 985 w 1007"/>
                      <a:gd name="T19" fmla="*/ 9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7" h="154">
                        <a:moveTo>
                          <a:pt x="985" y="96"/>
                        </a:moveTo>
                        <a:cubicBezTo>
                          <a:pt x="890" y="96"/>
                          <a:pt x="795" y="93"/>
                          <a:pt x="701" y="88"/>
                        </a:cubicBezTo>
                        <a:cubicBezTo>
                          <a:pt x="534" y="78"/>
                          <a:pt x="380" y="60"/>
                          <a:pt x="244" y="35"/>
                        </a:cubicBezTo>
                        <a:cubicBezTo>
                          <a:pt x="188" y="24"/>
                          <a:pt x="137" y="13"/>
                          <a:pt x="90" y="0"/>
                        </a:cubicBezTo>
                        <a:cubicBezTo>
                          <a:pt x="0" y="49"/>
                          <a:pt x="0" y="49"/>
                          <a:pt x="0" y="49"/>
                        </a:cubicBezTo>
                        <a:cubicBezTo>
                          <a:pt x="52" y="62"/>
                          <a:pt x="108" y="75"/>
                          <a:pt x="170" y="86"/>
                        </a:cubicBezTo>
                        <a:cubicBezTo>
                          <a:pt x="315" y="114"/>
                          <a:pt x="487" y="134"/>
                          <a:pt x="677" y="146"/>
                        </a:cubicBezTo>
                        <a:cubicBezTo>
                          <a:pt x="752" y="150"/>
                          <a:pt x="826" y="153"/>
                          <a:pt x="899" y="154"/>
                        </a:cubicBezTo>
                        <a:cubicBezTo>
                          <a:pt x="1007" y="96"/>
                          <a:pt x="1007" y="96"/>
                          <a:pt x="1007" y="96"/>
                        </a:cubicBezTo>
                        <a:cubicBezTo>
                          <a:pt x="1000" y="96"/>
                          <a:pt x="992" y="96"/>
                          <a:pt x="985" y="96"/>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9" name="Freeform 57">
                    <a:extLst>
                      <a:ext uri="{FF2B5EF4-FFF2-40B4-BE49-F238E27FC236}">
                        <a16:creationId xmlns:a16="http://schemas.microsoft.com/office/drawing/2014/main" id="{AC9BA5F7-31D0-44C2-A3C1-D312A3E36150}"/>
                      </a:ext>
                    </a:extLst>
                  </p:cNvPr>
                  <p:cNvSpPr>
                    <a:spLocks/>
                  </p:cNvSpPr>
                  <p:nvPr/>
                </p:nvSpPr>
                <p:spPr bwMode="auto">
                  <a:xfrm>
                    <a:off x="4473575" y="2270125"/>
                    <a:ext cx="52388" cy="220662"/>
                  </a:xfrm>
                  <a:custGeom>
                    <a:avLst/>
                    <a:gdLst>
                      <a:gd name="T0" fmla="*/ 33 w 33"/>
                      <a:gd name="T1" fmla="*/ 80 h 139"/>
                      <a:gd name="T2" fmla="*/ 5 w 33"/>
                      <a:gd name="T3" fmla="*/ 0 h 139"/>
                      <a:gd name="T4" fmla="*/ 0 w 33"/>
                      <a:gd name="T5" fmla="*/ 58 h 139"/>
                      <a:gd name="T6" fmla="*/ 29 w 33"/>
                      <a:gd name="T7" fmla="*/ 139 h 139"/>
                      <a:gd name="T8" fmla="*/ 33 w 33"/>
                      <a:gd name="T9" fmla="*/ 80 h 139"/>
                    </a:gdLst>
                    <a:ahLst/>
                    <a:cxnLst>
                      <a:cxn ang="0">
                        <a:pos x="T0" y="T1"/>
                      </a:cxn>
                      <a:cxn ang="0">
                        <a:pos x="T2" y="T3"/>
                      </a:cxn>
                      <a:cxn ang="0">
                        <a:pos x="T4" y="T5"/>
                      </a:cxn>
                      <a:cxn ang="0">
                        <a:pos x="T6" y="T7"/>
                      </a:cxn>
                      <a:cxn ang="0">
                        <a:pos x="T8" y="T9"/>
                      </a:cxn>
                    </a:cxnLst>
                    <a:rect l="0" t="0" r="r" b="b"/>
                    <a:pathLst>
                      <a:path w="33" h="139">
                        <a:moveTo>
                          <a:pt x="33" y="80"/>
                        </a:moveTo>
                        <a:lnTo>
                          <a:pt x="5" y="0"/>
                        </a:lnTo>
                        <a:lnTo>
                          <a:pt x="0" y="58"/>
                        </a:lnTo>
                        <a:lnTo>
                          <a:pt x="29" y="139"/>
                        </a:lnTo>
                        <a:lnTo>
                          <a:pt x="33" y="80"/>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0" name="Freeform 58">
                    <a:extLst>
                      <a:ext uri="{FF2B5EF4-FFF2-40B4-BE49-F238E27FC236}">
                        <a16:creationId xmlns:a16="http://schemas.microsoft.com/office/drawing/2014/main" id="{ED10A2D3-1727-4B4C-A8DB-7EDB690B02BF}"/>
                      </a:ext>
                    </a:extLst>
                  </p:cNvPr>
                  <p:cNvSpPr>
                    <a:spLocks/>
                  </p:cNvSpPr>
                  <p:nvPr/>
                </p:nvSpPr>
                <p:spPr bwMode="auto">
                  <a:xfrm>
                    <a:off x="4443413" y="2557463"/>
                    <a:ext cx="1579563" cy="242887"/>
                  </a:xfrm>
                  <a:custGeom>
                    <a:avLst/>
                    <a:gdLst>
                      <a:gd name="T0" fmla="*/ 20 w 457"/>
                      <a:gd name="T1" fmla="*/ 38 h 70"/>
                      <a:gd name="T2" fmla="*/ 128 w 457"/>
                      <a:gd name="T3" fmla="*/ 27 h 70"/>
                      <a:gd name="T4" fmla="*/ 235 w 457"/>
                      <a:gd name="T5" fmla="*/ 37 h 70"/>
                      <a:gd name="T6" fmla="*/ 292 w 457"/>
                      <a:gd name="T7" fmla="*/ 70 h 70"/>
                      <a:gd name="T8" fmla="*/ 455 w 457"/>
                      <a:gd name="T9" fmla="*/ 67 h 70"/>
                      <a:gd name="T10" fmla="*/ 457 w 457"/>
                      <a:gd name="T11" fmla="*/ 40 h 70"/>
                      <a:gd name="T12" fmla="*/ 294 w 457"/>
                      <a:gd name="T13" fmla="*/ 43 h 70"/>
                      <a:gd name="T14" fmla="*/ 237 w 457"/>
                      <a:gd name="T15" fmla="*/ 10 h 70"/>
                      <a:gd name="T16" fmla="*/ 130 w 457"/>
                      <a:gd name="T17" fmla="*/ 0 h 70"/>
                      <a:gd name="T18" fmla="*/ 21 w 457"/>
                      <a:gd name="T19" fmla="*/ 11 h 70"/>
                      <a:gd name="T20" fmla="*/ 1 w 457"/>
                      <a:gd name="T21" fmla="*/ 25 h 70"/>
                      <a:gd name="T22" fmla="*/ 0 w 457"/>
                      <a:gd name="T23" fmla="*/ 53 h 70"/>
                      <a:gd name="T24" fmla="*/ 20 w 457"/>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70">
                        <a:moveTo>
                          <a:pt x="20" y="38"/>
                        </a:moveTo>
                        <a:cubicBezTo>
                          <a:pt x="44" y="31"/>
                          <a:pt x="80" y="27"/>
                          <a:pt x="128" y="27"/>
                        </a:cubicBezTo>
                        <a:cubicBezTo>
                          <a:pt x="174" y="27"/>
                          <a:pt x="210" y="31"/>
                          <a:pt x="235" y="37"/>
                        </a:cubicBezTo>
                        <a:cubicBezTo>
                          <a:pt x="261" y="44"/>
                          <a:pt x="280" y="55"/>
                          <a:pt x="292" y="70"/>
                        </a:cubicBezTo>
                        <a:cubicBezTo>
                          <a:pt x="455" y="67"/>
                          <a:pt x="455" y="67"/>
                          <a:pt x="455" y="67"/>
                        </a:cubicBezTo>
                        <a:cubicBezTo>
                          <a:pt x="457" y="40"/>
                          <a:pt x="457" y="40"/>
                          <a:pt x="457" y="40"/>
                        </a:cubicBezTo>
                        <a:cubicBezTo>
                          <a:pt x="294" y="43"/>
                          <a:pt x="294" y="43"/>
                          <a:pt x="294" y="43"/>
                        </a:cubicBezTo>
                        <a:cubicBezTo>
                          <a:pt x="281" y="28"/>
                          <a:pt x="262" y="17"/>
                          <a:pt x="237" y="10"/>
                        </a:cubicBezTo>
                        <a:cubicBezTo>
                          <a:pt x="211" y="4"/>
                          <a:pt x="176" y="0"/>
                          <a:pt x="130" y="0"/>
                        </a:cubicBezTo>
                        <a:cubicBezTo>
                          <a:pt x="82" y="0"/>
                          <a:pt x="46" y="4"/>
                          <a:pt x="21" y="11"/>
                        </a:cubicBezTo>
                        <a:cubicBezTo>
                          <a:pt x="8" y="15"/>
                          <a:pt x="2" y="20"/>
                          <a:pt x="1" y="25"/>
                        </a:cubicBezTo>
                        <a:cubicBezTo>
                          <a:pt x="0" y="53"/>
                          <a:pt x="0" y="53"/>
                          <a:pt x="0" y="53"/>
                        </a:cubicBezTo>
                        <a:cubicBezTo>
                          <a:pt x="0" y="47"/>
                          <a:pt x="7" y="42"/>
                          <a:pt x="20" y="38"/>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1" name="Freeform 59">
                    <a:extLst>
                      <a:ext uri="{FF2B5EF4-FFF2-40B4-BE49-F238E27FC236}">
                        <a16:creationId xmlns:a16="http://schemas.microsoft.com/office/drawing/2014/main" id="{337EFBD1-543E-498D-8311-FCE7BEF7AC03}"/>
                      </a:ext>
                    </a:extLst>
                  </p:cNvPr>
                  <p:cNvSpPr>
                    <a:spLocks/>
                  </p:cNvSpPr>
                  <p:nvPr/>
                </p:nvSpPr>
                <p:spPr bwMode="auto">
                  <a:xfrm>
                    <a:off x="3900488" y="2633663"/>
                    <a:ext cx="1793875" cy="606425"/>
                  </a:xfrm>
                  <a:custGeom>
                    <a:avLst/>
                    <a:gdLst>
                      <a:gd name="T0" fmla="*/ 294 w 519"/>
                      <a:gd name="T1" fmla="*/ 127 h 175"/>
                      <a:gd name="T2" fmla="*/ 430 w 519"/>
                      <a:gd name="T3" fmla="*/ 139 h 175"/>
                      <a:gd name="T4" fmla="*/ 494 w 519"/>
                      <a:gd name="T5" fmla="*/ 152 h 175"/>
                      <a:gd name="T6" fmla="*/ 517 w 519"/>
                      <a:gd name="T7" fmla="*/ 170 h 175"/>
                      <a:gd name="T8" fmla="*/ 518 w 519"/>
                      <a:gd name="T9" fmla="*/ 175 h 175"/>
                      <a:gd name="T10" fmla="*/ 519 w 519"/>
                      <a:gd name="T11" fmla="*/ 148 h 175"/>
                      <a:gd name="T12" fmla="*/ 518 w 519"/>
                      <a:gd name="T13" fmla="*/ 143 h 175"/>
                      <a:gd name="T14" fmla="*/ 495 w 519"/>
                      <a:gd name="T15" fmla="*/ 125 h 175"/>
                      <a:gd name="T16" fmla="*/ 431 w 519"/>
                      <a:gd name="T17" fmla="*/ 112 h 175"/>
                      <a:gd name="T18" fmla="*/ 296 w 519"/>
                      <a:gd name="T19" fmla="*/ 99 h 175"/>
                      <a:gd name="T20" fmla="*/ 100 w 519"/>
                      <a:gd name="T21" fmla="*/ 70 h 175"/>
                      <a:gd name="T22" fmla="*/ 4 w 519"/>
                      <a:gd name="T23" fmla="*/ 11 h 175"/>
                      <a:gd name="T24" fmla="*/ 2 w 519"/>
                      <a:gd name="T25" fmla="*/ 0 h 175"/>
                      <a:gd name="T26" fmla="*/ 1 w 519"/>
                      <a:gd name="T27" fmla="*/ 27 h 175"/>
                      <a:gd name="T28" fmla="*/ 2 w 519"/>
                      <a:gd name="T29" fmla="*/ 38 h 175"/>
                      <a:gd name="T30" fmla="*/ 99 w 519"/>
                      <a:gd name="T31" fmla="*/ 97 h 175"/>
                      <a:gd name="T32" fmla="*/ 294 w 519"/>
                      <a:gd name="T33" fmla="*/ 12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 h="175">
                        <a:moveTo>
                          <a:pt x="294" y="127"/>
                        </a:moveTo>
                        <a:cubicBezTo>
                          <a:pt x="365" y="133"/>
                          <a:pt x="410" y="137"/>
                          <a:pt x="430" y="139"/>
                        </a:cubicBezTo>
                        <a:cubicBezTo>
                          <a:pt x="459" y="143"/>
                          <a:pt x="480" y="147"/>
                          <a:pt x="494" y="152"/>
                        </a:cubicBezTo>
                        <a:cubicBezTo>
                          <a:pt x="507" y="157"/>
                          <a:pt x="514" y="163"/>
                          <a:pt x="517" y="170"/>
                        </a:cubicBezTo>
                        <a:cubicBezTo>
                          <a:pt x="517" y="172"/>
                          <a:pt x="518" y="173"/>
                          <a:pt x="518" y="175"/>
                        </a:cubicBezTo>
                        <a:cubicBezTo>
                          <a:pt x="519" y="148"/>
                          <a:pt x="519" y="148"/>
                          <a:pt x="519" y="148"/>
                        </a:cubicBezTo>
                        <a:cubicBezTo>
                          <a:pt x="519" y="146"/>
                          <a:pt x="519" y="144"/>
                          <a:pt x="518" y="143"/>
                        </a:cubicBezTo>
                        <a:cubicBezTo>
                          <a:pt x="516" y="136"/>
                          <a:pt x="508" y="130"/>
                          <a:pt x="495" y="125"/>
                        </a:cubicBezTo>
                        <a:cubicBezTo>
                          <a:pt x="482" y="120"/>
                          <a:pt x="461" y="116"/>
                          <a:pt x="431" y="112"/>
                        </a:cubicBezTo>
                        <a:cubicBezTo>
                          <a:pt x="411" y="110"/>
                          <a:pt x="366" y="105"/>
                          <a:pt x="296" y="99"/>
                        </a:cubicBezTo>
                        <a:cubicBezTo>
                          <a:pt x="205" y="91"/>
                          <a:pt x="140" y="82"/>
                          <a:pt x="100" y="70"/>
                        </a:cubicBezTo>
                        <a:cubicBezTo>
                          <a:pt x="44" y="54"/>
                          <a:pt x="12" y="34"/>
                          <a:pt x="4" y="11"/>
                        </a:cubicBezTo>
                        <a:cubicBezTo>
                          <a:pt x="2" y="7"/>
                          <a:pt x="2" y="4"/>
                          <a:pt x="2" y="0"/>
                        </a:cubicBezTo>
                        <a:cubicBezTo>
                          <a:pt x="1" y="27"/>
                          <a:pt x="1" y="27"/>
                          <a:pt x="1" y="27"/>
                        </a:cubicBezTo>
                        <a:cubicBezTo>
                          <a:pt x="0" y="31"/>
                          <a:pt x="1" y="34"/>
                          <a:pt x="2" y="38"/>
                        </a:cubicBezTo>
                        <a:cubicBezTo>
                          <a:pt x="11" y="62"/>
                          <a:pt x="43" y="81"/>
                          <a:pt x="99" y="97"/>
                        </a:cubicBezTo>
                        <a:cubicBezTo>
                          <a:pt x="138" y="109"/>
                          <a:pt x="203" y="119"/>
                          <a:pt x="294" y="127"/>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2" name="Freeform 60">
                    <a:extLst>
                      <a:ext uri="{FF2B5EF4-FFF2-40B4-BE49-F238E27FC236}">
                        <a16:creationId xmlns:a16="http://schemas.microsoft.com/office/drawing/2014/main" id="{9F326E16-FDE2-4DE6-BBE3-31826D4B0FB2}"/>
                      </a:ext>
                    </a:extLst>
                  </p:cNvPr>
                  <p:cNvSpPr>
                    <a:spLocks/>
                  </p:cNvSpPr>
                  <p:nvPr/>
                </p:nvSpPr>
                <p:spPr bwMode="auto">
                  <a:xfrm>
                    <a:off x="5459413" y="3170238"/>
                    <a:ext cx="806450" cy="360362"/>
                  </a:xfrm>
                  <a:custGeom>
                    <a:avLst/>
                    <a:gdLst>
                      <a:gd name="T0" fmla="*/ 210 w 233"/>
                      <a:gd name="T1" fmla="*/ 35 h 104"/>
                      <a:gd name="T2" fmla="*/ 112 w 233"/>
                      <a:gd name="T3" fmla="*/ 67 h 104"/>
                      <a:gd name="T4" fmla="*/ 2 w 233"/>
                      <a:gd name="T5" fmla="*/ 77 h 104"/>
                      <a:gd name="T6" fmla="*/ 0 w 233"/>
                      <a:gd name="T7" fmla="*/ 104 h 104"/>
                      <a:gd name="T8" fmla="*/ 110 w 233"/>
                      <a:gd name="T9" fmla="*/ 95 h 104"/>
                      <a:gd name="T10" fmla="*/ 208 w 233"/>
                      <a:gd name="T11" fmla="*/ 62 h 104"/>
                      <a:gd name="T12" fmla="*/ 232 w 233"/>
                      <a:gd name="T13" fmla="*/ 28 h 104"/>
                      <a:gd name="T14" fmla="*/ 233 w 233"/>
                      <a:gd name="T15" fmla="*/ 0 h 104"/>
                      <a:gd name="T16" fmla="*/ 210 w 233"/>
                      <a:gd name="T17" fmla="*/ 3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04">
                        <a:moveTo>
                          <a:pt x="210" y="35"/>
                        </a:moveTo>
                        <a:cubicBezTo>
                          <a:pt x="189" y="49"/>
                          <a:pt x="156" y="60"/>
                          <a:pt x="112" y="67"/>
                        </a:cubicBezTo>
                        <a:cubicBezTo>
                          <a:pt x="81" y="72"/>
                          <a:pt x="44" y="76"/>
                          <a:pt x="2" y="77"/>
                        </a:cubicBezTo>
                        <a:cubicBezTo>
                          <a:pt x="0" y="104"/>
                          <a:pt x="0" y="104"/>
                          <a:pt x="0" y="104"/>
                        </a:cubicBezTo>
                        <a:cubicBezTo>
                          <a:pt x="43" y="103"/>
                          <a:pt x="80" y="100"/>
                          <a:pt x="110" y="95"/>
                        </a:cubicBezTo>
                        <a:cubicBezTo>
                          <a:pt x="155" y="88"/>
                          <a:pt x="187" y="77"/>
                          <a:pt x="208" y="62"/>
                        </a:cubicBezTo>
                        <a:cubicBezTo>
                          <a:pt x="223" y="51"/>
                          <a:pt x="231" y="40"/>
                          <a:pt x="232" y="28"/>
                        </a:cubicBezTo>
                        <a:cubicBezTo>
                          <a:pt x="233" y="0"/>
                          <a:pt x="233" y="0"/>
                          <a:pt x="233" y="0"/>
                        </a:cubicBezTo>
                        <a:cubicBezTo>
                          <a:pt x="232" y="12"/>
                          <a:pt x="225" y="24"/>
                          <a:pt x="210" y="35"/>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3" name="Freeform 61">
                    <a:extLst>
                      <a:ext uri="{FF2B5EF4-FFF2-40B4-BE49-F238E27FC236}">
                        <a16:creationId xmlns:a16="http://schemas.microsoft.com/office/drawing/2014/main" id="{2F043652-D67D-4C30-B216-6B1072297C16}"/>
                      </a:ext>
                    </a:extLst>
                  </p:cNvPr>
                  <p:cNvSpPr>
                    <a:spLocks/>
                  </p:cNvSpPr>
                  <p:nvPr/>
                </p:nvSpPr>
                <p:spPr bwMode="auto">
                  <a:xfrm>
                    <a:off x="3959225" y="3090863"/>
                    <a:ext cx="1549400" cy="558800"/>
                  </a:xfrm>
                  <a:custGeom>
                    <a:avLst/>
                    <a:gdLst>
                      <a:gd name="T0" fmla="*/ 272 w 448"/>
                      <a:gd name="T1" fmla="*/ 98 h 161"/>
                      <a:gd name="T2" fmla="*/ 127 w 448"/>
                      <a:gd name="T3" fmla="*/ 75 h 161"/>
                      <a:gd name="T4" fmla="*/ 1 w 448"/>
                      <a:gd name="T5" fmla="*/ 0 h 161"/>
                      <a:gd name="T6" fmla="*/ 0 w 448"/>
                      <a:gd name="T7" fmla="*/ 28 h 161"/>
                      <a:gd name="T8" fmla="*/ 126 w 448"/>
                      <a:gd name="T9" fmla="*/ 103 h 161"/>
                      <a:gd name="T10" fmla="*/ 270 w 448"/>
                      <a:gd name="T11" fmla="*/ 125 h 161"/>
                      <a:gd name="T12" fmla="*/ 270 w 448"/>
                      <a:gd name="T13" fmla="*/ 125 h 161"/>
                      <a:gd name="T14" fmla="*/ 283 w 448"/>
                      <a:gd name="T15" fmla="*/ 161 h 161"/>
                      <a:gd name="T16" fmla="*/ 446 w 448"/>
                      <a:gd name="T17" fmla="*/ 161 h 161"/>
                      <a:gd name="T18" fmla="*/ 448 w 448"/>
                      <a:gd name="T19" fmla="*/ 134 h 161"/>
                      <a:gd name="T20" fmla="*/ 285 w 448"/>
                      <a:gd name="T21" fmla="*/ 134 h 161"/>
                      <a:gd name="T22" fmla="*/ 272 w 448"/>
                      <a:gd name="T23" fmla="*/ 9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8" h="161">
                        <a:moveTo>
                          <a:pt x="272" y="98"/>
                        </a:moveTo>
                        <a:cubicBezTo>
                          <a:pt x="215" y="94"/>
                          <a:pt x="167" y="87"/>
                          <a:pt x="127" y="75"/>
                        </a:cubicBezTo>
                        <a:cubicBezTo>
                          <a:pt x="66" y="58"/>
                          <a:pt x="24" y="33"/>
                          <a:pt x="1" y="0"/>
                        </a:cubicBezTo>
                        <a:cubicBezTo>
                          <a:pt x="0" y="28"/>
                          <a:pt x="0" y="28"/>
                          <a:pt x="0" y="28"/>
                        </a:cubicBezTo>
                        <a:cubicBezTo>
                          <a:pt x="23" y="60"/>
                          <a:pt x="64" y="85"/>
                          <a:pt x="126" y="103"/>
                        </a:cubicBezTo>
                        <a:cubicBezTo>
                          <a:pt x="165" y="114"/>
                          <a:pt x="214" y="121"/>
                          <a:pt x="270" y="125"/>
                        </a:cubicBezTo>
                        <a:cubicBezTo>
                          <a:pt x="270" y="125"/>
                          <a:pt x="270" y="125"/>
                          <a:pt x="270" y="125"/>
                        </a:cubicBezTo>
                        <a:cubicBezTo>
                          <a:pt x="283" y="161"/>
                          <a:pt x="283" y="161"/>
                          <a:pt x="283" y="161"/>
                        </a:cubicBezTo>
                        <a:cubicBezTo>
                          <a:pt x="446" y="161"/>
                          <a:pt x="446" y="161"/>
                          <a:pt x="446" y="161"/>
                        </a:cubicBezTo>
                        <a:cubicBezTo>
                          <a:pt x="448" y="134"/>
                          <a:pt x="448" y="134"/>
                          <a:pt x="448" y="134"/>
                        </a:cubicBezTo>
                        <a:cubicBezTo>
                          <a:pt x="285" y="134"/>
                          <a:pt x="285" y="134"/>
                          <a:pt x="285" y="134"/>
                        </a:cubicBezTo>
                        <a:lnTo>
                          <a:pt x="272" y="98"/>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4" name="Freeform 62">
                    <a:extLst>
                      <a:ext uri="{FF2B5EF4-FFF2-40B4-BE49-F238E27FC236}">
                        <a16:creationId xmlns:a16="http://schemas.microsoft.com/office/drawing/2014/main" id="{C9A3DE8D-94E1-402C-81FE-959CFE07B954}"/>
                      </a:ext>
                    </a:extLst>
                  </p:cNvPr>
                  <p:cNvSpPr>
                    <a:spLocks/>
                  </p:cNvSpPr>
                  <p:nvPr/>
                </p:nvSpPr>
                <p:spPr bwMode="auto">
                  <a:xfrm>
                    <a:off x="3892550" y="2270125"/>
                    <a:ext cx="2387600" cy="1285875"/>
                  </a:xfrm>
                  <a:custGeom>
                    <a:avLst/>
                    <a:gdLst>
                      <a:gd name="T0" fmla="*/ 333 w 690"/>
                      <a:gd name="T1" fmla="*/ 0 h 371"/>
                      <a:gd name="T2" fmla="*/ 346 w 690"/>
                      <a:gd name="T3" fmla="*/ 36 h 371"/>
                      <a:gd name="T4" fmla="*/ 511 w 690"/>
                      <a:gd name="T5" fmla="*/ 58 h 371"/>
                      <a:gd name="T6" fmla="*/ 616 w 690"/>
                      <a:gd name="T7" fmla="*/ 123 h 371"/>
                      <a:gd name="T8" fmla="*/ 453 w 690"/>
                      <a:gd name="T9" fmla="*/ 126 h 371"/>
                      <a:gd name="T10" fmla="*/ 396 w 690"/>
                      <a:gd name="T11" fmla="*/ 93 h 371"/>
                      <a:gd name="T12" fmla="*/ 289 w 690"/>
                      <a:gd name="T13" fmla="*/ 83 h 371"/>
                      <a:gd name="T14" fmla="*/ 180 w 690"/>
                      <a:gd name="T15" fmla="*/ 94 h 371"/>
                      <a:gd name="T16" fmla="*/ 161 w 690"/>
                      <a:gd name="T17" fmla="*/ 112 h 371"/>
                      <a:gd name="T18" fmla="*/ 192 w 690"/>
                      <a:gd name="T19" fmla="*/ 130 h 371"/>
                      <a:gd name="T20" fmla="*/ 350 w 690"/>
                      <a:gd name="T21" fmla="*/ 150 h 371"/>
                      <a:gd name="T22" fmla="*/ 534 w 690"/>
                      <a:gd name="T23" fmla="*/ 171 h 371"/>
                      <a:gd name="T24" fmla="*/ 635 w 690"/>
                      <a:gd name="T25" fmla="*/ 201 h 371"/>
                      <a:gd name="T26" fmla="*/ 684 w 690"/>
                      <a:gd name="T27" fmla="*/ 247 h 371"/>
                      <a:gd name="T28" fmla="*/ 663 w 690"/>
                      <a:gd name="T29" fmla="*/ 295 h 371"/>
                      <a:gd name="T30" fmla="*/ 565 w 690"/>
                      <a:gd name="T31" fmla="*/ 327 h 371"/>
                      <a:gd name="T32" fmla="*/ 455 w 690"/>
                      <a:gd name="T33" fmla="*/ 337 h 371"/>
                      <a:gd name="T34" fmla="*/ 467 w 690"/>
                      <a:gd name="T35" fmla="*/ 371 h 371"/>
                      <a:gd name="T36" fmla="*/ 304 w 690"/>
                      <a:gd name="T37" fmla="*/ 371 h 371"/>
                      <a:gd name="T38" fmla="*/ 291 w 690"/>
                      <a:gd name="T39" fmla="*/ 335 h 371"/>
                      <a:gd name="T40" fmla="*/ 146 w 690"/>
                      <a:gd name="T41" fmla="*/ 312 h 371"/>
                      <a:gd name="T42" fmla="*/ 20 w 690"/>
                      <a:gd name="T43" fmla="*/ 237 h 371"/>
                      <a:gd name="T44" fmla="*/ 178 w 690"/>
                      <a:gd name="T45" fmla="*/ 232 h 371"/>
                      <a:gd name="T46" fmla="*/ 252 w 690"/>
                      <a:gd name="T47" fmla="*/ 274 h 371"/>
                      <a:gd name="T48" fmla="*/ 376 w 690"/>
                      <a:gd name="T49" fmla="*/ 288 h 371"/>
                      <a:gd name="T50" fmla="*/ 490 w 690"/>
                      <a:gd name="T51" fmla="*/ 276 h 371"/>
                      <a:gd name="T52" fmla="*/ 520 w 690"/>
                      <a:gd name="T53" fmla="*/ 248 h 371"/>
                      <a:gd name="T54" fmla="*/ 497 w 690"/>
                      <a:gd name="T55" fmla="*/ 230 h 371"/>
                      <a:gd name="T56" fmla="*/ 433 w 690"/>
                      <a:gd name="T57" fmla="*/ 217 h 371"/>
                      <a:gd name="T58" fmla="*/ 298 w 690"/>
                      <a:gd name="T59" fmla="*/ 204 h 371"/>
                      <a:gd name="T60" fmla="*/ 102 w 690"/>
                      <a:gd name="T61" fmla="*/ 175 h 371"/>
                      <a:gd name="T62" fmla="*/ 6 w 690"/>
                      <a:gd name="T63" fmla="*/ 116 h 371"/>
                      <a:gd name="T64" fmla="*/ 26 w 690"/>
                      <a:gd name="T65" fmla="*/ 74 h 371"/>
                      <a:gd name="T66" fmla="*/ 116 w 690"/>
                      <a:gd name="T67" fmla="*/ 44 h 371"/>
                      <a:gd name="T68" fmla="*/ 183 w 690"/>
                      <a:gd name="T69" fmla="*/ 37 h 371"/>
                      <a:gd name="T70" fmla="*/ 170 w 690"/>
                      <a:gd name="T71" fmla="*/ 0 h 371"/>
                      <a:gd name="T72" fmla="*/ 333 w 690"/>
                      <a:gd name="T7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0" h="371">
                        <a:moveTo>
                          <a:pt x="333" y="0"/>
                        </a:moveTo>
                        <a:cubicBezTo>
                          <a:pt x="346" y="36"/>
                          <a:pt x="346" y="36"/>
                          <a:pt x="346" y="36"/>
                        </a:cubicBezTo>
                        <a:cubicBezTo>
                          <a:pt x="413" y="39"/>
                          <a:pt x="468" y="46"/>
                          <a:pt x="511" y="58"/>
                        </a:cubicBezTo>
                        <a:cubicBezTo>
                          <a:pt x="569" y="75"/>
                          <a:pt x="603" y="96"/>
                          <a:pt x="616" y="123"/>
                        </a:cubicBezTo>
                        <a:cubicBezTo>
                          <a:pt x="453" y="126"/>
                          <a:pt x="453" y="126"/>
                          <a:pt x="453" y="126"/>
                        </a:cubicBezTo>
                        <a:cubicBezTo>
                          <a:pt x="440" y="111"/>
                          <a:pt x="421" y="100"/>
                          <a:pt x="396" y="93"/>
                        </a:cubicBezTo>
                        <a:cubicBezTo>
                          <a:pt x="370" y="87"/>
                          <a:pt x="335" y="83"/>
                          <a:pt x="289" y="83"/>
                        </a:cubicBezTo>
                        <a:cubicBezTo>
                          <a:pt x="241" y="83"/>
                          <a:pt x="205" y="87"/>
                          <a:pt x="180" y="94"/>
                        </a:cubicBezTo>
                        <a:cubicBezTo>
                          <a:pt x="165" y="98"/>
                          <a:pt x="158" y="105"/>
                          <a:pt x="161" y="112"/>
                        </a:cubicBezTo>
                        <a:cubicBezTo>
                          <a:pt x="164" y="119"/>
                          <a:pt x="174" y="125"/>
                          <a:pt x="192" y="130"/>
                        </a:cubicBezTo>
                        <a:cubicBezTo>
                          <a:pt x="215" y="136"/>
                          <a:pt x="267" y="143"/>
                          <a:pt x="350" y="150"/>
                        </a:cubicBezTo>
                        <a:cubicBezTo>
                          <a:pt x="432" y="156"/>
                          <a:pt x="493" y="163"/>
                          <a:pt x="534" y="171"/>
                        </a:cubicBezTo>
                        <a:cubicBezTo>
                          <a:pt x="575" y="178"/>
                          <a:pt x="609" y="188"/>
                          <a:pt x="635" y="201"/>
                        </a:cubicBezTo>
                        <a:cubicBezTo>
                          <a:pt x="661" y="213"/>
                          <a:pt x="677" y="229"/>
                          <a:pt x="684" y="247"/>
                        </a:cubicBezTo>
                        <a:cubicBezTo>
                          <a:pt x="690" y="264"/>
                          <a:pt x="683" y="280"/>
                          <a:pt x="663" y="295"/>
                        </a:cubicBezTo>
                        <a:cubicBezTo>
                          <a:pt x="642" y="309"/>
                          <a:pt x="609" y="320"/>
                          <a:pt x="565" y="327"/>
                        </a:cubicBezTo>
                        <a:cubicBezTo>
                          <a:pt x="534" y="332"/>
                          <a:pt x="497" y="336"/>
                          <a:pt x="455" y="337"/>
                        </a:cubicBezTo>
                        <a:cubicBezTo>
                          <a:pt x="467" y="371"/>
                          <a:pt x="467" y="371"/>
                          <a:pt x="467" y="371"/>
                        </a:cubicBezTo>
                        <a:cubicBezTo>
                          <a:pt x="304" y="371"/>
                          <a:pt x="304" y="371"/>
                          <a:pt x="304" y="371"/>
                        </a:cubicBezTo>
                        <a:cubicBezTo>
                          <a:pt x="291" y="335"/>
                          <a:pt x="291" y="335"/>
                          <a:pt x="291" y="335"/>
                        </a:cubicBezTo>
                        <a:cubicBezTo>
                          <a:pt x="234" y="331"/>
                          <a:pt x="186" y="324"/>
                          <a:pt x="146" y="312"/>
                        </a:cubicBezTo>
                        <a:cubicBezTo>
                          <a:pt x="85" y="295"/>
                          <a:pt x="43" y="270"/>
                          <a:pt x="20" y="237"/>
                        </a:cubicBezTo>
                        <a:cubicBezTo>
                          <a:pt x="178" y="232"/>
                          <a:pt x="178" y="232"/>
                          <a:pt x="178" y="232"/>
                        </a:cubicBezTo>
                        <a:cubicBezTo>
                          <a:pt x="194" y="251"/>
                          <a:pt x="219" y="265"/>
                          <a:pt x="252" y="274"/>
                        </a:cubicBezTo>
                        <a:cubicBezTo>
                          <a:pt x="284" y="284"/>
                          <a:pt x="326" y="288"/>
                          <a:pt x="376" y="288"/>
                        </a:cubicBezTo>
                        <a:cubicBezTo>
                          <a:pt x="428" y="288"/>
                          <a:pt x="467" y="284"/>
                          <a:pt x="490" y="276"/>
                        </a:cubicBezTo>
                        <a:cubicBezTo>
                          <a:pt x="514" y="268"/>
                          <a:pt x="524" y="258"/>
                          <a:pt x="520" y="248"/>
                        </a:cubicBezTo>
                        <a:cubicBezTo>
                          <a:pt x="518" y="241"/>
                          <a:pt x="510" y="235"/>
                          <a:pt x="497" y="230"/>
                        </a:cubicBezTo>
                        <a:cubicBezTo>
                          <a:pt x="484" y="225"/>
                          <a:pt x="463" y="221"/>
                          <a:pt x="433" y="217"/>
                        </a:cubicBezTo>
                        <a:cubicBezTo>
                          <a:pt x="413" y="215"/>
                          <a:pt x="368" y="210"/>
                          <a:pt x="298" y="204"/>
                        </a:cubicBezTo>
                        <a:cubicBezTo>
                          <a:pt x="207" y="196"/>
                          <a:pt x="142" y="187"/>
                          <a:pt x="102" y="175"/>
                        </a:cubicBezTo>
                        <a:cubicBezTo>
                          <a:pt x="46" y="159"/>
                          <a:pt x="14" y="139"/>
                          <a:pt x="6" y="116"/>
                        </a:cubicBezTo>
                        <a:cubicBezTo>
                          <a:pt x="0" y="101"/>
                          <a:pt x="7" y="87"/>
                          <a:pt x="26" y="74"/>
                        </a:cubicBezTo>
                        <a:cubicBezTo>
                          <a:pt x="45" y="61"/>
                          <a:pt x="75" y="51"/>
                          <a:pt x="116" y="44"/>
                        </a:cubicBezTo>
                        <a:cubicBezTo>
                          <a:pt x="136" y="41"/>
                          <a:pt x="158" y="39"/>
                          <a:pt x="183" y="37"/>
                        </a:cubicBezTo>
                        <a:cubicBezTo>
                          <a:pt x="170" y="0"/>
                          <a:pt x="170" y="0"/>
                          <a:pt x="170" y="0"/>
                        </a:cubicBezTo>
                        <a:lnTo>
                          <a:pt x="333"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89" name="Group 1144">
                  <a:extLst>
                    <a:ext uri="{FF2B5EF4-FFF2-40B4-BE49-F238E27FC236}">
                      <a16:creationId xmlns:a16="http://schemas.microsoft.com/office/drawing/2014/main" id="{80062C10-8561-40F2-B1F0-872DF37707E9}"/>
                    </a:ext>
                  </a:extLst>
                </p:cNvPr>
                <p:cNvGrpSpPr/>
                <p:nvPr/>
              </p:nvGrpSpPr>
              <p:grpSpPr>
                <a:xfrm>
                  <a:off x="3800561" y="2186662"/>
                  <a:ext cx="980903" cy="358729"/>
                  <a:chOff x="434975" y="1814513"/>
                  <a:chExt cx="9102726" cy="3328987"/>
                </a:xfrm>
              </p:grpSpPr>
              <p:sp>
                <p:nvSpPr>
                  <p:cNvPr id="149" name="Freeform 5">
                    <a:extLst>
                      <a:ext uri="{FF2B5EF4-FFF2-40B4-BE49-F238E27FC236}">
                        <a16:creationId xmlns:a16="http://schemas.microsoft.com/office/drawing/2014/main" id="{20D1ADE5-7948-4329-BEA1-1BFB38F7A72C}"/>
                      </a:ext>
                    </a:extLst>
                  </p:cNvPr>
                  <p:cNvSpPr>
                    <a:spLocks/>
                  </p:cNvSpPr>
                  <p:nvPr/>
                </p:nvSpPr>
                <p:spPr bwMode="auto">
                  <a:xfrm>
                    <a:off x="625475" y="2944813"/>
                    <a:ext cx="8666163" cy="2198687"/>
                  </a:xfrm>
                  <a:custGeom>
                    <a:avLst/>
                    <a:gdLst>
                      <a:gd name="T0" fmla="*/ 2484 w 2506"/>
                      <a:gd name="T1" fmla="*/ 95 h 634"/>
                      <a:gd name="T2" fmla="*/ 2057 w 2506"/>
                      <a:gd name="T3" fmla="*/ 257 h 634"/>
                      <a:gd name="T4" fmla="*/ 1423 w 2506"/>
                      <a:gd name="T5" fmla="*/ 311 h 634"/>
                      <a:gd name="T6" fmla="*/ 1343 w 2506"/>
                      <a:gd name="T7" fmla="*/ 312 h 634"/>
                      <a:gd name="T8" fmla="*/ 1289 w 2506"/>
                      <a:gd name="T9" fmla="*/ 312 h 634"/>
                      <a:gd name="T10" fmla="*/ 1079 w 2506"/>
                      <a:gd name="T11" fmla="*/ 305 h 634"/>
                      <a:gd name="T12" fmla="*/ 1027 w 2506"/>
                      <a:gd name="T13" fmla="*/ 303 h 634"/>
                      <a:gd name="T14" fmla="*/ 520 w 2506"/>
                      <a:gd name="T15" fmla="*/ 244 h 634"/>
                      <a:gd name="T16" fmla="*/ 318 w 2506"/>
                      <a:gd name="T17" fmla="*/ 197 h 634"/>
                      <a:gd name="T18" fmla="*/ 15 w 2506"/>
                      <a:gd name="T19" fmla="*/ 0 h 634"/>
                      <a:gd name="T20" fmla="*/ 4 w 2506"/>
                      <a:gd name="T21" fmla="*/ 322 h 634"/>
                      <a:gd name="T22" fmla="*/ 318 w 2506"/>
                      <a:gd name="T23" fmla="*/ 522 h 634"/>
                      <a:gd name="T24" fmla="*/ 509 w 2506"/>
                      <a:gd name="T25" fmla="*/ 566 h 634"/>
                      <a:gd name="T26" fmla="*/ 1017 w 2506"/>
                      <a:gd name="T27" fmla="*/ 625 h 634"/>
                      <a:gd name="T28" fmla="*/ 1079 w 2506"/>
                      <a:gd name="T29" fmla="*/ 628 h 634"/>
                      <a:gd name="T30" fmla="*/ 1289 w 2506"/>
                      <a:gd name="T31" fmla="*/ 634 h 634"/>
                      <a:gd name="T32" fmla="*/ 1343 w 2506"/>
                      <a:gd name="T33" fmla="*/ 634 h 634"/>
                      <a:gd name="T34" fmla="*/ 1423 w 2506"/>
                      <a:gd name="T35" fmla="*/ 633 h 634"/>
                      <a:gd name="T36" fmla="*/ 2057 w 2506"/>
                      <a:gd name="T37" fmla="*/ 576 h 634"/>
                      <a:gd name="T38" fmla="*/ 2473 w 2506"/>
                      <a:gd name="T39" fmla="*/ 416 h 634"/>
                      <a:gd name="T40" fmla="*/ 2495 w 2506"/>
                      <a:gd name="T41" fmla="*/ 366 h 634"/>
                      <a:gd name="T42" fmla="*/ 2506 w 2506"/>
                      <a:gd name="T43" fmla="*/ 45 h 634"/>
                      <a:gd name="T44" fmla="*/ 2484 w 2506"/>
                      <a:gd name="T45" fmla="*/ 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06" h="634">
                        <a:moveTo>
                          <a:pt x="2484" y="95"/>
                        </a:moveTo>
                        <a:cubicBezTo>
                          <a:pt x="2428" y="162"/>
                          <a:pt x="2272" y="218"/>
                          <a:pt x="2057" y="257"/>
                        </a:cubicBezTo>
                        <a:cubicBezTo>
                          <a:pt x="1878" y="288"/>
                          <a:pt x="1659" y="308"/>
                          <a:pt x="1423" y="311"/>
                        </a:cubicBezTo>
                        <a:cubicBezTo>
                          <a:pt x="1396" y="312"/>
                          <a:pt x="1370" y="312"/>
                          <a:pt x="1343" y="312"/>
                        </a:cubicBezTo>
                        <a:cubicBezTo>
                          <a:pt x="1325" y="312"/>
                          <a:pt x="1307" y="312"/>
                          <a:pt x="1289" y="312"/>
                        </a:cubicBezTo>
                        <a:cubicBezTo>
                          <a:pt x="1220" y="311"/>
                          <a:pt x="1150" y="309"/>
                          <a:pt x="1079" y="305"/>
                        </a:cubicBezTo>
                        <a:cubicBezTo>
                          <a:pt x="1062" y="305"/>
                          <a:pt x="1045" y="304"/>
                          <a:pt x="1027" y="303"/>
                        </a:cubicBezTo>
                        <a:cubicBezTo>
                          <a:pt x="837" y="292"/>
                          <a:pt x="665" y="271"/>
                          <a:pt x="520" y="244"/>
                        </a:cubicBezTo>
                        <a:cubicBezTo>
                          <a:pt x="445" y="230"/>
                          <a:pt x="378" y="214"/>
                          <a:pt x="318" y="197"/>
                        </a:cubicBezTo>
                        <a:cubicBezTo>
                          <a:pt x="124" y="142"/>
                          <a:pt x="11" y="72"/>
                          <a:pt x="15" y="0"/>
                        </a:cubicBezTo>
                        <a:cubicBezTo>
                          <a:pt x="4" y="322"/>
                          <a:pt x="4" y="322"/>
                          <a:pt x="4" y="322"/>
                        </a:cubicBezTo>
                        <a:cubicBezTo>
                          <a:pt x="0" y="395"/>
                          <a:pt x="117" y="466"/>
                          <a:pt x="318" y="522"/>
                        </a:cubicBezTo>
                        <a:cubicBezTo>
                          <a:pt x="375" y="538"/>
                          <a:pt x="439" y="553"/>
                          <a:pt x="509" y="566"/>
                        </a:cubicBezTo>
                        <a:cubicBezTo>
                          <a:pt x="655" y="593"/>
                          <a:pt x="827" y="613"/>
                          <a:pt x="1017" y="625"/>
                        </a:cubicBezTo>
                        <a:cubicBezTo>
                          <a:pt x="1038" y="626"/>
                          <a:pt x="1058" y="627"/>
                          <a:pt x="1079" y="628"/>
                        </a:cubicBezTo>
                        <a:cubicBezTo>
                          <a:pt x="1150" y="631"/>
                          <a:pt x="1220" y="633"/>
                          <a:pt x="1289" y="634"/>
                        </a:cubicBezTo>
                        <a:cubicBezTo>
                          <a:pt x="1307" y="634"/>
                          <a:pt x="1325" y="634"/>
                          <a:pt x="1343" y="634"/>
                        </a:cubicBezTo>
                        <a:cubicBezTo>
                          <a:pt x="1370" y="634"/>
                          <a:pt x="1396" y="633"/>
                          <a:pt x="1423" y="633"/>
                        </a:cubicBezTo>
                        <a:cubicBezTo>
                          <a:pt x="1659" y="629"/>
                          <a:pt x="1879" y="609"/>
                          <a:pt x="2057" y="576"/>
                        </a:cubicBezTo>
                        <a:cubicBezTo>
                          <a:pt x="2266" y="538"/>
                          <a:pt x="2418" y="483"/>
                          <a:pt x="2473" y="416"/>
                        </a:cubicBezTo>
                        <a:cubicBezTo>
                          <a:pt x="2487" y="400"/>
                          <a:pt x="2494" y="383"/>
                          <a:pt x="2495" y="366"/>
                        </a:cubicBezTo>
                        <a:cubicBezTo>
                          <a:pt x="2506" y="45"/>
                          <a:pt x="2506" y="45"/>
                          <a:pt x="2506" y="45"/>
                        </a:cubicBezTo>
                        <a:cubicBezTo>
                          <a:pt x="2505" y="61"/>
                          <a:pt x="2498" y="78"/>
                          <a:pt x="2484" y="95"/>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0" name="Freeform 6">
                    <a:extLst>
                      <a:ext uri="{FF2B5EF4-FFF2-40B4-BE49-F238E27FC236}">
                        <a16:creationId xmlns:a16="http://schemas.microsoft.com/office/drawing/2014/main" id="{D0447552-F9B1-4491-86BF-60CE6D4B56C7}"/>
                      </a:ext>
                    </a:extLst>
                  </p:cNvPr>
                  <p:cNvSpPr>
                    <a:spLocks/>
                  </p:cNvSpPr>
                  <p:nvPr/>
                </p:nvSpPr>
                <p:spPr bwMode="auto">
                  <a:xfrm>
                    <a:off x="625475" y="2851150"/>
                    <a:ext cx="1098550" cy="1809750"/>
                  </a:xfrm>
                  <a:custGeom>
                    <a:avLst/>
                    <a:gdLst>
                      <a:gd name="T0" fmla="*/ 15 w 318"/>
                      <a:gd name="T1" fmla="*/ 0 h 522"/>
                      <a:gd name="T2" fmla="*/ 4 w 318"/>
                      <a:gd name="T3" fmla="*/ 322 h 522"/>
                      <a:gd name="T4" fmla="*/ 318 w 318"/>
                      <a:gd name="T5" fmla="*/ 522 h 522"/>
                      <a:gd name="T6" fmla="*/ 318 w 318"/>
                      <a:gd name="T7" fmla="*/ 198 h 522"/>
                      <a:gd name="T8" fmla="*/ 15 w 318"/>
                      <a:gd name="T9" fmla="*/ 0 h 522"/>
                    </a:gdLst>
                    <a:ahLst/>
                    <a:cxnLst>
                      <a:cxn ang="0">
                        <a:pos x="T0" y="T1"/>
                      </a:cxn>
                      <a:cxn ang="0">
                        <a:pos x="T2" y="T3"/>
                      </a:cxn>
                      <a:cxn ang="0">
                        <a:pos x="T4" y="T5"/>
                      </a:cxn>
                      <a:cxn ang="0">
                        <a:pos x="T6" y="T7"/>
                      </a:cxn>
                      <a:cxn ang="0">
                        <a:pos x="T8" y="T9"/>
                      </a:cxn>
                    </a:cxnLst>
                    <a:rect l="0" t="0" r="r" b="b"/>
                    <a:pathLst>
                      <a:path w="318" h="522">
                        <a:moveTo>
                          <a:pt x="15" y="0"/>
                        </a:moveTo>
                        <a:cubicBezTo>
                          <a:pt x="4" y="322"/>
                          <a:pt x="4" y="322"/>
                          <a:pt x="4" y="322"/>
                        </a:cubicBezTo>
                        <a:cubicBezTo>
                          <a:pt x="0" y="396"/>
                          <a:pt x="117" y="467"/>
                          <a:pt x="318" y="522"/>
                        </a:cubicBezTo>
                        <a:cubicBezTo>
                          <a:pt x="318" y="198"/>
                          <a:pt x="318" y="198"/>
                          <a:pt x="318" y="198"/>
                        </a:cubicBezTo>
                        <a:cubicBezTo>
                          <a:pt x="124" y="142"/>
                          <a:pt x="11" y="73"/>
                          <a:pt x="15"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1" name="Freeform 7">
                    <a:extLst>
                      <a:ext uri="{FF2B5EF4-FFF2-40B4-BE49-F238E27FC236}">
                        <a16:creationId xmlns:a16="http://schemas.microsoft.com/office/drawing/2014/main" id="{A1A3F742-E5C3-4D18-8905-F854889327F4}"/>
                      </a:ext>
                    </a:extLst>
                  </p:cNvPr>
                  <p:cNvSpPr>
                    <a:spLocks/>
                  </p:cNvSpPr>
                  <p:nvPr/>
                </p:nvSpPr>
                <p:spPr bwMode="auto">
                  <a:xfrm>
                    <a:off x="1724025" y="3538538"/>
                    <a:ext cx="2632075" cy="1490662"/>
                  </a:xfrm>
                  <a:custGeom>
                    <a:avLst/>
                    <a:gdLst>
                      <a:gd name="T0" fmla="*/ 709 w 761"/>
                      <a:gd name="T1" fmla="*/ 106 h 430"/>
                      <a:gd name="T2" fmla="*/ 202 w 761"/>
                      <a:gd name="T3" fmla="*/ 46 h 430"/>
                      <a:gd name="T4" fmla="*/ 0 w 761"/>
                      <a:gd name="T5" fmla="*/ 0 h 430"/>
                      <a:gd name="T6" fmla="*/ 0 w 761"/>
                      <a:gd name="T7" fmla="*/ 324 h 430"/>
                      <a:gd name="T8" fmla="*/ 191 w 761"/>
                      <a:gd name="T9" fmla="*/ 368 h 430"/>
                      <a:gd name="T10" fmla="*/ 699 w 761"/>
                      <a:gd name="T11" fmla="*/ 427 h 430"/>
                      <a:gd name="T12" fmla="*/ 761 w 761"/>
                      <a:gd name="T13" fmla="*/ 430 h 430"/>
                      <a:gd name="T14" fmla="*/ 761 w 761"/>
                      <a:gd name="T15" fmla="*/ 108 h 430"/>
                      <a:gd name="T16" fmla="*/ 709 w 761"/>
                      <a:gd name="T17" fmla="*/ 10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430">
                        <a:moveTo>
                          <a:pt x="709" y="106"/>
                        </a:moveTo>
                        <a:cubicBezTo>
                          <a:pt x="519" y="94"/>
                          <a:pt x="347" y="74"/>
                          <a:pt x="202" y="46"/>
                        </a:cubicBezTo>
                        <a:cubicBezTo>
                          <a:pt x="127" y="32"/>
                          <a:pt x="60" y="17"/>
                          <a:pt x="0" y="0"/>
                        </a:cubicBezTo>
                        <a:cubicBezTo>
                          <a:pt x="0" y="324"/>
                          <a:pt x="0" y="324"/>
                          <a:pt x="0" y="324"/>
                        </a:cubicBezTo>
                        <a:cubicBezTo>
                          <a:pt x="57" y="340"/>
                          <a:pt x="121" y="355"/>
                          <a:pt x="191" y="368"/>
                        </a:cubicBezTo>
                        <a:cubicBezTo>
                          <a:pt x="337" y="395"/>
                          <a:pt x="509" y="416"/>
                          <a:pt x="699" y="427"/>
                        </a:cubicBezTo>
                        <a:cubicBezTo>
                          <a:pt x="720" y="428"/>
                          <a:pt x="740" y="429"/>
                          <a:pt x="761" y="430"/>
                        </a:cubicBezTo>
                        <a:cubicBezTo>
                          <a:pt x="761" y="108"/>
                          <a:pt x="761" y="108"/>
                          <a:pt x="761" y="108"/>
                        </a:cubicBezTo>
                        <a:cubicBezTo>
                          <a:pt x="744" y="107"/>
                          <a:pt x="727" y="107"/>
                          <a:pt x="709" y="10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2" name="Freeform 8">
                    <a:extLst>
                      <a:ext uri="{FF2B5EF4-FFF2-40B4-BE49-F238E27FC236}">
                        <a16:creationId xmlns:a16="http://schemas.microsoft.com/office/drawing/2014/main" id="{8B630856-C404-4195-AAF2-DD997B68914D}"/>
                      </a:ext>
                    </a:extLst>
                  </p:cNvPr>
                  <p:cNvSpPr>
                    <a:spLocks/>
                  </p:cNvSpPr>
                  <p:nvPr/>
                </p:nvSpPr>
                <p:spPr bwMode="auto">
                  <a:xfrm>
                    <a:off x="434975" y="1814513"/>
                    <a:ext cx="9102726" cy="2230437"/>
                  </a:xfrm>
                  <a:custGeom>
                    <a:avLst/>
                    <a:gdLst>
                      <a:gd name="T0" fmla="*/ 2056 w 2632"/>
                      <a:gd name="T1" fmla="*/ 100 h 643"/>
                      <a:gd name="T2" fmla="*/ 1550 w 2632"/>
                      <a:gd name="T3" fmla="*/ 41 h 643"/>
                      <a:gd name="T4" fmla="*/ 92 w 2632"/>
                      <a:gd name="T5" fmla="*/ 249 h 643"/>
                      <a:gd name="T6" fmla="*/ 575 w 2632"/>
                      <a:gd name="T7" fmla="*/ 543 h 643"/>
                      <a:gd name="T8" fmla="*/ 1082 w 2632"/>
                      <a:gd name="T9" fmla="*/ 603 h 643"/>
                      <a:gd name="T10" fmla="*/ 2539 w 2632"/>
                      <a:gd name="T11" fmla="*/ 394 h 643"/>
                      <a:gd name="T12" fmla="*/ 2056 w 2632"/>
                      <a:gd name="T13" fmla="*/ 100 h 643"/>
                    </a:gdLst>
                    <a:ahLst/>
                    <a:cxnLst>
                      <a:cxn ang="0">
                        <a:pos x="T0" y="T1"/>
                      </a:cxn>
                      <a:cxn ang="0">
                        <a:pos x="T2" y="T3"/>
                      </a:cxn>
                      <a:cxn ang="0">
                        <a:pos x="T4" y="T5"/>
                      </a:cxn>
                      <a:cxn ang="0">
                        <a:pos x="T6" y="T7"/>
                      </a:cxn>
                      <a:cxn ang="0">
                        <a:pos x="T8" y="T9"/>
                      </a:cxn>
                      <a:cxn ang="0">
                        <a:pos x="T10" y="T11"/>
                      </a:cxn>
                      <a:cxn ang="0">
                        <a:pos x="T12" y="T13"/>
                      </a:cxn>
                    </a:cxnLst>
                    <a:rect l="0" t="0" r="r" b="b"/>
                    <a:pathLst>
                      <a:path w="2632" h="643">
                        <a:moveTo>
                          <a:pt x="2056" y="100"/>
                        </a:moveTo>
                        <a:cubicBezTo>
                          <a:pt x="1911" y="72"/>
                          <a:pt x="1739" y="52"/>
                          <a:pt x="1550" y="41"/>
                        </a:cubicBezTo>
                        <a:cubicBezTo>
                          <a:pt x="875" y="0"/>
                          <a:pt x="222" y="94"/>
                          <a:pt x="92" y="249"/>
                        </a:cubicBezTo>
                        <a:cubicBezTo>
                          <a:pt x="0" y="361"/>
                          <a:pt x="202" y="474"/>
                          <a:pt x="575" y="543"/>
                        </a:cubicBezTo>
                        <a:cubicBezTo>
                          <a:pt x="720" y="571"/>
                          <a:pt x="892" y="591"/>
                          <a:pt x="1082" y="603"/>
                        </a:cubicBezTo>
                        <a:cubicBezTo>
                          <a:pt x="1757" y="643"/>
                          <a:pt x="2410" y="549"/>
                          <a:pt x="2539" y="394"/>
                        </a:cubicBezTo>
                        <a:cubicBezTo>
                          <a:pt x="2632" y="283"/>
                          <a:pt x="2428" y="169"/>
                          <a:pt x="2056" y="100"/>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3" name="Freeform 9">
                    <a:extLst>
                      <a:ext uri="{FF2B5EF4-FFF2-40B4-BE49-F238E27FC236}">
                        <a16:creationId xmlns:a16="http://schemas.microsoft.com/office/drawing/2014/main" id="{D4A71052-6514-448F-B88A-186F66E422FB}"/>
                      </a:ext>
                    </a:extLst>
                  </p:cNvPr>
                  <p:cNvSpPr>
                    <a:spLocks/>
                  </p:cNvSpPr>
                  <p:nvPr/>
                </p:nvSpPr>
                <p:spPr bwMode="auto">
                  <a:xfrm>
                    <a:off x="1195388" y="2127250"/>
                    <a:ext cx="7577138" cy="1604962"/>
                  </a:xfrm>
                  <a:custGeom>
                    <a:avLst/>
                    <a:gdLst>
                      <a:gd name="T0" fmla="*/ 1170 w 2191"/>
                      <a:gd name="T1" fmla="*/ 463 h 463"/>
                      <a:gd name="T2" fmla="*/ 886 w 2191"/>
                      <a:gd name="T3" fmla="*/ 455 h 463"/>
                      <a:gd name="T4" fmla="*/ 429 w 2191"/>
                      <a:gd name="T5" fmla="*/ 402 h 463"/>
                      <a:gd name="T6" fmla="*/ 18 w 2191"/>
                      <a:gd name="T7" fmla="*/ 247 h 463"/>
                      <a:gd name="T8" fmla="*/ 19 w 2191"/>
                      <a:gd name="T9" fmla="*/ 180 h 463"/>
                      <a:gd name="T10" fmla="*/ 1021 w 2191"/>
                      <a:gd name="T11" fmla="*/ 0 h 463"/>
                      <a:gd name="T12" fmla="*/ 1306 w 2191"/>
                      <a:gd name="T13" fmla="*/ 9 h 463"/>
                      <a:gd name="T14" fmla="*/ 1763 w 2191"/>
                      <a:gd name="T15" fmla="*/ 62 h 463"/>
                      <a:gd name="T16" fmla="*/ 2173 w 2191"/>
                      <a:gd name="T17" fmla="*/ 216 h 463"/>
                      <a:gd name="T18" fmla="*/ 2171 w 2191"/>
                      <a:gd name="T19" fmla="*/ 283 h 463"/>
                      <a:gd name="T20" fmla="*/ 1170 w 2191"/>
                      <a:gd name="T21"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1" h="463">
                        <a:moveTo>
                          <a:pt x="1170" y="463"/>
                        </a:moveTo>
                        <a:cubicBezTo>
                          <a:pt x="1075" y="463"/>
                          <a:pt x="980" y="460"/>
                          <a:pt x="886" y="455"/>
                        </a:cubicBezTo>
                        <a:cubicBezTo>
                          <a:pt x="719" y="445"/>
                          <a:pt x="565" y="427"/>
                          <a:pt x="429" y="402"/>
                        </a:cubicBezTo>
                        <a:cubicBezTo>
                          <a:pt x="212" y="361"/>
                          <a:pt x="62" y="305"/>
                          <a:pt x="18" y="247"/>
                        </a:cubicBezTo>
                        <a:cubicBezTo>
                          <a:pt x="0" y="224"/>
                          <a:pt x="1" y="203"/>
                          <a:pt x="19" y="180"/>
                        </a:cubicBezTo>
                        <a:cubicBezTo>
                          <a:pt x="106" y="76"/>
                          <a:pt x="528" y="0"/>
                          <a:pt x="1021" y="0"/>
                        </a:cubicBezTo>
                        <a:cubicBezTo>
                          <a:pt x="1116" y="0"/>
                          <a:pt x="1212" y="3"/>
                          <a:pt x="1306" y="9"/>
                        </a:cubicBezTo>
                        <a:cubicBezTo>
                          <a:pt x="1474" y="18"/>
                          <a:pt x="1627" y="36"/>
                          <a:pt x="1763" y="62"/>
                        </a:cubicBezTo>
                        <a:cubicBezTo>
                          <a:pt x="1979" y="102"/>
                          <a:pt x="2129" y="158"/>
                          <a:pt x="2173" y="216"/>
                        </a:cubicBezTo>
                        <a:cubicBezTo>
                          <a:pt x="2191" y="239"/>
                          <a:pt x="2190" y="260"/>
                          <a:pt x="2171" y="283"/>
                        </a:cubicBezTo>
                        <a:cubicBezTo>
                          <a:pt x="2085" y="387"/>
                          <a:pt x="1663" y="463"/>
                          <a:pt x="1170" y="463"/>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4" name="Freeform 10">
                    <a:extLst>
                      <a:ext uri="{FF2B5EF4-FFF2-40B4-BE49-F238E27FC236}">
                        <a16:creationId xmlns:a16="http://schemas.microsoft.com/office/drawing/2014/main" id="{9E21E583-7049-4004-9341-E3265B1D46DD}"/>
                      </a:ext>
                    </a:extLst>
                  </p:cNvPr>
                  <p:cNvSpPr>
                    <a:spLocks/>
                  </p:cNvSpPr>
                  <p:nvPr/>
                </p:nvSpPr>
                <p:spPr bwMode="auto">
                  <a:xfrm>
                    <a:off x="2119313" y="2016125"/>
                    <a:ext cx="5634038" cy="1827212"/>
                  </a:xfrm>
                  <a:custGeom>
                    <a:avLst/>
                    <a:gdLst>
                      <a:gd name="T0" fmla="*/ 799 w 1629"/>
                      <a:gd name="T1" fmla="*/ 527 h 527"/>
                      <a:gd name="T2" fmla="*/ 600 w 1629"/>
                      <a:gd name="T3" fmla="*/ 519 h 527"/>
                      <a:gd name="T4" fmla="*/ 102 w 1629"/>
                      <a:gd name="T5" fmla="*/ 461 h 527"/>
                      <a:gd name="T6" fmla="*/ 0 w 1629"/>
                      <a:gd name="T7" fmla="*/ 440 h 527"/>
                      <a:gd name="T8" fmla="*/ 819 w 1629"/>
                      <a:gd name="T9" fmla="*/ 0 h 527"/>
                      <a:gd name="T10" fmla="*/ 1058 w 1629"/>
                      <a:gd name="T11" fmla="*/ 8 h 527"/>
                      <a:gd name="T12" fmla="*/ 1554 w 1629"/>
                      <a:gd name="T13" fmla="*/ 66 h 527"/>
                      <a:gd name="T14" fmla="*/ 1629 w 1629"/>
                      <a:gd name="T15" fmla="*/ 81 h 527"/>
                      <a:gd name="T16" fmla="*/ 799 w 1629"/>
                      <a:gd name="T1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9" h="527">
                        <a:moveTo>
                          <a:pt x="799" y="527"/>
                        </a:moveTo>
                        <a:cubicBezTo>
                          <a:pt x="732" y="525"/>
                          <a:pt x="665" y="523"/>
                          <a:pt x="600" y="519"/>
                        </a:cubicBezTo>
                        <a:cubicBezTo>
                          <a:pt x="418" y="508"/>
                          <a:pt x="250" y="489"/>
                          <a:pt x="102" y="461"/>
                        </a:cubicBezTo>
                        <a:cubicBezTo>
                          <a:pt x="67" y="454"/>
                          <a:pt x="33" y="447"/>
                          <a:pt x="0" y="440"/>
                        </a:cubicBezTo>
                        <a:cubicBezTo>
                          <a:pt x="819" y="0"/>
                          <a:pt x="819" y="0"/>
                          <a:pt x="819" y="0"/>
                        </a:cubicBezTo>
                        <a:cubicBezTo>
                          <a:pt x="899" y="1"/>
                          <a:pt x="980" y="4"/>
                          <a:pt x="1058" y="8"/>
                        </a:cubicBezTo>
                        <a:cubicBezTo>
                          <a:pt x="1240" y="19"/>
                          <a:pt x="1407" y="38"/>
                          <a:pt x="1554" y="66"/>
                        </a:cubicBezTo>
                        <a:cubicBezTo>
                          <a:pt x="1580" y="71"/>
                          <a:pt x="1605" y="76"/>
                          <a:pt x="1629" y="81"/>
                        </a:cubicBezTo>
                        <a:lnTo>
                          <a:pt x="799" y="527"/>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5" name="Freeform 11">
                    <a:extLst>
                      <a:ext uri="{FF2B5EF4-FFF2-40B4-BE49-F238E27FC236}">
                        <a16:creationId xmlns:a16="http://schemas.microsoft.com/office/drawing/2014/main" id="{0F95455F-6905-4923-BB98-3D261E817D09}"/>
                      </a:ext>
                    </a:extLst>
                  </p:cNvPr>
                  <p:cNvSpPr>
                    <a:spLocks/>
                  </p:cNvSpPr>
                  <p:nvPr/>
                </p:nvSpPr>
                <p:spPr bwMode="auto">
                  <a:xfrm>
                    <a:off x="1244600" y="2127250"/>
                    <a:ext cx="7527925" cy="1033462"/>
                  </a:xfrm>
                  <a:custGeom>
                    <a:avLst/>
                    <a:gdLst>
                      <a:gd name="T0" fmla="*/ 2159 w 2177"/>
                      <a:gd name="T1" fmla="*/ 216 h 298"/>
                      <a:gd name="T2" fmla="*/ 1749 w 2177"/>
                      <a:gd name="T3" fmla="*/ 62 h 298"/>
                      <a:gd name="T4" fmla="*/ 1292 w 2177"/>
                      <a:gd name="T5" fmla="*/ 9 h 298"/>
                      <a:gd name="T6" fmla="*/ 1007 w 2177"/>
                      <a:gd name="T7" fmla="*/ 0 h 298"/>
                      <a:gd name="T8" fmla="*/ 5 w 2177"/>
                      <a:gd name="T9" fmla="*/ 180 h 298"/>
                      <a:gd name="T10" fmla="*/ 0 w 2177"/>
                      <a:gd name="T11" fmla="*/ 187 h 298"/>
                      <a:gd name="T12" fmla="*/ 987 w 2177"/>
                      <a:gd name="T13" fmla="*/ 22 h 298"/>
                      <a:gd name="T14" fmla="*/ 1272 w 2177"/>
                      <a:gd name="T15" fmla="*/ 31 h 298"/>
                      <a:gd name="T16" fmla="*/ 1728 w 2177"/>
                      <a:gd name="T17" fmla="*/ 84 h 298"/>
                      <a:gd name="T18" fmla="*/ 2138 w 2177"/>
                      <a:gd name="T19" fmla="*/ 238 h 298"/>
                      <a:gd name="T20" fmla="*/ 2142 w 2177"/>
                      <a:gd name="T21" fmla="*/ 298 h 298"/>
                      <a:gd name="T22" fmla="*/ 2157 w 2177"/>
                      <a:gd name="T23" fmla="*/ 283 h 298"/>
                      <a:gd name="T24" fmla="*/ 2159 w 2177"/>
                      <a:gd name="T25" fmla="*/ 21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7" h="298">
                        <a:moveTo>
                          <a:pt x="2159" y="216"/>
                        </a:moveTo>
                        <a:cubicBezTo>
                          <a:pt x="2115" y="158"/>
                          <a:pt x="1965" y="102"/>
                          <a:pt x="1749" y="62"/>
                        </a:cubicBezTo>
                        <a:cubicBezTo>
                          <a:pt x="1613" y="36"/>
                          <a:pt x="1460" y="18"/>
                          <a:pt x="1292" y="9"/>
                        </a:cubicBezTo>
                        <a:cubicBezTo>
                          <a:pt x="1198" y="3"/>
                          <a:pt x="1102" y="0"/>
                          <a:pt x="1007" y="0"/>
                        </a:cubicBezTo>
                        <a:cubicBezTo>
                          <a:pt x="514" y="0"/>
                          <a:pt x="92" y="76"/>
                          <a:pt x="5" y="180"/>
                        </a:cubicBezTo>
                        <a:cubicBezTo>
                          <a:pt x="3" y="183"/>
                          <a:pt x="2" y="185"/>
                          <a:pt x="0" y="187"/>
                        </a:cubicBezTo>
                        <a:cubicBezTo>
                          <a:pt x="114" y="91"/>
                          <a:pt x="518" y="22"/>
                          <a:pt x="987" y="22"/>
                        </a:cubicBezTo>
                        <a:cubicBezTo>
                          <a:pt x="1082" y="22"/>
                          <a:pt x="1177" y="25"/>
                          <a:pt x="1272" y="31"/>
                        </a:cubicBezTo>
                        <a:cubicBezTo>
                          <a:pt x="1439" y="41"/>
                          <a:pt x="1593" y="59"/>
                          <a:pt x="1728" y="84"/>
                        </a:cubicBezTo>
                        <a:cubicBezTo>
                          <a:pt x="1944" y="125"/>
                          <a:pt x="2094" y="181"/>
                          <a:pt x="2138" y="238"/>
                        </a:cubicBezTo>
                        <a:cubicBezTo>
                          <a:pt x="2154" y="259"/>
                          <a:pt x="2155" y="278"/>
                          <a:pt x="2142" y="298"/>
                        </a:cubicBezTo>
                        <a:cubicBezTo>
                          <a:pt x="2148" y="293"/>
                          <a:pt x="2153" y="288"/>
                          <a:pt x="2157" y="283"/>
                        </a:cubicBezTo>
                        <a:cubicBezTo>
                          <a:pt x="2176" y="260"/>
                          <a:pt x="2177" y="239"/>
                          <a:pt x="2159" y="21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6" name="Freeform 12">
                    <a:extLst>
                      <a:ext uri="{FF2B5EF4-FFF2-40B4-BE49-F238E27FC236}">
                        <a16:creationId xmlns:a16="http://schemas.microsoft.com/office/drawing/2014/main" id="{862B2D64-4BFC-4C51-A80D-66BEF16E48BB}"/>
                      </a:ext>
                    </a:extLst>
                  </p:cNvPr>
                  <p:cNvSpPr>
                    <a:spLocks/>
                  </p:cNvSpPr>
                  <p:nvPr/>
                </p:nvSpPr>
                <p:spPr bwMode="auto">
                  <a:xfrm>
                    <a:off x="7739063" y="3008313"/>
                    <a:ext cx="1552575" cy="1843087"/>
                  </a:xfrm>
                  <a:custGeom>
                    <a:avLst/>
                    <a:gdLst>
                      <a:gd name="T0" fmla="*/ 427 w 449"/>
                      <a:gd name="T1" fmla="*/ 50 h 532"/>
                      <a:gd name="T2" fmla="*/ 0 w 449"/>
                      <a:gd name="T3" fmla="*/ 212 h 532"/>
                      <a:gd name="T4" fmla="*/ 0 w 449"/>
                      <a:gd name="T5" fmla="*/ 532 h 532"/>
                      <a:gd name="T6" fmla="*/ 416 w 449"/>
                      <a:gd name="T7" fmla="*/ 372 h 532"/>
                      <a:gd name="T8" fmla="*/ 438 w 449"/>
                      <a:gd name="T9" fmla="*/ 322 h 532"/>
                      <a:gd name="T10" fmla="*/ 449 w 449"/>
                      <a:gd name="T11" fmla="*/ 0 h 532"/>
                      <a:gd name="T12" fmla="*/ 427 w 449"/>
                      <a:gd name="T13" fmla="*/ 50 h 532"/>
                    </a:gdLst>
                    <a:ahLst/>
                    <a:cxnLst>
                      <a:cxn ang="0">
                        <a:pos x="T0" y="T1"/>
                      </a:cxn>
                      <a:cxn ang="0">
                        <a:pos x="T2" y="T3"/>
                      </a:cxn>
                      <a:cxn ang="0">
                        <a:pos x="T4" y="T5"/>
                      </a:cxn>
                      <a:cxn ang="0">
                        <a:pos x="T6" y="T7"/>
                      </a:cxn>
                      <a:cxn ang="0">
                        <a:pos x="T8" y="T9"/>
                      </a:cxn>
                      <a:cxn ang="0">
                        <a:pos x="T10" y="T11"/>
                      </a:cxn>
                      <a:cxn ang="0">
                        <a:pos x="T12" y="T13"/>
                      </a:cxn>
                    </a:cxnLst>
                    <a:rect l="0" t="0" r="r" b="b"/>
                    <a:pathLst>
                      <a:path w="449" h="532">
                        <a:moveTo>
                          <a:pt x="427" y="50"/>
                        </a:moveTo>
                        <a:cubicBezTo>
                          <a:pt x="371" y="118"/>
                          <a:pt x="215" y="174"/>
                          <a:pt x="0" y="212"/>
                        </a:cubicBezTo>
                        <a:cubicBezTo>
                          <a:pt x="0" y="532"/>
                          <a:pt x="0" y="532"/>
                          <a:pt x="0" y="532"/>
                        </a:cubicBezTo>
                        <a:cubicBezTo>
                          <a:pt x="209" y="494"/>
                          <a:pt x="361" y="438"/>
                          <a:pt x="416" y="372"/>
                        </a:cubicBezTo>
                        <a:cubicBezTo>
                          <a:pt x="430" y="355"/>
                          <a:pt x="437" y="338"/>
                          <a:pt x="438" y="322"/>
                        </a:cubicBezTo>
                        <a:cubicBezTo>
                          <a:pt x="449" y="0"/>
                          <a:pt x="449" y="0"/>
                          <a:pt x="449" y="0"/>
                        </a:cubicBezTo>
                        <a:cubicBezTo>
                          <a:pt x="448" y="17"/>
                          <a:pt x="441" y="33"/>
                          <a:pt x="427" y="50"/>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7" name="Freeform 13">
                    <a:extLst>
                      <a:ext uri="{FF2B5EF4-FFF2-40B4-BE49-F238E27FC236}">
                        <a16:creationId xmlns:a16="http://schemas.microsoft.com/office/drawing/2014/main" id="{E373ACF9-951A-41F4-B2F6-0C6535E801CC}"/>
                      </a:ext>
                    </a:extLst>
                  </p:cNvPr>
                  <p:cNvSpPr>
                    <a:spLocks/>
                  </p:cNvSpPr>
                  <p:nvPr/>
                </p:nvSpPr>
                <p:spPr bwMode="auto">
                  <a:xfrm>
                    <a:off x="4356100" y="3913188"/>
                    <a:ext cx="727075" cy="1136650"/>
                  </a:xfrm>
                  <a:custGeom>
                    <a:avLst/>
                    <a:gdLst>
                      <a:gd name="T0" fmla="*/ 0 w 210"/>
                      <a:gd name="T1" fmla="*/ 0 h 328"/>
                      <a:gd name="T2" fmla="*/ 0 w 210"/>
                      <a:gd name="T3" fmla="*/ 322 h 328"/>
                      <a:gd name="T4" fmla="*/ 210 w 210"/>
                      <a:gd name="T5" fmla="*/ 328 h 328"/>
                      <a:gd name="T6" fmla="*/ 210 w 210"/>
                      <a:gd name="T7" fmla="*/ 6 h 328"/>
                      <a:gd name="T8" fmla="*/ 0 w 210"/>
                      <a:gd name="T9" fmla="*/ 0 h 328"/>
                    </a:gdLst>
                    <a:ahLst/>
                    <a:cxnLst>
                      <a:cxn ang="0">
                        <a:pos x="T0" y="T1"/>
                      </a:cxn>
                      <a:cxn ang="0">
                        <a:pos x="T2" y="T3"/>
                      </a:cxn>
                      <a:cxn ang="0">
                        <a:pos x="T4" y="T5"/>
                      </a:cxn>
                      <a:cxn ang="0">
                        <a:pos x="T6" y="T7"/>
                      </a:cxn>
                      <a:cxn ang="0">
                        <a:pos x="T8" y="T9"/>
                      </a:cxn>
                    </a:cxnLst>
                    <a:rect l="0" t="0" r="r" b="b"/>
                    <a:pathLst>
                      <a:path w="210" h="328">
                        <a:moveTo>
                          <a:pt x="0" y="0"/>
                        </a:moveTo>
                        <a:cubicBezTo>
                          <a:pt x="0" y="322"/>
                          <a:pt x="0" y="322"/>
                          <a:pt x="0" y="322"/>
                        </a:cubicBezTo>
                        <a:cubicBezTo>
                          <a:pt x="71" y="325"/>
                          <a:pt x="141" y="328"/>
                          <a:pt x="210" y="328"/>
                        </a:cubicBezTo>
                        <a:cubicBezTo>
                          <a:pt x="210" y="6"/>
                          <a:pt x="210" y="6"/>
                          <a:pt x="210" y="6"/>
                        </a:cubicBezTo>
                        <a:cubicBezTo>
                          <a:pt x="141" y="6"/>
                          <a:pt x="71"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8" name="Freeform 14">
                    <a:extLst>
                      <a:ext uri="{FF2B5EF4-FFF2-40B4-BE49-F238E27FC236}">
                        <a16:creationId xmlns:a16="http://schemas.microsoft.com/office/drawing/2014/main" id="{BC1A15DC-AA98-4C67-8BE7-C9164E84BCC0}"/>
                      </a:ext>
                    </a:extLst>
                  </p:cNvPr>
                  <p:cNvSpPr>
                    <a:spLocks/>
                  </p:cNvSpPr>
                  <p:nvPr/>
                </p:nvSpPr>
                <p:spPr bwMode="auto">
                  <a:xfrm>
                    <a:off x="5268913" y="3933825"/>
                    <a:ext cx="277813" cy="1116012"/>
                  </a:xfrm>
                  <a:custGeom>
                    <a:avLst/>
                    <a:gdLst>
                      <a:gd name="T0" fmla="*/ 0 w 80"/>
                      <a:gd name="T1" fmla="*/ 0 h 322"/>
                      <a:gd name="T2" fmla="*/ 0 w 80"/>
                      <a:gd name="T3" fmla="*/ 322 h 322"/>
                      <a:gd name="T4" fmla="*/ 80 w 80"/>
                      <a:gd name="T5" fmla="*/ 321 h 322"/>
                      <a:gd name="T6" fmla="*/ 80 w 80"/>
                      <a:gd name="T7" fmla="*/ 0 h 322"/>
                      <a:gd name="T8" fmla="*/ 0 w 80"/>
                      <a:gd name="T9" fmla="*/ 0 h 322"/>
                    </a:gdLst>
                    <a:ahLst/>
                    <a:cxnLst>
                      <a:cxn ang="0">
                        <a:pos x="T0" y="T1"/>
                      </a:cxn>
                      <a:cxn ang="0">
                        <a:pos x="T2" y="T3"/>
                      </a:cxn>
                      <a:cxn ang="0">
                        <a:pos x="T4" y="T5"/>
                      </a:cxn>
                      <a:cxn ang="0">
                        <a:pos x="T6" y="T7"/>
                      </a:cxn>
                      <a:cxn ang="0">
                        <a:pos x="T8" y="T9"/>
                      </a:cxn>
                    </a:cxnLst>
                    <a:rect l="0" t="0" r="r" b="b"/>
                    <a:pathLst>
                      <a:path w="80" h="322">
                        <a:moveTo>
                          <a:pt x="0" y="0"/>
                        </a:moveTo>
                        <a:cubicBezTo>
                          <a:pt x="0" y="322"/>
                          <a:pt x="0" y="322"/>
                          <a:pt x="0" y="322"/>
                        </a:cubicBezTo>
                        <a:cubicBezTo>
                          <a:pt x="27" y="322"/>
                          <a:pt x="53" y="322"/>
                          <a:pt x="80" y="321"/>
                        </a:cubicBezTo>
                        <a:cubicBezTo>
                          <a:pt x="80" y="0"/>
                          <a:pt x="80" y="0"/>
                          <a:pt x="80" y="0"/>
                        </a:cubicBezTo>
                        <a:cubicBezTo>
                          <a:pt x="53" y="0"/>
                          <a:pt x="27" y="0"/>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9" name="Freeform 15">
                    <a:extLst>
                      <a:ext uri="{FF2B5EF4-FFF2-40B4-BE49-F238E27FC236}">
                        <a16:creationId xmlns:a16="http://schemas.microsoft.com/office/drawing/2014/main" id="{D6591A72-65E9-4EE7-AB8B-03F287129BFE}"/>
                      </a:ext>
                    </a:extLst>
                  </p:cNvPr>
                  <p:cNvSpPr>
                    <a:spLocks/>
                  </p:cNvSpPr>
                  <p:nvPr/>
                </p:nvSpPr>
                <p:spPr bwMode="auto">
                  <a:xfrm>
                    <a:off x="5083175" y="3933825"/>
                    <a:ext cx="185738" cy="1116012"/>
                  </a:xfrm>
                  <a:custGeom>
                    <a:avLst/>
                    <a:gdLst>
                      <a:gd name="T0" fmla="*/ 0 w 54"/>
                      <a:gd name="T1" fmla="*/ 0 h 322"/>
                      <a:gd name="T2" fmla="*/ 0 w 54"/>
                      <a:gd name="T3" fmla="*/ 322 h 322"/>
                      <a:gd name="T4" fmla="*/ 54 w 54"/>
                      <a:gd name="T5" fmla="*/ 322 h 322"/>
                      <a:gd name="T6" fmla="*/ 54 w 54"/>
                      <a:gd name="T7" fmla="*/ 0 h 322"/>
                      <a:gd name="T8" fmla="*/ 0 w 54"/>
                      <a:gd name="T9" fmla="*/ 0 h 322"/>
                    </a:gdLst>
                    <a:ahLst/>
                    <a:cxnLst>
                      <a:cxn ang="0">
                        <a:pos x="T0" y="T1"/>
                      </a:cxn>
                      <a:cxn ang="0">
                        <a:pos x="T2" y="T3"/>
                      </a:cxn>
                      <a:cxn ang="0">
                        <a:pos x="T4" y="T5"/>
                      </a:cxn>
                      <a:cxn ang="0">
                        <a:pos x="T6" y="T7"/>
                      </a:cxn>
                      <a:cxn ang="0">
                        <a:pos x="T8" y="T9"/>
                      </a:cxn>
                    </a:cxnLst>
                    <a:rect l="0" t="0" r="r" b="b"/>
                    <a:pathLst>
                      <a:path w="54" h="322">
                        <a:moveTo>
                          <a:pt x="0" y="0"/>
                        </a:moveTo>
                        <a:cubicBezTo>
                          <a:pt x="0" y="322"/>
                          <a:pt x="0" y="322"/>
                          <a:pt x="0" y="322"/>
                        </a:cubicBezTo>
                        <a:cubicBezTo>
                          <a:pt x="18" y="322"/>
                          <a:pt x="36" y="322"/>
                          <a:pt x="54" y="322"/>
                        </a:cubicBezTo>
                        <a:cubicBezTo>
                          <a:pt x="54" y="0"/>
                          <a:pt x="54" y="0"/>
                          <a:pt x="54" y="0"/>
                        </a:cubicBezTo>
                        <a:cubicBezTo>
                          <a:pt x="36" y="0"/>
                          <a:pt x="18"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0" name="Freeform 16">
                    <a:extLst>
                      <a:ext uri="{FF2B5EF4-FFF2-40B4-BE49-F238E27FC236}">
                        <a16:creationId xmlns:a16="http://schemas.microsoft.com/office/drawing/2014/main" id="{C5141410-3845-444B-AA3F-40797A5D5F43}"/>
                      </a:ext>
                    </a:extLst>
                  </p:cNvPr>
                  <p:cNvSpPr>
                    <a:spLocks/>
                  </p:cNvSpPr>
                  <p:nvPr/>
                </p:nvSpPr>
                <p:spPr bwMode="auto">
                  <a:xfrm>
                    <a:off x="5546725" y="3743325"/>
                    <a:ext cx="2192338" cy="1303337"/>
                  </a:xfrm>
                  <a:custGeom>
                    <a:avLst/>
                    <a:gdLst>
                      <a:gd name="T0" fmla="*/ 634 w 634"/>
                      <a:gd name="T1" fmla="*/ 0 h 376"/>
                      <a:gd name="T2" fmla="*/ 0 w 634"/>
                      <a:gd name="T3" fmla="*/ 55 h 376"/>
                      <a:gd name="T4" fmla="*/ 0 w 634"/>
                      <a:gd name="T5" fmla="*/ 376 h 376"/>
                      <a:gd name="T6" fmla="*/ 634 w 634"/>
                      <a:gd name="T7" fmla="*/ 320 h 376"/>
                      <a:gd name="T8" fmla="*/ 634 w 634"/>
                      <a:gd name="T9" fmla="*/ 0 h 376"/>
                    </a:gdLst>
                    <a:ahLst/>
                    <a:cxnLst>
                      <a:cxn ang="0">
                        <a:pos x="T0" y="T1"/>
                      </a:cxn>
                      <a:cxn ang="0">
                        <a:pos x="T2" y="T3"/>
                      </a:cxn>
                      <a:cxn ang="0">
                        <a:pos x="T4" y="T5"/>
                      </a:cxn>
                      <a:cxn ang="0">
                        <a:pos x="T6" y="T7"/>
                      </a:cxn>
                      <a:cxn ang="0">
                        <a:pos x="T8" y="T9"/>
                      </a:cxn>
                    </a:cxnLst>
                    <a:rect l="0" t="0" r="r" b="b"/>
                    <a:pathLst>
                      <a:path w="634" h="376">
                        <a:moveTo>
                          <a:pt x="634" y="0"/>
                        </a:moveTo>
                        <a:cubicBezTo>
                          <a:pt x="455" y="32"/>
                          <a:pt x="236" y="51"/>
                          <a:pt x="0" y="55"/>
                        </a:cubicBezTo>
                        <a:cubicBezTo>
                          <a:pt x="0" y="376"/>
                          <a:pt x="0" y="376"/>
                          <a:pt x="0" y="376"/>
                        </a:cubicBezTo>
                        <a:cubicBezTo>
                          <a:pt x="236" y="372"/>
                          <a:pt x="456" y="352"/>
                          <a:pt x="634" y="320"/>
                        </a:cubicBezTo>
                        <a:lnTo>
                          <a:pt x="634"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1" name="Freeform 17">
                    <a:extLst>
                      <a:ext uri="{FF2B5EF4-FFF2-40B4-BE49-F238E27FC236}">
                        <a16:creationId xmlns:a16="http://schemas.microsoft.com/office/drawing/2014/main" id="{1D248AE6-CCF2-4100-94C5-C1F8A7B6B9B1}"/>
                      </a:ext>
                    </a:extLst>
                  </p:cNvPr>
                  <p:cNvSpPr>
                    <a:spLocks/>
                  </p:cNvSpPr>
                  <p:nvPr/>
                </p:nvSpPr>
                <p:spPr bwMode="auto">
                  <a:xfrm>
                    <a:off x="8413750" y="3662363"/>
                    <a:ext cx="76200" cy="968375"/>
                  </a:xfrm>
                  <a:custGeom>
                    <a:avLst/>
                    <a:gdLst>
                      <a:gd name="T0" fmla="*/ 22 w 22"/>
                      <a:gd name="T1" fmla="*/ 0 h 279"/>
                      <a:gd name="T2" fmla="*/ 0 w 22"/>
                      <a:gd name="T3" fmla="*/ 6 h 279"/>
                      <a:gd name="T4" fmla="*/ 0 w 22"/>
                      <a:gd name="T5" fmla="*/ 279 h 279"/>
                      <a:gd name="T6" fmla="*/ 22 w 22"/>
                      <a:gd name="T7" fmla="*/ 272 h 279"/>
                      <a:gd name="T8" fmla="*/ 22 w 22"/>
                      <a:gd name="T9" fmla="*/ 0 h 279"/>
                    </a:gdLst>
                    <a:ahLst/>
                    <a:cxnLst>
                      <a:cxn ang="0">
                        <a:pos x="T0" y="T1"/>
                      </a:cxn>
                      <a:cxn ang="0">
                        <a:pos x="T2" y="T3"/>
                      </a:cxn>
                      <a:cxn ang="0">
                        <a:pos x="T4" y="T5"/>
                      </a:cxn>
                      <a:cxn ang="0">
                        <a:pos x="T6" y="T7"/>
                      </a:cxn>
                      <a:cxn ang="0">
                        <a:pos x="T8" y="T9"/>
                      </a:cxn>
                    </a:cxnLst>
                    <a:rect l="0" t="0" r="r" b="b"/>
                    <a:pathLst>
                      <a:path w="22" h="279">
                        <a:moveTo>
                          <a:pt x="22" y="0"/>
                        </a:moveTo>
                        <a:cubicBezTo>
                          <a:pt x="15" y="2"/>
                          <a:pt x="7" y="4"/>
                          <a:pt x="0" y="6"/>
                        </a:cubicBezTo>
                        <a:cubicBezTo>
                          <a:pt x="0" y="279"/>
                          <a:pt x="0" y="279"/>
                          <a:pt x="0" y="279"/>
                        </a:cubicBezTo>
                        <a:cubicBezTo>
                          <a:pt x="8" y="277"/>
                          <a:pt x="14" y="274"/>
                          <a:pt x="22" y="272"/>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2" name="Freeform 18">
                    <a:extLst>
                      <a:ext uri="{FF2B5EF4-FFF2-40B4-BE49-F238E27FC236}">
                        <a16:creationId xmlns:a16="http://schemas.microsoft.com/office/drawing/2014/main" id="{889E10C2-899F-42BE-ACEC-9409815F7D96}"/>
                      </a:ext>
                    </a:extLst>
                  </p:cNvPr>
                  <p:cNvSpPr>
                    <a:spLocks/>
                  </p:cNvSpPr>
                  <p:nvPr/>
                </p:nvSpPr>
                <p:spPr bwMode="auto">
                  <a:xfrm>
                    <a:off x="7980363" y="3770313"/>
                    <a:ext cx="76200" cy="974725"/>
                  </a:xfrm>
                  <a:custGeom>
                    <a:avLst/>
                    <a:gdLst>
                      <a:gd name="T0" fmla="*/ 22 w 22"/>
                      <a:gd name="T1" fmla="*/ 0 h 281"/>
                      <a:gd name="T2" fmla="*/ 0 w 22"/>
                      <a:gd name="T3" fmla="*/ 4 h 281"/>
                      <a:gd name="T4" fmla="*/ 0 w 22"/>
                      <a:gd name="T5" fmla="*/ 281 h 281"/>
                      <a:gd name="T6" fmla="*/ 22 w 22"/>
                      <a:gd name="T7" fmla="*/ 276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8" y="3"/>
                          <a:pt x="0" y="4"/>
                        </a:cubicBezTo>
                        <a:cubicBezTo>
                          <a:pt x="0" y="281"/>
                          <a:pt x="0" y="281"/>
                          <a:pt x="0" y="281"/>
                        </a:cubicBezTo>
                        <a:cubicBezTo>
                          <a:pt x="8" y="279"/>
                          <a:pt x="15" y="277"/>
                          <a:pt x="22" y="276"/>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3" name="Freeform 19">
                    <a:extLst>
                      <a:ext uri="{FF2B5EF4-FFF2-40B4-BE49-F238E27FC236}">
                        <a16:creationId xmlns:a16="http://schemas.microsoft.com/office/drawing/2014/main" id="{9BC3E08E-4C59-4630-8622-D8E28C77EDC0}"/>
                      </a:ext>
                    </a:extLst>
                  </p:cNvPr>
                  <p:cNvSpPr>
                    <a:spLocks/>
                  </p:cNvSpPr>
                  <p:nvPr/>
                </p:nvSpPr>
                <p:spPr bwMode="auto">
                  <a:xfrm>
                    <a:off x="8842375" y="3509963"/>
                    <a:ext cx="76200" cy="946150"/>
                  </a:xfrm>
                  <a:custGeom>
                    <a:avLst/>
                    <a:gdLst>
                      <a:gd name="T0" fmla="*/ 22 w 22"/>
                      <a:gd name="T1" fmla="*/ 261 h 273"/>
                      <a:gd name="T2" fmla="*/ 22 w 22"/>
                      <a:gd name="T3" fmla="*/ 0 h 273"/>
                      <a:gd name="T4" fmla="*/ 0 w 22"/>
                      <a:gd name="T5" fmla="*/ 9 h 273"/>
                      <a:gd name="T6" fmla="*/ 0 w 22"/>
                      <a:gd name="T7" fmla="*/ 273 h 273"/>
                      <a:gd name="T8" fmla="*/ 22 w 22"/>
                      <a:gd name="T9" fmla="*/ 261 h 273"/>
                    </a:gdLst>
                    <a:ahLst/>
                    <a:cxnLst>
                      <a:cxn ang="0">
                        <a:pos x="T0" y="T1"/>
                      </a:cxn>
                      <a:cxn ang="0">
                        <a:pos x="T2" y="T3"/>
                      </a:cxn>
                      <a:cxn ang="0">
                        <a:pos x="T4" y="T5"/>
                      </a:cxn>
                      <a:cxn ang="0">
                        <a:pos x="T6" y="T7"/>
                      </a:cxn>
                      <a:cxn ang="0">
                        <a:pos x="T8" y="T9"/>
                      </a:cxn>
                    </a:cxnLst>
                    <a:rect l="0" t="0" r="r" b="b"/>
                    <a:pathLst>
                      <a:path w="22" h="273">
                        <a:moveTo>
                          <a:pt x="22" y="261"/>
                        </a:moveTo>
                        <a:cubicBezTo>
                          <a:pt x="22" y="0"/>
                          <a:pt x="22" y="0"/>
                          <a:pt x="22" y="0"/>
                        </a:cubicBezTo>
                        <a:cubicBezTo>
                          <a:pt x="15" y="3"/>
                          <a:pt x="8" y="6"/>
                          <a:pt x="0" y="9"/>
                        </a:cubicBezTo>
                        <a:cubicBezTo>
                          <a:pt x="0" y="273"/>
                          <a:pt x="0" y="273"/>
                          <a:pt x="0" y="273"/>
                        </a:cubicBezTo>
                        <a:cubicBezTo>
                          <a:pt x="8" y="269"/>
                          <a:pt x="16" y="265"/>
                          <a:pt x="22"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4" name="Freeform 20">
                    <a:extLst>
                      <a:ext uri="{FF2B5EF4-FFF2-40B4-BE49-F238E27FC236}">
                        <a16:creationId xmlns:a16="http://schemas.microsoft.com/office/drawing/2014/main" id="{366AB90A-2CDA-4CEF-83E0-BEC383ECF8A7}"/>
                      </a:ext>
                    </a:extLst>
                  </p:cNvPr>
                  <p:cNvSpPr>
                    <a:spLocks/>
                  </p:cNvSpPr>
                  <p:nvPr/>
                </p:nvSpPr>
                <p:spPr bwMode="auto">
                  <a:xfrm>
                    <a:off x="5826125" y="4010025"/>
                    <a:ext cx="79375" cy="973137"/>
                  </a:xfrm>
                  <a:custGeom>
                    <a:avLst/>
                    <a:gdLst>
                      <a:gd name="T0" fmla="*/ 23 w 23"/>
                      <a:gd name="T1" fmla="*/ 0 h 281"/>
                      <a:gd name="T2" fmla="*/ 0 w 23"/>
                      <a:gd name="T3" fmla="*/ 0 h 281"/>
                      <a:gd name="T4" fmla="*/ 0 w 23"/>
                      <a:gd name="T5" fmla="*/ 281 h 281"/>
                      <a:gd name="T6" fmla="*/ 23 w 23"/>
                      <a:gd name="T7" fmla="*/ 280 h 281"/>
                      <a:gd name="T8" fmla="*/ 23 w 23"/>
                      <a:gd name="T9" fmla="*/ 0 h 281"/>
                    </a:gdLst>
                    <a:ahLst/>
                    <a:cxnLst>
                      <a:cxn ang="0">
                        <a:pos x="T0" y="T1"/>
                      </a:cxn>
                      <a:cxn ang="0">
                        <a:pos x="T2" y="T3"/>
                      </a:cxn>
                      <a:cxn ang="0">
                        <a:pos x="T4" y="T5"/>
                      </a:cxn>
                      <a:cxn ang="0">
                        <a:pos x="T6" y="T7"/>
                      </a:cxn>
                      <a:cxn ang="0">
                        <a:pos x="T8" y="T9"/>
                      </a:cxn>
                    </a:cxnLst>
                    <a:rect l="0" t="0" r="r" b="b"/>
                    <a:pathLst>
                      <a:path w="23" h="281">
                        <a:moveTo>
                          <a:pt x="23" y="0"/>
                        </a:moveTo>
                        <a:cubicBezTo>
                          <a:pt x="15" y="0"/>
                          <a:pt x="8" y="0"/>
                          <a:pt x="0" y="0"/>
                        </a:cubicBezTo>
                        <a:cubicBezTo>
                          <a:pt x="0" y="281"/>
                          <a:pt x="0" y="281"/>
                          <a:pt x="0" y="281"/>
                        </a:cubicBezTo>
                        <a:cubicBezTo>
                          <a:pt x="8" y="281"/>
                          <a:pt x="15" y="281"/>
                          <a:pt x="23" y="28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5" name="Freeform 21">
                    <a:extLst>
                      <a:ext uri="{FF2B5EF4-FFF2-40B4-BE49-F238E27FC236}">
                        <a16:creationId xmlns:a16="http://schemas.microsoft.com/office/drawing/2014/main" id="{A679BC20-A026-4E24-B9BE-2C4E1C5BCD46}"/>
                      </a:ext>
                    </a:extLst>
                  </p:cNvPr>
                  <p:cNvSpPr>
                    <a:spLocks/>
                  </p:cNvSpPr>
                  <p:nvPr/>
                </p:nvSpPr>
                <p:spPr bwMode="auto">
                  <a:xfrm>
                    <a:off x="1520825" y="3562350"/>
                    <a:ext cx="76200" cy="987425"/>
                  </a:xfrm>
                  <a:custGeom>
                    <a:avLst/>
                    <a:gdLst>
                      <a:gd name="T0" fmla="*/ 22 w 22"/>
                      <a:gd name="T1" fmla="*/ 7 h 285"/>
                      <a:gd name="T2" fmla="*/ 0 w 22"/>
                      <a:gd name="T3" fmla="*/ 0 h 285"/>
                      <a:gd name="T4" fmla="*/ 0 w 22"/>
                      <a:gd name="T5" fmla="*/ 278 h 285"/>
                      <a:gd name="T6" fmla="*/ 22 w 22"/>
                      <a:gd name="T7" fmla="*/ 285 h 285"/>
                      <a:gd name="T8" fmla="*/ 22 w 22"/>
                      <a:gd name="T9" fmla="*/ 7 h 285"/>
                    </a:gdLst>
                    <a:ahLst/>
                    <a:cxnLst>
                      <a:cxn ang="0">
                        <a:pos x="T0" y="T1"/>
                      </a:cxn>
                      <a:cxn ang="0">
                        <a:pos x="T2" y="T3"/>
                      </a:cxn>
                      <a:cxn ang="0">
                        <a:pos x="T4" y="T5"/>
                      </a:cxn>
                      <a:cxn ang="0">
                        <a:pos x="T6" y="T7"/>
                      </a:cxn>
                      <a:cxn ang="0">
                        <a:pos x="T8" y="T9"/>
                      </a:cxn>
                    </a:cxnLst>
                    <a:rect l="0" t="0" r="r" b="b"/>
                    <a:pathLst>
                      <a:path w="22" h="285">
                        <a:moveTo>
                          <a:pt x="22" y="7"/>
                        </a:moveTo>
                        <a:cubicBezTo>
                          <a:pt x="14" y="5"/>
                          <a:pt x="7" y="3"/>
                          <a:pt x="0" y="0"/>
                        </a:cubicBezTo>
                        <a:cubicBezTo>
                          <a:pt x="0" y="278"/>
                          <a:pt x="0" y="278"/>
                          <a:pt x="0" y="278"/>
                        </a:cubicBezTo>
                        <a:cubicBezTo>
                          <a:pt x="7" y="280"/>
                          <a:pt x="14" y="283"/>
                          <a:pt x="22" y="285"/>
                        </a:cubicBezTo>
                        <a:lnTo>
                          <a:pt x="2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6" name="Freeform 22">
                    <a:extLst>
                      <a:ext uri="{FF2B5EF4-FFF2-40B4-BE49-F238E27FC236}">
                        <a16:creationId xmlns:a16="http://schemas.microsoft.com/office/drawing/2014/main" id="{C25E16E8-E9EA-4DDC-B793-A5EAF1611D72}"/>
                      </a:ext>
                    </a:extLst>
                  </p:cNvPr>
                  <p:cNvSpPr>
                    <a:spLocks/>
                  </p:cNvSpPr>
                  <p:nvPr/>
                </p:nvSpPr>
                <p:spPr bwMode="auto">
                  <a:xfrm>
                    <a:off x="7119938" y="3913188"/>
                    <a:ext cx="76200" cy="973137"/>
                  </a:xfrm>
                  <a:custGeom>
                    <a:avLst/>
                    <a:gdLst>
                      <a:gd name="T0" fmla="*/ 22 w 22"/>
                      <a:gd name="T1" fmla="*/ 0 h 281"/>
                      <a:gd name="T2" fmla="*/ 0 w 22"/>
                      <a:gd name="T3" fmla="*/ 2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8" y="1"/>
                          <a:pt x="0" y="2"/>
                        </a:cubicBezTo>
                        <a:cubicBezTo>
                          <a:pt x="0" y="281"/>
                          <a:pt x="0" y="281"/>
                          <a:pt x="0" y="281"/>
                        </a:cubicBezTo>
                        <a:cubicBezTo>
                          <a:pt x="7" y="280"/>
                          <a:pt x="15" y="279"/>
                          <a:pt x="22" y="278"/>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7" name="Freeform 23">
                    <a:extLst>
                      <a:ext uri="{FF2B5EF4-FFF2-40B4-BE49-F238E27FC236}">
                        <a16:creationId xmlns:a16="http://schemas.microsoft.com/office/drawing/2014/main" id="{1F4C9DC8-3DB8-42D0-85D5-963F6621B758}"/>
                      </a:ext>
                    </a:extLst>
                  </p:cNvPr>
                  <p:cNvSpPr>
                    <a:spLocks/>
                  </p:cNvSpPr>
                  <p:nvPr/>
                </p:nvSpPr>
                <p:spPr bwMode="auto">
                  <a:xfrm>
                    <a:off x="5397500" y="4019550"/>
                    <a:ext cx="76200" cy="974725"/>
                  </a:xfrm>
                  <a:custGeom>
                    <a:avLst/>
                    <a:gdLst>
                      <a:gd name="T0" fmla="*/ 0 w 22"/>
                      <a:gd name="T1" fmla="*/ 281 h 281"/>
                      <a:gd name="T2" fmla="*/ 22 w 22"/>
                      <a:gd name="T3" fmla="*/ 280 h 281"/>
                      <a:gd name="T4" fmla="*/ 22 w 22"/>
                      <a:gd name="T5" fmla="*/ 0 h 281"/>
                      <a:gd name="T6" fmla="*/ 0 w 22"/>
                      <a:gd name="T7" fmla="*/ 0 h 281"/>
                      <a:gd name="T8" fmla="*/ 0 w 22"/>
                      <a:gd name="T9" fmla="*/ 281 h 281"/>
                    </a:gdLst>
                    <a:ahLst/>
                    <a:cxnLst>
                      <a:cxn ang="0">
                        <a:pos x="T0" y="T1"/>
                      </a:cxn>
                      <a:cxn ang="0">
                        <a:pos x="T2" y="T3"/>
                      </a:cxn>
                      <a:cxn ang="0">
                        <a:pos x="T4" y="T5"/>
                      </a:cxn>
                      <a:cxn ang="0">
                        <a:pos x="T6" y="T7"/>
                      </a:cxn>
                      <a:cxn ang="0">
                        <a:pos x="T8" y="T9"/>
                      </a:cxn>
                    </a:cxnLst>
                    <a:rect l="0" t="0" r="r" b="b"/>
                    <a:pathLst>
                      <a:path w="22" h="281">
                        <a:moveTo>
                          <a:pt x="0" y="281"/>
                        </a:moveTo>
                        <a:cubicBezTo>
                          <a:pt x="7" y="280"/>
                          <a:pt x="15" y="280"/>
                          <a:pt x="22" y="280"/>
                        </a:cubicBezTo>
                        <a:cubicBezTo>
                          <a:pt x="22" y="0"/>
                          <a:pt x="22" y="0"/>
                          <a:pt x="22" y="0"/>
                        </a:cubicBezTo>
                        <a:cubicBezTo>
                          <a:pt x="15" y="0"/>
                          <a:pt x="7" y="0"/>
                          <a:pt x="0" y="0"/>
                        </a:cubicBez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8" name="Freeform 24">
                    <a:extLst>
                      <a:ext uri="{FF2B5EF4-FFF2-40B4-BE49-F238E27FC236}">
                        <a16:creationId xmlns:a16="http://schemas.microsoft.com/office/drawing/2014/main" id="{91EF22D5-4ACF-406D-AB70-DCEFB29D8E0C}"/>
                      </a:ext>
                    </a:extLst>
                  </p:cNvPr>
                  <p:cNvSpPr>
                    <a:spLocks/>
                  </p:cNvSpPr>
                  <p:nvPr/>
                </p:nvSpPr>
                <p:spPr bwMode="auto">
                  <a:xfrm>
                    <a:off x="6259513" y="3989388"/>
                    <a:ext cx="74613" cy="973137"/>
                  </a:xfrm>
                  <a:custGeom>
                    <a:avLst/>
                    <a:gdLst>
                      <a:gd name="T0" fmla="*/ 22 w 22"/>
                      <a:gd name="T1" fmla="*/ 0 h 281"/>
                      <a:gd name="T2" fmla="*/ 0 w 22"/>
                      <a:gd name="T3" fmla="*/ 1 h 281"/>
                      <a:gd name="T4" fmla="*/ 0 w 22"/>
                      <a:gd name="T5" fmla="*/ 281 h 281"/>
                      <a:gd name="T6" fmla="*/ 22 w 22"/>
                      <a:gd name="T7" fmla="*/ 280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1"/>
                          <a:pt x="0" y="1"/>
                        </a:cubicBezTo>
                        <a:cubicBezTo>
                          <a:pt x="0" y="281"/>
                          <a:pt x="0" y="281"/>
                          <a:pt x="0" y="281"/>
                        </a:cubicBezTo>
                        <a:cubicBezTo>
                          <a:pt x="7" y="281"/>
                          <a:pt x="15" y="280"/>
                          <a:pt x="22" y="280"/>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9" name="Freeform 25">
                    <a:extLst>
                      <a:ext uri="{FF2B5EF4-FFF2-40B4-BE49-F238E27FC236}">
                        <a16:creationId xmlns:a16="http://schemas.microsoft.com/office/drawing/2014/main" id="{1D89506C-60E0-467D-A654-717C05286A57}"/>
                      </a:ext>
                    </a:extLst>
                  </p:cNvPr>
                  <p:cNvSpPr>
                    <a:spLocks/>
                  </p:cNvSpPr>
                  <p:nvPr/>
                </p:nvSpPr>
                <p:spPr bwMode="auto">
                  <a:xfrm>
                    <a:off x="6691313" y="3957638"/>
                    <a:ext cx="76200" cy="974725"/>
                  </a:xfrm>
                  <a:custGeom>
                    <a:avLst/>
                    <a:gdLst>
                      <a:gd name="T0" fmla="*/ 22 w 22"/>
                      <a:gd name="T1" fmla="*/ 0 h 281"/>
                      <a:gd name="T2" fmla="*/ 0 w 22"/>
                      <a:gd name="T3" fmla="*/ 1 h 281"/>
                      <a:gd name="T4" fmla="*/ 0 w 22"/>
                      <a:gd name="T5" fmla="*/ 281 h 281"/>
                      <a:gd name="T6" fmla="*/ 22 w 22"/>
                      <a:gd name="T7" fmla="*/ 279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0"/>
                          <a:pt x="7" y="1"/>
                          <a:pt x="0" y="1"/>
                        </a:cubicBezTo>
                        <a:cubicBezTo>
                          <a:pt x="0" y="281"/>
                          <a:pt x="0" y="281"/>
                          <a:pt x="0" y="281"/>
                        </a:cubicBezTo>
                        <a:cubicBezTo>
                          <a:pt x="7" y="280"/>
                          <a:pt x="14" y="280"/>
                          <a:pt x="22" y="279"/>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0" name="Freeform 26">
                    <a:extLst>
                      <a:ext uri="{FF2B5EF4-FFF2-40B4-BE49-F238E27FC236}">
                        <a16:creationId xmlns:a16="http://schemas.microsoft.com/office/drawing/2014/main" id="{3A575930-2C03-4645-AC27-63BAEC7F1EC4}"/>
                      </a:ext>
                    </a:extLst>
                  </p:cNvPr>
                  <p:cNvSpPr>
                    <a:spLocks/>
                  </p:cNvSpPr>
                  <p:nvPr/>
                </p:nvSpPr>
                <p:spPr bwMode="auto">
                  <a:xfrm>
                    <a:off x="7551738" y="3849688"/>
                    <a:ext cx="76200" cy="974725"/>
                  </a:xfrm>
                  <a:custGeom>
                    <a:avLst/>
                    <a:gdLst>
                      <a:gd name="T0" fmla="*/ 22 w 22"/>
                      <a:gd name="T1" fmla="*/ 0 h 281"/>
                      <a:gd name="T2" fmla="*/ 0 w 22"/>
                      <a:gd name="T3" fmla="*/ 3 h 281"/>
                      <a:gd name="T4" fmla="*/ 0 w 22"/>
                      <a:gd name="T5" fmla="*/ 281 h 281"/>
                      <a:gd name="T6" fmla="*/ 22 w 22"/>
                      <a:gd name="T7" fmla="*/ 277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7" y="2"/>
                          <a:pt x="0" y="3"/>
                        </a:cubicBezTo>
                        <a:cubicBezTo>
                          <a:pt x="0" y="281"/>
                          <a:pt x="0" y="281"/>
                          <a:pt x="0" y="281"/>
                        </a:cubicBezTo>
                        <a:cubicBezTo>
                          <a:pt x="7" y="280"/>
                          <a:pt x="14" y="279"/>
                          <a:pt x="22" y="277"/>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1" name="Freeform 27">
                    <a:extLst>
                      <a:ext uri="{FF2B5EF4-FFF2-40B4-BE49-F238E27FC236}">
                        <a16:creationId xmlns:a16="http://schemas.microsoft.com/office/drawing/2014/main" id="{3B7467A3-B956-4B3C-9331-47107048767A}"/>
                      </a:ext>
                    </a:extLst>
                  </p:cNvPr>
                  <p:cNvSpPr>
                    <a:spLocks/>
                  </p:cNvSpPr>
                  <p:nvPr/>
                </p:nvSpPr>
                <p:spPr bwMode="auto">
                  <a:xfrm>
                    <a:off x="3675063" y="3951288"/>
                    <a:ext cx="76200" cy="981075"/>
                  </a:xfrm>
                  <a:custGeom>
                    <a:avLst/>
                    <a:gdLst>
                      <a:gd name="T0" fmla="*/ 22 w 22"/>
                      <a:gd name="T1" fmla="*/ 1 h 283"/>
                      <a:gd name="T2" fmla="*/ 0 w 22"/>
                      <a:gd name="T3" fmla="*/ 0 h 283"/>
                      <a:gd name="T4" fmla="*/ 0 w 22"/>
                      <a:gd name="T5" fmla="*/ 281 h 283"/>
                      <a:gd name="T6" fmla="*/ 22 w 22"/>
                      <a:gd name="T7" fmla="*/ 283 h 283"/>
                      <a:gd name="T8" fmla="*/ 22 w 22"/>
                      <a:gd name="T9" fmla="*/ 1 h 283"/>
                    </a:gdLst>
                    <a:ahLst/>
                    <a:cxnLst>
                      <a:cxn ang="0">
                        <a:pos x="T0" y="T1"/>
                      </a:cxn>
                      <a:cxn ang="0">
                        <a:pos x="T2" y="T3"/>
                      </a:cxn>
                      <a:cxn ang="0">
                        <a:pos x="T4" y="T5"/>
                      </a:cxn>
                      <a:cxn ang="0">
                        <a:pos x="T6" y="T7"/>
                      </a:cxn>
                      <a:cxn ang="0">
                        <a:pos x="T8" y="T9"/>
                      </a:cxn>
                    </a:cxnLst>
                    <a:rect l="0" t="0" r="r" b="b"/>
                    <a:pathLst>
                      <a:path w="22" h="283">
                        <a:moveTo>
                          <a:pt x="22" y="1"/>
                        </a:moveTo>
                        <a:cubicBezTo>
                          <a:pt x="14" y="1"/>
                          <a:pt x="7" y="0"/>
                          <a:pt x="0" y="0"/>
                        </a:cubicBezTo>
                        <a:cubicBezTo>
                          <a:pt x="0" y="281"/>
                          <a:pt x="0" y="281"/>
                          <a:pt x="0" y="281"/>
                        </a:cubicBezTo>
                        <a:cubicBezTo>
                          <a:pt x="7" y="282"/>
                          <a:pt x="14" y="282"/>
                          <a:pt x="22" y="283"/>
                        </a:cubicBezTo>
                        <a:lnTo>
                          <a:pt x="2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2" name="Freeform 28">
                    <a:extLst>
                      <a:ext uri="{FF2B5EF4-FFF2-40B4-BE49-F238E27FC236}">
                        <a16:creationId xmlns:a16="http://schemas.microsoft.com/office/drawing/2014/main" id="{B6822491-AEB0-4C9B-B1D4-79B89F468304}"/>
                      </a:ext>
                    </a:extLst>
                  </p:cNvPr>
                  <p:cNvSpPr>
                    <a:spLocks/>
                  </p:cNvSpPr>
                  <p:nvPr/>
                </p:nvSpPr>
                <p:spPr bwMode="auto">
                  <a:xfrm>
                    <a:off x="4103688" y="3981450"/>
                    <a:ext cx="76200" cy="981075"/>
                  </a:xfrm>
                  <a:custGeom>
                    <a:avLst/>
                    <a:gdLst>
                      <a:gd name="T0" fmla="*/ 22 w 22"/>
                      <a:gd name="T1" fmla="*/ 283 h 283"/>
                      <a:gd name="T2" fmla="*/ 22 w 22"/>
                      <a:gd name="T3" fmla="*/ 2 h 283"/>
                      <a:gd name="T4" fmla="*/ 0 w 22"/>
                      <a:gd name="T5" fmla="*/ 0 h 283"/>
                      <a:gd name="T6" fmla="*/ 0 w 22"/>
                      <a:gd name="T7" fmla="*/ 281 h 283"/>
                      <a:gd name="T8" fmla="*/ 20 w 22"/>
                      <a:gd name="T9" fmla="*/ 283 h 283"/>
                      <a:gd name="T10" fmla="*/ 22 w 22"/>
                      <a:gd name="T11" fmla="*/ 283 h 283"/>
                    </a:gdLst>
                    <a:ahLst/>
                    <a:cxnLst>
                      <a:cxn ang="0">
                        <a:pos x="T0" y="T1"/>
                      </a:cxn>
                      <a:cxn ang="0">
                        <a:pos x="T2" y="T3"/>
                      </a:cxn>
                      <a:cxn ang="0">
                        <a:pos x="T4" y="T5"/>
                      </a:cxn>
                      <a:cxn ang="0">
                        <a:pos x="T6" y="T7"/>
                      </a:cxn>
                      <a:cxn ang="0">
                        <a:pos x="T8" y="T9"/>
                      </a:cxn>
                      <a:cxn ang="0">
                        <a:pos x="T10" y="T11"/>
                      </a:cxn>
                    </a:cxnLst>
                    <a:rect l="0" t="0" r="r" b="b"/>
                    <a:pathLst>
                      <a:path w="22" h="283">
                        <a:moveTo>
                          <a:pt x="22" y="283"/>
                        </a:moveTo>
                        <a:cubicBezTo>
                          <a:pt x="22" y="2"/>
                          <a:pt x="22" y="2"/>
                          <a:pt x="22" y="2"/>
                        </a:cubicBezTo>
                        <a:cubicBezTo>
                          <a:pt x="15" y="1"/>
                          <a:pt x="8" y="0"/>
                          <a:pt x="0" y="0"/>
                        </a:cubicBezTo>
                        <a:cubicBezTo>
                          <a:pt x="0" y="281"/>
                          <a:pt x="0" y="281"/>
                          <a:pt x="0" y="281"/>
                        </a:cubicBezTo>
                        <a:cubicBezTo>
                          <a:pt x="7" y="282"/>
                          <a:pt x="13" y="282"/>
                          <a:pt x="20" y="283"/>
                        </a:cubicBezTo>
                        <a:cubicBezTo>
                          <a:pt x="21" y="283"/>
                          <a:pt x="22" y="283"/>
                          <a:pt x="22"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3" name="Freeform 29">
                    <a:extLst>
                      <a:ext uri="{FF2B5EF4-FFF2-40B4-BE49-F238E27FC236}">
                        <a16:creationId xmlns:a16="http://schemas.microsoft.com/office/drawing/2014/main" id="{65664A42-7DBF-4D8A-A64A-1701509177E7}"/>
                      </a:ext>
                    </a:extLst>
                  </p:cNvPr>
                  <p:cNvSpPr>
                    <a:spLocks/>
                  </p:cNvSpPr>
                  <p:nvPr/>
                </p:nvSpPr>
                <p:spPr bwMode="auto">
                  <a:xfrm>
                    <a:off x="4965700" y="4016375"/>
                    <a:ext cx="76200" cy="974725"/>
                  </a:xfrm>
                  <a:custGeom>
                    <a:avLst/>
                    <a:gdLst>
                      <a:gd name="T0" fmla="*/ 22 w 22"/>
                      <a:gd name="T1" fmla="*/ 0 h 281"/>
                      <a:gd name="T2" fmla="*/ 0 w 22"/>
                      <a:gd name="T3" fmla="*/ 0 h 281"/>
                      <a:gd name="T4" fmla="*/ 0 w 22"/>
                      <a:gd name="T5" fmla="*/ 281 h 281"/>
                      <a:gd name="T6" fmla="*/ 22 w 22"/>
                      <a:gd name="T7" fmla="*/ 281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8" y="0"/>
                          <a:pt x="0" y="0"/>
                        </a:cubicBezTo>
                        <a:cubicBezTo>
                          <a:pt x="0" y="281"/>
                          <a:pt x="0" y="281"/>
                          <a:pt x="0" y="281"/>
                        </a:cubicBezTo>
                        <a:cubicBezTo>
                          <a:pt x="8" y="281"/>
                          <a:pt x="15" y="281"/>
                          <a:pt x="22" y="281"/>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4" name="Freeform 30">
                    <a:extLst>
                      <a:ext uri="{FF2B5EF4-FFF2-40B4-BE49-F238E27FC236}">
                        <a16:creationId xmlns:a16="http://schemas.microsoft.com/office/drawing/2014/main" id="{59B02D77-60E5-47ED-A6F1-465C518708A5}"/>
                      </a:ext>
                    </a:extLst>
                  </p:cNvPr>
                  <p:cNvSpPr>
                    <a:spLocks/>
                  </p:cNvSpPr>
                  <p:nvPr/>
                </p:nvSpPr>
                <p:spPr bwMode="auto">
                  <a:xfrm>
                    <a:off x="4537075" y="4002088"/>
                    <a:ext cx="74613" cy="977900"/>
                  </a:xfrm>
                  <a:custGeom>
                    <a:avLst/>
                    <a:gdLst>
                      <a:gd name="T0" fmla="*/ 0 w 22"/>
                      <a:gd name="T1" fmla="*/ 281 h 282"/>
                      <a:gd name="T2" fmla="*/ 22 w 22"/>
                      <a:gd name="T3" fmla="*/ 282 h 282"/>
                      <a:gd name="T4" fmla="*/ 22 w 22"/>
                      <a:gd name="T5" fmla="*/ 1 h 282"/>
                      <a:gd name="T6" fmla="*/ 0 w 22"/>
                      <a:gd name="T7" fmla="*/ 0 h 282"/>
                      <a:gd name="T8" fmla="*/ 0 w 22"/>
                      <a:gd name="T9" fmla="*/ 281 h 282"/>
                    </a:gdLst>
                    <a:ahLst/>
                    <a:cxnLst>
                      <a:cxn ang="0">
                        <a:pos x="T0" y="T1"/>
                      </a:cxn>
                      <a:cxn ang="0">
                        <a:pos x="T2" y="T3"/>
                      </a:cxn>
                      <a:cxn ang="0">
                        <a:pos x="T4" y="T5"/>
                      </a:cxn>
                      <a:cxn ang="0">
                        <a:pos x="T6" y="T7"/>
                      </a:cxn>
                      <a:cxn ang="0">
                        <a:pos x="T8" y="T9"/>
                      </a:cxn>
                    </a:cxnLst>
                    <a:rect l="0" t="0" r="r" b="b"/>
                    <a:pathLst>
                      <a:path w="22" h="282">
                        <a:moveTo>
                          <a:pt x="0" y="281"/>
                        </a:moveTo>
                        <a:cubicBezTo>
                          <a:pt x="7" y="282"/>
                          <a:pt x="14" y="282"/>
                          <a:pt x="22" y="282"/>
                        </a:cubicBezTo>
                        <a:cubicBezTo>
                          <a:pt x="22" y="1"/>
                          <a:pt x="22" y="1"/>
                          <a:pt x="22" y="1"/>
                        </a:cubicBezTo>
                        <a:cubicBezTo>
                          <a:pt x="14" y="1"/>
                          <a:pt x="7" y="0"/>
                          <a:pt x="0" y="0"/>
                        </a:cubicBez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5" name="Freeform 31">
                    <a:extLst>
                      <a:ext uri="{FF2B5EF4-FFF2-40B4-BE49-F238E27FC236}">
                        <a16:creationId xmlns:a16="http://schemas.microsoft.com/office/drawing/2014/main" id="{7C867B5E-7CB5-468A-82F5-A0E623759D37}"/>
                      </a:ext>
                    </a:extLst>
                  </p:cNvPr>
                  <p:cNvSpPr>
                    <a:spLocks/>
                  </p:cNvSpPr>
                  <p:nvPr/>
                </p:nvSpPr>
                <p:spPr bwMode="auto">
                  <a:xfrm>
                    <a:off x="2381250" y="3773488"/>
                    <a:ext cx="76200" cy="989012"/>
                  </a:xfrm>
                  <a:custGeom>
                    <a:avLst/>
                    <a:gdLst>
                      <a:gd name="T0" fmla="*/ 22 w 22"/>
                      <a:gd name="T1" fmla="*/ 285 h 285"/>
                      <a:gd name="T2" fmla="*/ 22 w 22"/>
                      <a:gd name="T3" fmla="*/ 4 h 285"/>
                      <a:gd name="T4" fmla="*/ 6 w 22"/>
                      <a:gd name="T5" fmla="*/ 1 h 285"/>
                      <a:gd name="T6" fmla="*/ 0 w 22"/>
                      <a:gd name="T7" fmla="*/ 0 h 285"/>
                      <a:gd name="T8" fmla="*/ 0 w 22"/>
                      <a:gd name="T9" fmla="*/ 281 h 285"/>
                      <a:gd name="T10" fmla="*/ 18 w 22"/>
                      <a:gd name="T11" fmla="*/ 285 h 285"/>
                      <a:gd name="T12" fmla="*/ 22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22" y="285"/>
                        </a:moveTo>
                        <a:cubicBezTo>
                          <a:pt x="22" y="4"/>
                          <a:pt x="22" y="4"/>
                          <a:pt x="22" y="4"/>
                        </a:cubicBezTo>
                        <a:cubicBezTo>
                          <a:pt x="17" y="3"/>
                          <a:pt x="11" y="2"/>
                          <a:pt x="6" y="1"/>
                        </a:cubicBezTo>
                        <a:cubicBezTo>
                          <a:pt x="4" y="1"/>
                          <a:pt x="2" y="1"/>
                          <a:pt x="0" y="0"/>
                        </a:cubicBezTo>
                        <a:cubicBezTo>
                          <a:pt x="0" y="281"/>
                          <a:pt x="0" y="281"/>
                          <a:pt x="0" y="281"/>
                        </a:cubicBezTo>
                        <a:cubicBezTo>
                          <a:pt x="6" y="282"/>
                          <a:pt x="12" y="283"/>
                          <a:pt x="18" y="285"/>
                        </a:cubicBezTo>
                        <a:cubicBezTo>
                          <a:pt x="19" y="285"/>
                          <a:pt x="21" y="285"/>
                          <a:pt x="22" y="2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6" name="Freeform 32">
                    <a:extLst>
                      <a:ext uri="{FF2B5EF4-FFF2-40B4-BE49-F238E27FC236}">
                        <a16:creationId xmlns:a16="http://schemas.microsoft.com/office/drawing/2014/main" id="{2D27DE6D-B06E-4250-A8A6-ADCB4F2E87FE}"/>
                      </a:ext>
                    </a:extLst>
                  </p:cNvPr>
                  <p:cNvSpPr>
                    <a:spLocks/>
                  </p:cNvSpPr>
                  <p:nvPr/>
                </p:nvSpPr>
                <p:spPr bwMode="auto">
                  <a:xfrm>
                    <a:off x="1949450" y="3684588"/>
                    <a:ext cx="79375" cy="987425"/>
                  </a:xfrm>
                  <a:custGeom>
                    <a:avLst/>
                    <a:gdLst>
                      <a:gd name="T0" fmla="*/ 23 w 23"/>
                      <a:gd name="T1" fmla="*/ 5 h 285"/>
                      <a:gd name="T2" fmla="*/ 0 w 23"/>
                      <a:gd name="T3" fmla="*/ 0 h 285"/>
                      <a:gd name="T4" fmla="*/ 0 w 23"/>
                      <a:gd name="T5" fmla="*/ 279 h 285"/>
                      <a:gd name="T6" fmla="*/ 23 w 23"/>
                      <a:gd name="T7" fmla="*/ 285 h 285"/>
                      <a:gd name="T8" fmla="*/ 23 w 23"/>
                      <a:gd name="T9" fmla="*/ 5 h 285"/>
                    </a:gdLst>
                    <a:ahLst/>
                    <a:cxnLst>
                      <a:cxn ang="0">
                        <a:pos x="T0" y="T1"/>
                      </a:cxn>
                      <a:cxn ang="0">
                        <a:pos x="T2" y="T3"/>
                      </a:cxn>
                      <a:cxn ang="0">
                        <a:pos x="T4" y="T5"/>
                      </a:cxn>
                      <a:cxn ang="0">
                        <a:pos x="T6" y="T7"/>
                      </a:cxn>
                      <a:cxn ang="0">
                        <a:pos x="T8" y="T9"/>
                      </a:cxn>
                    </a:cxnLst>
                    <a:rect l="0" t="0" r="r" b="b"/>
                    <a:pathLst>
                      <a:path w="23" h="285">
                        <a:moveTo>
                          <a:pt x="23" y="5"/>
                        </a:moveTo>
                        <a:cubicBezTo>
                          <a:pt x="15" y="3"/>
                          <a:pt x="8" y="1"/>
                          <a:pt x="0" y="0"/>
                        </a:cubicBezTo>
                        <a:cubicBezTo>
                          <a:pt x="0" y="279"/>
                          <a:pt x="0" y="279"/>
                          <a:pt x="0" y="279"/>
                        </a:cubicBezTo>
                        <a:cubicBezTo>
                          <a:pt x="8" y="281"/>
                          <a:pt x="15" y="283"/>
                          <a:pt x="23" y="285"/>
                        </a:cubicBezTo>
                        <a:lnTo>
                          <a:pt x="2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7" name="Freeform 33">
                    <a:extLst>
                      <a:ext uri="{FF2B5EF4-FFF2-40B4-BE49-F238E27FC236}">
                        <a16:creationId xmlns:a16="http://schemas.microsoft.com/office/drawing/2014/main" id="{25F8BE6D-6308-4097-ACEC-30A330313A2E}"/>
                      </a:ext>
                    </a:extLst>
                  </p:cNvPr>
                  <p:cNvSpPr>
                    <a:spLocks/>
                  </p:cNvSpPr>
                  <p:nvPr/>
                </p:nvSpPr>
                <p:spPr bwMode="auto">
                  <a:xfrm>
                    <a:off x="1087438" y="3398838"/>
                    <a:ext cx="76200" cy="977900"/>
                  </a:xfrm>
                  <a:custGeom>
                    <a:avLst/>
                    <a:gdLst>
                      <a:gd name="T0" fmla="*/ 0 w 22"/>
                      <a:gd name="T1" fmla="*/ 271 h 282"/>
                      <a:gd name="T2" fmla="*/ 22 w 22"/>
                      <a:gd name="T3" fmla="*/ 282 h 282"/>
                      <a:gd name="T4" fmla="*/ 22 w 22"/>
                      <a:gd name="T5" fmla="*/ 9 h 282"/>
                      <a:gd name="T6" fmla="*/ 0 w 22"/>
                      <a:gd name="T7" fmla="*/ 0 h 282"/>
                      <a:gd name="T8" fmla="*/ 0 w 22"/>
                      <a:gd name="T9" fmla="*/ 271 h 282"/>
                    </a:gdLst>
                    <a:ahLst/>
                    <a:cxnLst>
                      <a:cxn ang="0">
                        <a:pos x="T0" y="T1"/>
                      </a:cxn>
                      <a:cxn ang="0">
                        <a:pos x="T2" y="T3"/>
                      </a:cxn>
                      <a:cxn ang="0">
                        <a:pos x="T4" y="T5"/>
                      </a:cxn>
                      <a:cxn ang="0">
                        <a:pos x="T6" y="T7"/>
                      </a:cxn>
                      <a:cxn ang="0">
                        <a:pos x="T8" y="T9"/>
                      </a:cxn>
                    </a:cxnLst>
                    <a:rect l="0" t="0" r="r" b="b"/>
                    <a:pathLst>
                      <a:path w="22" h="282">
                        <a:moveTo>
                          <a:pt x="0" y="271"/>
                        </a:moveTo>
                        <a:cubicBezTo>
                          <a:pt x="7" y="275"/>
                          <a:pt x="15" y="278"/>
                          <a:pt x="22" y="282"/>
                        </a:cubicBezTo>
                        <a:cubicBezTo>
                          <a:pt x="22" y="9"/>
                          <a:pt x="22" y="9"/>
                          <a:pt x="22" y="9"/>
                        </a:cubicBezTo>
                        <a:cubicBezTo>
                          <a:pt x="15" y="6"/>
                          <a:pt x="7" y="3"/>
                          <a:pt x="0" y="0"/>
                        </a:cubicBezTo>
                        <a:lnTo>
                          <a:pt x="0" y="2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8" name="Freeform 34">
                    <a:extLst>
                      <a:ext uri="{FF2B5EF4-FFF2-40B4-BE49-F238E27FC236}">
                        <a16:creationId xmlns:a16="http://schemas.microsoft.com/office/drawing/2014/main" id="{BE0E3433-5343-4083-BE74-9A6B3DFC0B50}"/>
                      </a:ext>
                    </a:extLst>
                  </p:cNvPr>
                  <p:cNvSpPr>
                    <a:spLocks/>
                  </p:cNvSpPr>
                  <p:nvPr/>
                </p:nvSpPr>
                <p:spPr bwMode="auto">
                  <a:xfrm>
                    <a:off x="3243263" y="3905250"/>
                    <a:ext cx="76200" cy="984250"/>
                  </a:xfrm>
                  <a:custGeom>
                    <a:avLst/>
                    <a:gdLst>
                      <a:gd name="T0" fmla="*/ 22 w 22"/>
                      <a:gd name="T1" fmla="*/ 2 h 284"/>
                      <a:gd name="T2" fmla="*/ 0 w 22"/>
                      <a:gd name="T3" fmla="*/ 0 h 284"/>
                      <a:gd name="T4" fmla="*/ 0 w 22"/>
                      <a:gd name="T5" fmla="*/ 281 h 284"/>
                      <a:gd name="T6" fmla="*/ 22 w 22"/>
                      <a:gd name="T7" fmla="*/ 284 h 284"/>
                      <a:gd name="T8" fmla="*/ 22 w 22"/>
                      <a:gd name="T9" fmla="*/ 2 h 284"/>
                    </a:gdLst>
                    <a:ahLst/>
                    <a:cxnLst>
                      <a:cxn ang="0">
                        <a:pos x="T0" y="T1"/>
                      </a:cxn>
                      <a:cxn ang="0">
                        <a:pos x="T2" y="T3"/>
                      </a:cxn>
                      <a:cxn ang="0">
                        <a:pos x="T4" y="T5"/>
                      </a:cxn>
                      <a:cxn ang="0">
                        <a:pos x="T6" y="T7"/>
                      </a:cxn>
                      <a:cxn ang="0">
                        <a:pos x="T8" y="T9"/>
                      </a:cxn>
                    </a:cxnLst>
                    <a:rect l="0" t="0" r="r" b="b"/>
                    <a:pathLst>
                      <a:path w="22" h="284">
                        <a:moveTo>
                          <a:pt x="22" y="2"/>
                        </a:moveTo>
                        <a:cubicBezTo>
                          <a:pt x="15" y="1"/>
                          <a:pt x="7" y="1"/>
                          <a:pt x="0" y="0"/>
                        </a:cubicBezTo>
                        <a:cubicBezTo>
                          <a:pt x="0" y="281"/>
                          <a:pt x="0" y="281"/>
                          <a:pt x="0" y="281"/>
                        </a:cubicBezTo>
                        <a:cubicBezTo>
                          <a:pt x="7" y="282"/>
                          <a:pt x="15" y="283"/>
                          <a:pt x="22" y="284"/>
                        </a:cubicBezTo>
                        <a:lnTo>
                          <a:pt x="2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9" name="Freeform 35">
                    <a:extLst>
                      <a:ext uri="{FF2B5EF4-FFF2-40B4-BE49-F238E27FC236}">
                        <a16:creationId xmlns:a16="http://schemas.microsoft.com/office/drawing/2014/main" id="{A5E88167-E888-48F1-8379-114F84B50AE9}"/>
                      </a:ext>
                    </a:extLst>
                  </p:cNvPr>
                  <p:cNvSpPr>
                    <a:spLocks/>
                  </p:cNvSpPr>
                  <p:nvPr/>
                </p:nvSpPr>
                <p:spPr bwMode="auto">
                  <a:xfrm>
                    <a:off x="2814638" y="3846513"/>
                    <a:ext cx="76200" cy="989012"/>
                  </a:xfrm>
                  <a:custGeom>
                    <a:avLst/>
                    <a:gdLst>
                      <a:gd name="T0" fmla="*/ 22 w 22"/>
                      <a:gd name="T1" fmla="*/ 3 h 285"/>
                      <a:gd name="T2" fmla="*/ 0 w 22"/>
                      <a:gd name="T3" fmla="*/ 0 h 285"/>
                      <a:gd name="T4" fmla="*/ 0 w 22"/>
                      <a:gd name="T5" fmla="*/ 281 h 285"/>
                      <a:gd name="T6" fmla="*/ 22 w 22"/>
                      <a:gd name="T7" fmla="*/ 285 h 285"/>
                      <a:gd name="T8" fmla="*/ 22 w 22"/>
                      <a:gd name="T9" fmla="*/ 3 h 285"/>
                    </a:gdLst>
                    <a:ahLst/>
                    <a:cxnLst>
                      <a:cxn ang="0">
                        <a:pos x="T0" y="T1"/>
                      </a:cxn>
                      <a:cxn ang="0">
                        <a:pos x="T2" y="T3"/>
                      </a:cxn>
                      <a:cxn ang="0">
                        <a:pos x="T4" y="T5"/>
                      </a:cxn>
                      <a:cxn ang="0">
                        <a:pos x="T6" y="T7"/>
                      </a:cxn>
                      <a:cxn ang="0">
                        <a:pos x="T8" y="T9"/>
                      </a:cxn>
                    </a:cxnLst>
                    <a:rect l="0" t="0" r="r" b="b"/>
                    <a:pathLst>
                      <a:path w="22" h="285">
                        <a:moveTo>
                          <a:pt x="22" y="3"/>
                        </a:moveTo>
                        <a:cubicBezTo>
                          <a:pt x="14" y="2"/>
                          <a:pt x="7" y="1"/>
                          <a:pt x="0" y="0"/>
                        </a:cubicBezTo>
                        <a:cubicBezTo>
                          <a:pt x="0" y="281"/>
                          <a:pt x="0" y="281"/>
                          <a:pt x="0" y="281"/>
                        </a:cubicBezTo>
                        <a:cubicBezTo>
                          <a:pt x="7" y="283"/>
                          <a:pt x="14" y="284"/>
                          <a:pt x="22" y="285"/>
                        </a:cubicBezTo>
                        <a:lnTo>
                          <a:pt x="2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0" name="Freeform 36">
                    <a:extLst>
                      <a:ext uri="{FF2B5EF4-FFF2-40B4-BE49-F238E27FC236}">
                        <a16:creationId xmlns:a16="http://schemas.microsoft.com/office/drawing/2014/main" id="{C8121CCA-47F6-43FC-997E-63AD768D40F5}"/>
                      </a:ext>
                    </a:extLst>
                  </p:cNvPr>
                  <p:cNvSpPr>
                    <a:spLocks/>
                  </p:cNvSpPr>
                  <p:nvPr/>
                </p:nvSpPr>
                <p:spPr bwMode="auto">
                  <a:xfrm>
                    <a:off x="8393113" y="3649663"/>
                    <a:ext cx="76200" cy="969962"/>
                  </a:xfrm>
                  <a:custGeom>
                    <a:avLst/>
                    <a:gdLst>
                      <a:gd name="T0" fmla="*/ 22 w 22"/>
                      <a:gd name="T1" fmla="*/ 0 h 280"/>
                      <a:gd name="T2" fmla="*/ 0 w 22"/>
                      <a:gd name="T3" fmla="*/ 6 h 280"/>
                      <a:gd name="T4" fmla="*/ 0 w 22"/>
                      <a:gd name="T5" fmla="*/ 280 h 280"/>
                      <a:gd name="T6" fmla="*/ 22 w 22"/>
                      <a:gd name="T7" fmla="*/ 272 h 280"/>
                      <a:gd name="T8" fmla="*/ 22 w 22"/>
                      <a:gd name="T9" fmla="*/ 0 h 280"/>
                    </a:gdLst>
                    <a:ahLst/>
                    <a:cxnLst>
                      <a:cxn ang="0">
                        <a:pos x="T0" y="T1"/>
                      </a:cxn>
                      <a:cxn ang="0">
                        <a:pos x="T2" y="T3"/>
                      </a:cxn>
                      <a:cxn ang="0">
                        <a:pos x="T4" y="T5"/>
                      </a:cxn>
                      <a:cxn ang="0">
                        <a:pos x="T6" y="T7"/>
                      </a:cxn>
                      <a:cxn ang="0">
                        <a:pos x="T8" y="T9"/>
                      </a:cxn>
                    </a:cxnLst>
                    <a:rect l="0" t="0" r="r" b="b"/>
                    <a:pathLst>
                      <a:path w="22" h="280">
                        <a:moveTo>
                          <a:pt x="22" y="0"/>
                        </a:moveTo>
                        <a:cubicBezTo>
                          <a:pt x="15" y="2"/>
                          <a:pt x="8" y="4"/>
                          <a:pt x="0" y="6"/>
                        </a:cubicBezTo>
                        <a:cubicBezTo>
                          <a:pt x="0" y="280"/>
                          <a:pt x="0" y="280"/>
                          <a:pt x="0" y="280"/>
                        </a:cubicBezTo>
                        <a:cubicBezTo>
                          <a:pt x="8" y="277"/>
                          <a:pt x="15" y="275"/>
                          <a:pt x="22" y="272"/>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1" name="Freeform 37">
                    <a:extLst>
                      <a:ext uri="{FF2B5EF4-FFF2-40B4-BE49-F238E27FC236}">
                        <a16:creationId xmlns:a16="http://schemas.microsoft.com/office/drawing/2014/main" id="{26C6485E-5FA6-4B9E-B0BF-74B2800C1B2E}"/>
                      </a:ext>
                    </a:extLst>
                  </p:cNvPr>
                  <p:cNvSpPr>
                    <a:spLocks/>
                  </p:cNvSpPr>
                  <p:nvPr/>
                </p:nvSpPr>
                <p:spPr bwMode="auto">
                  <a:xfrm>
                    <a:off x="7964488" y="3756025"/>
                    <a:ext cx="76200" cy="974725"/>
                  </a:xfrm>
                  <a:custGeom>
                    <a:avLst/>
                    <a:gdLst>
                      <a:gd name="T0" fmla="*/ 22 w 22"/>
                      <a:gd name="T1" fmla="*/ 0 h 281"/>
                      <a:gd name="T2" fmla="*/ 0 w 22"/>
                      <a:gd name="T3" fmla="*/ 5 h 281"/>
                      <a:gd name="T4" fmla="*/ 0 w 22"/>
                      <a:gd name="T5" fmla="*/ 281 h 281"/>
                      <a:gd name="T6" fmla="*/ 22 w 22"/>
                      <a:gd name="T7" fmla="*/ 276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2"/>
                          <a:pt x="7" y="3"/>
                          <a:pt x="0" y="5"/>
                        </a:cubicBezTo>
                        <a:cubicBezTo>
                          <a:pt x="0" y="281"/>
                          <a:pt x="0" y="281"/>
                          <a:pt x="0" y="281"/>
                        </a:cubicBezTo>
                        <a:cubicBezTo>
                          <a:pt x="7" y="279"/>
                          <a:pt x="14" y="277"/>
                          <a:pt x="22" y="276"/>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2" name="Freeform 38">
                    <a:extLst>
                      <a:ext uri="{FF2B5EF4-FFF2-40B4-BE49-F238E27FC236}">
                        <a16:creationId xmlns:a16="http://schemas.microsoft.com/office/drawing/2014/main" id="{80AE4005-FCEF-4281-B7D8-63220C48B69A}"/>
                      </a:ext>
                    </a:extLst>
                  </p:cNvPr>
                  <p:cNvSpPr>
                    <a:spLocks/>
                  </p:cNvSpPr>
                  <p:nvPr/>
                </p:nvSpPr>
                <p:spPr bwMode="auto">
                  <a:xfrm>
                    <a:off x="8824913" y="3497263"/>
                    <a:ext cx="76200" cy="949325"/>
                  </a:xfrm>
                  <a:custGeom>
                    <a:avLst/>
                    <a:gdLst>
                      <a:gd name="T0" fmla="*/ 22 w 22"/>
                      <a:gd name="T1" fmla="*/ 261 h 274"/>
                      <a:gd name="T2" fmla="*/ 22 w 22"/>
                      <a:gd name="T3" fmla="*/ 0 h 274"/>
                      <a:gd name="T4" fmla="*/ 0 w 22"/>
                      <a:gd name="T5" fmla="*/ 9 h 274"/>
                      <a:gd name="T6" fmla="*/ 0 w 22"/>
                      <a:gd name="T7" fmla="*/ 274 h 274"/>
                      <a:gd name="T8" fmla="*/ 22 w 22"/>
                      <a:gd name="T9" fmla="*/ 261 h 274"/>
                    </a:gdLst>
                    <a:ahLst/>
                    <a:cxnLst>
                      <a:cxn ang="0">
                        <a:pos x="T0" y="T1"/>
                      </a:cxn>
                      <a:cxn ang="0">
                        <a:pos x="T2" y="T3"/>
                      </a:cxn>
                      <a:cxn ang="0">
                        <a:pos x="T4" y="T5"/>
                      </a:cxn>
                      <a:cxn ang="0">
                        <a:pos x="T6" y="T7"/>
                      </a:cxn>
                      <a:cxn ang="0">
                        <a:pos x="T8" y="T9"/>
                      </a:cxn>
                    </a:cxnLst>
                    <a:rect l="0" t="0" r="r" b="b"/>
                    <a:pathLst>
                      <a:path w="22" h="274">
                        <a:moveTo>
                          <a:pt x="22" y="261"/>
                        </a:moveTo>
                        <a:cubicBezTo>
                          <a:pt x="22" y="0"/>
                          <a:pt x="22" y="0"/>
                          <a:pt x="22" y="0"/>
                        </a:cubicBezTo>
                        <a:cubicBezTo>
                          <a:pt x="15" y="3"/>
                          <a:pt x="7" y="6"/>
                          <a:pt x="0" y="9"/>
                        </a:cubicBezTo>
                        <a:cubicBezTo>
                          <a:pt x="0" y="274"/>
                          <a:pt x="0" y="274"/>
                          <a:pt x="0" y="274"/>
                        </a:cubicBezTo>
                        <a:cubicBezTo>
                          <a:pt x="7" y="269"/>
                          <a:pt x="15" y="265"/>
                          <a:pt x="22" y="26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3" name="Freeform 39">
                    <a:extLst>
                      <a:ext uri="{FF2B5EF4-FFF2-40B4-BE49-F238E27FC236}">
                        <a16:creationId xmlns:a16="http://schemas.microsoft.com/office/drawing/2014/main" id="{1B9D6F07-368F-4E9F-96F5-276B2DD60547}"/>
                      </a:ext>
                    </a:extLst>
                  </p:cNvPr>
                  <p:cNvSpPr>
                    <a:spLocks/>
                  </p:cNvSpPr>
                  <p:nvPr/>
                </p:nvSpPr>
                <p:spPr bwMode="auto">
                  <a:xfrm>
                    <a:off x="5808663" y="3995738"/>
                    <a:ext cx="76200" cy="974725"/>
                  </a:xfrm>
                  <a:custGeom>
                    <a:avLst/>
                    <a:gdLst>
                      <a:gd name="T0" fmla="*/ 22 w 22"/>
                      <a:gd name="T1" fmla="*/ 0 h 281"/>
                      <a:gd name="T2" fmla="*/ 0 w 22"/>
                      <a:gd name="T3" fmla="*/ 1 h 281"/>
                      <a:gd name="T4" fmla="*/ 0 w 22"/>
                      <a:gd name="T5" fmla="*/ 281 h 281"/>
                      <a:gd name="T6" fmla="*/ 22 w 22"/>
                      <a:gd name="T7" fmla="*/ 280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0"/>
                          <a:pt x="0" y="1"/>
                        </a:cubicBezTo>
                        <a:cubicBezTo>
                          <a:pt x="0" y="281"/>
                          <a:pt x="0" y="281"/>
                          <a:pt x="0" y="281"/>
                        </a:cubicBezTo>
                        <a:cubicBezTo>
                          <a:pt x="7" y="281"/>
                          <a:pt x="15" y="281"/>
                          <a:pt x="22" y="280"/>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4" name="Freeform 40">
                    <a:extLst>
                      <a:ext uri="{FF2B5EF4-FFF2-40B4-BE49-F238E27FC236}">
                        <a16:creationId xmlns:a16="http://schemas.microsoft.com/office/drawing/2014/main" id="{7420047B-2FEA-4F6B-9052-71C83A587D4A}"/>
                      </a:ext>
                    </a:extLst>
                  </p:cNvPr>
                  <p:cNvSpPr>
                    <a:spLocks/>
                  </p:cNvSpPr>
                  <p:nvPr/>
                </p:nvSpPr>
                <p:spPr bwMode="auto">
                  <a:xfrm>
                    <a:off x="1500188" y="3548063"/>
                    <a:ext cx="76200" cy="989012"/>
                  </a:xfrm>
                  <a:custGeom>
                    <a:avLst/>
                    <a:gdLst>
                      <a:gd name="T0" fmla="*/ 22 w 22"/>
                      <a:gd name="T1" fmla="*/ 7 h 285"/>
                      <a:gd name="T2" fmla="*/ 0 w 22"/>
                      <a:gd name="T3" fmla="*/ 0 h 285"/>
                      <a:gd name="T4" fmla="*/ 0 w 22"/>
                      <a:gd name="T5" fmla="*/ 278 h 285"/>
                      <a:gd name="T6" fmla="*/ 22 w 22"/>
                      <a:gd name="T7" fmla="*/ 285 h 285"/>
                      <a:gd name="T8" fmla="*/ 22 w 22"/>
                      <a:gd name="T9" fmla="*/ 7 h 285"/>
                    </a:gdLst>
                    <a:ahLst/>
                    <a:cxnLst>
                      <a:cxn ang="0">
                        <a:pos x="T0" y="T1"/>
                      </a:cxn>
                      <a:cxn ang="0">
                        <a:pos x="T2" y="T3"/>
                      </a:cxn>
                      <a:cxn ang="0">
                        <a:pos x="T4" y="T5"/>
                      </a:cxn>
                      <a:cxn ang="0">
                        <a:pos x="T6" y="T7"/>
                      </a:cxn>
                      <a:cxn ang="0">
                        <a:pos x="T8" y="T9"/>
                      </a:cxn>
                    </a:cxnLst>
                    <a:rect l="0" t="0" r="r" b="b"/>
                    <a:pathLst>
                      <a:path w="22" h="285">
                        <a:moveTo>
                          <a:pt x="22" y="7"/>
                        </a:moveTo>
                        <a:cubicBezTo>
                          <a:pt x="15" y="5"/>
                          <a:pt x="7" y="3"/>
                          <a:pt x="0" y="0"/>
                        </a:cubicBezTo>
                        <a:cubicBezTo>
                          <a:pt x="0" y="278"/>
                          <a:pt x="0" y="278"/>
                          <a:pt x="0" y="278"/>
                        </a:cubicBezTo>
                        <a:cubicBezTo>
                          <a:pt x="7" y="280"/>
                          <a:pt x="15" y="283"/>
                          <a:pt x="22" y="285"/>
                        </a:cubicBezTo>
                        <a:lnTo>
                          <a:pt x="22" y="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5" name="Freeform 41">
                    <a:extLst>
                      <a:ext uri="{FF2B5EF4-FFF2-40B4-BE49-F238E27FC236}">
                        <a16:creationId xmlns:a16="http://schemas.microsoft.com/office/drawing/2014/main" id="{9F7B3F29-DABD-4B3B-8336-FB54F2A4BD92}"/>
                      </a:ext>
                    </a:extLst>
                  </p:cNvPr>
                  <p:cNvSpPr>
                    <a:spLocks/>
                  </p:cNvSpPr>
                  <p:nvPr/>
                </p:nvSpPr>
                <p:spPr bwMode="auto">
                  <a:xfrm>
                    <a:off x="7099300" y="3898900"/>
                    <a:ext cx="76200" cy="974725"/>
                  </a:xfrm>
                  <a:custGeom>
                    <a:avLst/>
                    <a:gdLst>
                      <a:gd name="T0" fmla="*/ 22 w 22"/>
                      <a:gd name="T1" fmla="*/ 0 h 281"/>
                      <a:gd name="T2" fmla="*/ 0 w 22"/>
                      <a:gd name="T3" fmla="*/ 2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8" y="2"/>
                          <a:pt x="0" y="2"/>
                        </a:cubicBezTo>
                        <a:cubicBezTo>
                          <a:pt x="0" y="281"/>
                          <a:pt x="0" y="281"/>
                          <a:pt x="0" y="281"/>
                        </a:cubicBezTo>
                        <a:cubicBezTo>
                          <a:pt x="8" y="280"/>
                          <a:pt x="15" y="279"/>
                          <a:pt x="22" y="278"/>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6" name="Freeform 42">
                    <a:extLst>
                      <a:ext uri="{FF2B5EF4-FFF2-40B4-BE49-F238E27FC236}">
                        <a16:creationId xmlns:a16="http://schemas.microsoft.com/office/drawing/2014/main" id="{A8B4EBB2-3D22-4608-994C-E857BF1E00EC}"/>
                      </a:ext>
                    </a:extLst>
                  </p:cNvPr>
                  <p:cNvSpPr>
                    <a:spLocks/>
                  </p:cNvSpPr>
                  <p:nvPr/>
                </p:nvSpPr>
                <p:spPr bwMode="auto">
                  <a:xfrm>
                    <a:off x="5376863" y="4006850"/>
                    <a:ext cx="76200" cy="973137"/>
                  </a:xfrm>
                  <a:custGeom>
                    <a:avLst/>
                    <a:gdLst>
                      <a:gd name="T0" fmla="*/ 0 w 22"/>
                      <a:gd name="T1" fmla="*/ 281 h 281"/>
                      <a:gd name="T2" fmla="*/ 22 w 22"/>
                      <a:gd name="T3" fmla="*/ 281 h 281"/>
                      <a:gd name="T4" fmla="*/ 22 w 22"/>
                      <a:gd name="T5" fmla="*/ 0 h 281"/>
                      <a:gd name="T6" fmla="*/ 0 w 22"/>
                      <a:gd name="T7" fmla="*/ 0 h 281"/>
                      <a:gd name="T8" fmla="*/ 0 w 22"/>
                      <a:gd name="T9" fmla="*/ 281 h 281"/>
                    </a:gdLst>
                    <a:ahLst/>
                    <a:cxnLst>
                      <a:cxn ang="0">
                        <a:pos x="T0" y="T1"/>
                      </a:cxn>
                      <a:cxn ang="0">
                        <a:pos x="T2" y="T3"/>
                      </a:cxn>
                      <a:cxn ang="0">
                        <a:pos x="T4" y="T5"/>
                      </a:cxn>
                      <a:cxn ang="0">
                        <a:pos x="T6" y="T7"/>
                      </a:cxn>
                      <a:cxn ang="0">
                        <a:pos x="T8" y="T9"/>
                      </a:cxn>
                    </a:cxnLst>
                    <a:rect l="0" t="0" r="r" b="b"/>
                    <a:pathLst>
                      <a:path w="22" h="281">
                        <a:moveTo>
                          <a:pt x="0" y="281"/>
                        </a:moveTo>
                        <a:cubicBezTo>
                          <a:pt x="8" y="281"/>
                          <a:pt x="15" y="281"/>
                          <a:pt x="22" y="281"/>
                        </a:cubicBezTo>
                        <a:cubicBezTo>
                          <a:pt x="22" y="0"/>
                          <a:pt x="22" y="0"/>
                          <a:pt x="22" y="0"/>
                        </a:cubicBezTo>
                        <a:cubicBezTo>
                          <a:pt x="15" y="0"/>
                          <a:pt x="8" y="0"/>
                          <a:pt x="0" y="0"/>
                        </a:cubicBezTo>
                        <a:lnTo>
                          <a:pt x="0" y="28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7" name="Freeform 43">
                    <a:extLst>
                      <a:ext uri="{FF2B5EF4-FFF2-40B4-BE49-F238E27FC236}">
                        <a16:creationId xmlns:a16="http://schemas.microsoft.com/office/drawing/2014/main" id="{7D51C085-3CEB-435A-9259-EA47F654BDF3}"/>
                      </a:ext>
                    </a:extLst>
                  </p:cNvPr>
                  <p:cNvSpPr>
                    <a:spLocks/>
                  </p:cNvSpPr>
                  <p:nvPr/>
                </p:nvSpPr>
                <p:spPr bwMode="auto">
                  <a:xfrm>
                    <a:off x="6237288" y="3975100"/>
                    <a:ext cx="76200" cy="977900"/>
                  </a:xfrm>
                  <a:custGeom>
                    <a:avLst/>
                    <a:gdLst>
                      <a:gd name="T0" fmla="*/ 22 w 22"/>
                      <a:gd name="T1" fmla="*/ 0 h 282"/>
                      <a:gd name="T2" fmla="*/ 0 w 22"/>
                      <a:gd name="T3" fmla="*/ 1 h 282"/>
                      <a:gd name="T4" fmla="*/ 0 w 22"/>
                      <a:gd name="T5" fmla="*/ 282 h 282"/>
                      <a:gd name="T6" fmla="*/ 22 w 22"/>
                      <a:gd name="T7" fmla="*/ 280 h 282"/>
                      <a:gd name="T8" fmla="*/ 22 w 22"/>
                      <a:gd name="T9" fmla="*/ 0 h 282"/>
                    </a:gdLst>
                    <a:ahLst/>
                    <a:cxnLst>
                      <a:cxn ang="0">
                        <a:pos x="T0" y="T1"/>
                      </a:cxn>
                      <a:cxn ang="0">
                        <a:pos x="T2" y="T3"/>
                      </a:cxn>
                      <a:cxn ang="0">
                        <a:pos x="T4" y="T5"/>
                      </a:cxn>
                      <a:cxn ang="0">
                        <a:pos x="T6" y="T7"/>
                      </a:cxn>
                      <a:cxn ang="0">
                        <a:pos x="T8" y="T9"/>
                      </a:cxn>
                    </a:cxnLst>
                    <a:rect l="0" t="0" r="r" b="b"/>
                    <a:pathLst>
                      <a:path w="22" h="282">
                        <a:moveTo>
                          <a:pt x="22" y="0"/>
                        </a:moveTo>
                        <a:cubicBezTo>
                          <a:pt x="15" y="0"/>
                          <a:pt x="8" y="1"/>
                          <a:pt x="0" y="1"/>
                        </a:cubicBezTo>
                        <a:cubicBezTo>
                          <a:pt x="0" y="282"/>
                          <a:pt x="0" y="282"/>
                          <a:pt x="0" y="282"/>
                        </a:cubicBezTo>
                        <a:cubicBezTo>
                          <a:pt x="8" y="281"/>
                          <a:pt x="15" y="281"/>
                          <a:pt x="22" y="280"/>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8" name="Freeform 44">
                    <a:extLst>
                      <a:ext uri="{FF2B5EF4-FFF2-40B4-BE49-F238E27FC236}">
                        <a16:creationId xmlns:a16="http://schemas.microsoft.com/office/drawing/2014/main" id="{32FD596E-EAA4-4EF9-8661-D2133E636EA2}"/>
                      </a:ext>
                    </a:extLst>
                  </p:cNvPr>
                  <p:cNvSpPr>
                    <a:spLocks/>
                  </p:cNvSpPr>
                  <p:nvPr/>
                </p:nvSpPr>
                <p:spPr bwMode="auto">
                  <a:xfrm>
                    <a:off x="6670675" y="3943350"/>
                    <a:ext cx="76200" cy="974725"/>
                  </a:xfrm>
                  <a:custGeom>
                    <a:avLst/>
                    <a:gdLst>
                      <a:gd name="T0" fmla="*/ 22 w 22"/>
                      <a:gd name="T1" fmla="*/ 0 h 281"/>
                      <a:gd name="T2" fmla="*/ 0 w 22"/>
                      <a:gd name="T3" fmla="*/ 2 h 281"/>
                      <a:gd name="T4" fmla="*/ 0 w 22"/>
                      <a:gd name="T5" fmla="*/ 281 h 281"/>
                      <a:gd name="T6" fmla="*/ 22 w 22"/>
                      <a:gd name="T7" fmla="*/ 279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1"/>
                          <a:pt x="0" y="2"/>
                        </a:cubicBezTo>
                        <a:cubicBezTo>
                          <a:pt x="0" y="281"/>
                          <a:pt x="0" y="281"/>
                          <a:pt x="0" y="281"/>
                        </a:cubicBezTo>
                        <a:cubicBezTo>
                          <a:pt x="7" y="280"/>
                          <a:pt x="15" y="280"/>
                          <a:pt x="22" y="279"/>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9" name="Freeform 45">
                    <a:extLst>
                      <a:ext uri="{FF2B5EF4-FFF2-40B4-BE49-F238E27FC236}">
                        <a16:creationId xmlns:a16="http://schemas.microsoft.com/office/drawing/2014/main" id="{86905968-7193-4829-8821-AF731FC01BA5}"/>
                      </a:ext>
                    </a:extLst>
                  </p:cNvPr>
                  <p:cNvSpPr>
                    <a:spLocks/>
                  </p:cNvSpPr>
                  <p:nvPr/>
                </p:nvSpPr>
                <p:spPr bwMode="auto">
                  <a:xfrm>
                    <a:off x="7531100" y="3836988"/>
                    <a:ext cx="76200" cy="973137"/>
                  </a:xfrm>
                  <a:custGeom>
                    <a:avLst/>
                    <a:gdLst>
                      <a:gd name="T0" fmla="*/ 22 w 22"/>
                      <a:gd name="T1" fmla="*/ 0 h 281"/>
                      <a:gd name="T2" fmla="*/ 0 w 22"/>
                      <a:gd name="T3" fmla="*/ 4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7" y="2"/>
                          <a:pt x="0" y="4"/>
                        </a:cubicBezTo>
                        <a:cubicBezTo>
                          <a:pt x="0" y="281"/>
                          <a:pt x="0" y="281"/>
                          <a:pt x="0" y="281"/>
                        </a:cubicBezTo>
                        <a:cubicBezTo>
                          <a:pt x="7" y="280"/>
                          <a:pt x="15" y="279"/>
                          <a:pt x="22" y="278"/>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0" name="Freeform 46">
                    <a:extLst>
                      <a:ext uri="{FF2B5EF4-FFF2-40B4-BE49-F238E27FC236}">
                        <a16:creationId xmlns:a16="http://schemas.microsoft.com/office/drawing/2014/main" id="{FFE9A5CF-5DD5-4C51-B8EA-D92DB56ECFBB}"/>
                      </a:ext>
                    </a:extLst>
                  </p:cNvPr>
                  <p:cNvSpPr>
                    <a:spLocks/>
                  </p:cNvSpPr>
                  <p:nvPr/>
                </p:nvSpPr>
                <p:spPr bwMode="auto">
                  <a:xfrm>
                    <a:off x="3654425" y="3937000"/>
                    <a:ext cx="76200" cy="981075"/>
                  </a:xfrm>
                  <a:custGeom>
                    <a:avLst/>
                    <a:gdLst>
                      <a:gd name="T0" fmla="*/ 22 w 22"/>
                      <a:gd name="T1" fmla="*/ 2 h 283"/>
                      <a:gd name="T2" fmla="*/ 0 w 22"/>
                      <a:gd name="T3" fmla="*/ 0 h 283"/>
                      <a:gd name="T4" fmla="*/ 0 w 22"/>
                      <a:gd name="T5" fmla="*/ 281 h 283"/>
                      <a:gd name="T6" fmla="*/ 22 w 22"/>
                      <a:gd name="T7" fmla="*/ 283 h 283"/>
                      <a:gd name="T8" fmla="*/ 22 w 22"/>
                      <a:gd name="T9" fmla="*/ 2 h 283"/>
                    </a:gdLst>
                    <a:ahLst/>
                    <a:cxnLst>
                      <a:cxn ang="0">
                        <a:pos x="T0" y="T1"/>
                      </a:cxn>
                      <a:cxn ang="0">
                        <a:pos x="T2" y="T3"/>
                      </a:cxn>
                      <a:cxn ang="0">
                        <a:pos x="T4" y="T5"/>
                      </a:cxn>
                      <a:cxn ang="0">
                        <a:pos x="T6" y="T7"/>
                      </a:cxn>
                      <a:cxn ang="0">
                        <a:pos x="T8" y="T9"/>
                      </a:cxn>
                    </a:cxnLst>
                    <a:rect l="0" t="0" r="r" b="b"/>
                    <a:pathLst>
                      <a:path w="22" h="283">
                        <a:moveTo>
                          <a:pt x="22" y="2"/>
                        </a:moveTo>
                        <a:cubicBezTo>
                          <a:pt x="15" y="1"/>
                          <a:pt x="7" y="0"/>
                          <a:pt x="0" y="0"/>
                        </a:cubicBezTo>
                        <a:cubicBezTo>
                          <a:pt x="0" y="281"/>
                          <a:pt x="0" y="281"/>
                          <a:pt x="0" y="281"/>
                        </a:cubicBezTo>
                        <a:cubicBezTo>
                          <a:pt x="7" y="282"/>
                          <a:pt x="15" y="282"/>
                          <a:pt x="22" y="283"/>
                        </a:cubicBezTo>
                        <a:lnTo>
                          <a:pt x="22"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1" name="Freeform 47">
                    <a:extLst>
                      <a:ext uri="{FF2B5EF4-FFF2-40B4-BE49-F238E27FC236}">
                        <a16:creationId xmlns:a16="http://schemas.microsoft.com/office/drawing/2014/main" id="{8C227F12-5076-4412-B82F-EF7B3709A095}"/>
                      </a:ext>
                    </a:extLst>
                  </p:cNvPr>
                  <p:cNvSpPr>
                    <a:spLocks/>
                  </p:cNvSpPr>
                  <p:nvPr/>
                </p:nvSpPr>
                <p:spPr bwMode="auto">
                  <a:xfrm>
                    <a:off x="4086225" y="3968750"/>
                    <a:ext cx="76200" cy="981075"/>
                  </a:xfrm>
                  <a:custGeom>
                    <a:avLst/>
                    <a:gdLst>
                      <a:gd name="T0" fmla="*/ 22 w 22"/>
                      <a:gd name="T1" fmla="*/ 283 h 283"/>
                      <a:gd name="T2" fmla="*/ 22 w 22"/>
                      <a:gd name="T3" fmla="*/ 2 h 283"/>
                      <a:gd name="T4" fmla="*/ 0 w 22"/>
                      <a:gd name="T5" fmla="*/ 0 h 283"/>
                      <a:gd name="T6" fmla="*/ 0 w 22"/>
                      <a:gd name="T7" fmla="*/ 282 h 283"/>
                      <a:gd name="T8" fmla="*/ 20 w 22"/>
                      <a:gd name="T9" fmla="*/ 283 h 283"/>
                      <a:gd name="T10" fmla="*/ 22 w 22"/>
                      <a:gd name="T11" fmla="*/ 283 h 283"/>
                    </a:gdLst>
                    <a:ahLst/>
                    <a:cxnLst>
                      <a:cxn ang="0">
                        <a:pos x="T0" y="T1"/>
                      </a:cxn>
                      <a:cxn ang="0">
                        <a:pos x="T2" y="T3"/>
                      </a:cxn>
                      <a:cxn ang="0">
                        <a:pos x="T4" y="T5"/>
                      </a:cxn>
                      <a:cxn ang="0">
                        <a:pos x="T6" y="T7"/>
                      </a:cxn>
                      <a:cxn ang="0">
                        <a:pos x="T8" y="T9"/>
                      </a:cxn>
                      <a:cxn ang="0">
                        <a:pos x="T10" y="T11"/>
                      </a:cxn>
                    </a:cxnLst>
                    <a:rect l="0" t="0" r="r" b="b"/>
                    <a:pathLst>
                      <a:path w="22" h="283">
                        <a:moveTo>
                          <a:pt x="22" y="283"/>
                        </a:moveTo>
                        <a:cubicBezTo>
                          <a:pt x="22" y="2"/>
                          <a:pt x="22" y="2"/>
                          <a:pt x="22" y="2"/>
                        </a:cubicBezTo>
                        <a:cubicBezTo>
                          <a:pt x="14" y="1"/>
                          <a:pt x="7" y="1"/>
                          <a:pt x="0" y="0"/>
                        </a:cubicBezTo>
                        <a:cubicBezTo>
                          <a:pt x="0" y="282"/>
                          <a:pt x="0" y="282"/>
                          <a:pt x="0" y="282"/>
                        </a:cubicBezTo>
                        <a:cubicBezTo>
                          <a:pt x="6" y="282"/>
                          <a:pt x="13" y="283"/>
                          <a:pt x="20" y="283"/>
                        </a:cubicBezTo>
                        <a:cubicBezTo>
                          <a:pt x="20" y="283"/>
                          <a:pt x="21" y="283"/>
                          <a:pt x="22" y="283"/>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2" name="Freeform 48">
                    <a:extLst>
                      <a:ext uri="{FF2B5EF4-FFF2-40B4-BE49-F238E27FC236}">
                        <a16:creationId xmlns:a16="http://schemas.microsoft.com/office/drawing/2014/main" id="{6F21711E-E4F3-4543-8316-C9542C3918FD}"/>
                      </a:ext>
                    </a:extLst>
                  </p:cNvPr>
                  <p:cNvSpPr>
                    <a:spLocks/>
                  </p:cNvSpPr>
                  <p:nvPr/>
                </p:nvSpPr>
                <p:spPr bwMode="auto">
                  <a:xfrm>
                    <a:off x="4948238" y="4002088"/>
                    <a:ext cx="76200" cy="974725"/>
                  </a:xfrm>
                  <a:custGeom>
                    <a:avLst/>
                    <a:gdLst>
                      <a:gd name="T0" fmla="*/ 22 w 22"/>
                      <a:gd name="T1" fmla="*/ 0 h 281"/>
                      <a:gd name="T2" fmla="*/ 0 w 22"/>
                      <a:gd name="T3" fmla="*/ 0 h 281"/>
                      <a:gd name="T4" fmla="*/ 0 w 22"/>
                      <a:gd name="T5" fmla="*/ 281 h 281"/>
                      <a:gd name="T6" fmla="*/ 22 w 22"/>
                      <a:gd name="T7" fmla="*/ 281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0"/>
                          <a:pt x="7" y="0"/>
                          <a:pt x="0" y="0"/>
                        </a:cubicBezTo>
                        <a:cubicBezTo>
                          <a:pt x="0" y="281"/>
                          <a:pt x="0" y="281"/>
                          <a:pt x="0" y="281"/>
                        </a:cubicBezTo>
                        <a:cubicBezTo>
                          <a:pt x="7" y="281"/>
                          <a:pt x="14" y="281"/>
                          <a:pt x="22" y="281"/>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3" name="Freeform 49">
                    <a:extLst>
                      <a:ext uri="{FF2B5EF4-FFF2-40B4-BE49-F238E27FC236}">
                        <a16:creationId xmlns:a16="http://schemas.microsoft.com/office/drawing/2014/main" id="{4452C18B-B005-4312-A56F-D0DC208F2FFC}"/>
                      </a:ext>
                    </a:extLst>
                  </p:cNvPr>
                  <p:cNvSpPr>
                    <a:spLocks/>
                  </p:cNvSpPr>
                  <p:nvPr/>
                </p:nvSpPr>
                <p:spPr bwMode="auto">
                  <a:xfrm>
                    <a:off x="4514850" y="3989388"/>
                    <a:ext cx="76200" cy="981075"/>
                  </a:xfrm>
                  <a:custGeom>
                    <a:avLst/>
                    <a:gdLst>
                      <a:gd name="T0" fmla="*/ 0 w 22"/>
                      <a:gd name="T1" fmla="*/ 282 h 283"/>
                      <a:gd name="T2" fmla="*/ 22 w 22"/>
                      <a:gd name="T3" fmla="*/ 283 h 283"/>
                      <a:gd name="T4" fmla="*/ 22 w 22"/>
                      <a:gd name="T5" fmla="*/ 1 h 283"/>
                      <a:gd name="T6" fmla="*/ 0 w 22"/>
                      <a:gd name="T7" fmla="*/ 0 h 283"/>
                      <a:gd name="T8" fmla="*/ 0 w 22"/>
                      <a:gd name="T9" fmla="*/ 282 h 283"/>
                    </a:gdLst>
                    <a:ahLst/>
                    <a:cxnLst>
                      <a:cxn ang="0">
                        <a:pos x="T0" y="T1"/>
                      </a:cxn>
                      <a:cxn ang="0">
                        <a:pos x="T2" y="T3"/>
                      </a:cxn>
                      <a:cxn ang="0">
                        <a:pos x="T4" y="T5"/>
                      </a:cxn>
                      <a:cxn ang="0">
                        <a:pos x="T6" y="T7"/>
                      </a:cxn>
                      <a:cxn ang="0">
                        <a:pos x="T8" y="T9"/>
                      </a:cxn>
                    </a:cxnLst>
                    <a:rect l="0" t="0" r="r" b="b"/>
                    <a:pathLst>
                      <a:path w="22" h="283">
                        <a:moveTo>
                          <a:pt x="0" y="282"/>
                        </a:moveTo>
                        <a:cubicBezTo>
                          <a:pt x="7" y="282"/>
                          <a:pt x="15" y="282"/>
                          <a:pt x="22" y="283"/>
                        </a:cubicBezTo>
                        <a:cubicBezTo>
                          <a:pt x="22" y="1"/>
                          <a:pt x="22" y="1"/>
                          <a:pt x="22" y="1"/>
                        </a:cubicBezTo>
                        <a:cubicBezTo>
                          <a:pt x="15" y="1"/>
                          <a:pt x="7" y="1"/>
                          <a:pt x="0" y="0"/>
                        </a:cubicBezTo>
                        <a:lnTo>
                          <a:pt x="0" y="28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4" name="Freeform 50">
                    <a:extLst>
                      <a:ext uri="{FF2B5EF4-FFF2-40B4-BE49-F238E27FC236}">
                        <a16:creationId xmlns:a16="http://schemas.microsoft.com/office/drawing/2014/main" id="{2AD0C5A5-2AD5-4116-B713-0536BD619099}"/>
                      </a:ext>
                    </a:extLst>
                  </p:cNvPr>
                  <p:cNvSpPr>
                    <a:spLocks/>
                  </p:cNvSpPr>
                  <p:nvPr/>
                </p:nvSpPr>
                <p:spPr bwMode="auto">
                  <a:xfrm>
                    <a:off x="2360613" y="3760788"/>
                    <a:ext cx="76200" cy="987425"/>
                  </a:xfrm>
                  <a:custGeom>
                    <a:avLst/>
                    <a:gdLst>
                      <a:gd name="T0" fmla="*/ 22 w 22"/>
                      <a:gd name="T1" fmla="*/ 285 h 285"/>
                      <a:gd name="T2" fmla="*/ 22 w 22"/>
                      <a:gd name="T3" fmla="*/ 4 h 285"/>
                      <a:gd name="T4" fmla="*/ 6 w 22"/>
                      <a:gd name="T5" fmla="*/ 2 h 285"/>
                      <a:gd name="T6" fmla="*/ 0 w 22"/>
                      <a:gd name="T7" fmla="*/ 0 h 285"/>
                      <a:gd name="T8" fmla="*/ 0 w 22"/>
                      <a:gd name="T9" fmla="*/ 281 h 285"/>
                      <a:gd name="T10" fmla="*/ 19 w 22"/>
                      <a:gd name="T11" fmla="*/ 285 h 285"/>
                      <a:gd name="T12" fmla="*/ 22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22" y="285"/>
                        </a:moveTo>
                        <a:cubicBezTo>
                          <a:pt x="22" y="4"/>
                          <a:pt x="22" y="4"/>
                          <a:pt x="22" y="4"/>
                        </a:cubicBezTo>
                        <a:cubicBezTo>
                          <a:pt x="17" y="3"/>
                          <a:pt x="11" y="3"/>
                          <a:pt x="6" y="2"/>
                        </a:cubicBezTo>
                        <a:cubicBezTo>
                          <a:pt x="4" y="1"/>
                          <a:pt x="2" y="1"/>
                          <a:pt x="0" y="0"/>
                        </a:cubicBezTo>
                        <a:cubicBezTo>
                          <a:pt x="0" y="281"/>
                          <a:pt x="0" y="281"/>
                          <a:pt x="0" y="281"/>
                        </a:cubicBezTo>
                        <a:cubicBezTo>
                          <a:pt x="6" y="282"/>
                          <a:pt x="12" y="284"/>
                          <a:pt x="19" y="285"/>
                        </a:cubicBezTo>
                        <a:cubicBezTo>
                          <a:pt x="20" y="285"/>
                          <a:pt x="21" y="285"/>
                          <a:pt x="22" y="285"/>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5" name="Freeform 51">
                    <a:extLst>
                      <a:ext uri="{FF2B5EF4-FFF2-40B4-BE49-F238E27FC236}">
                        <a16:creationId xmlns:a16="http://schemas.microsoft.com/office/drawing/2014/main" id="{91AD7C63-5C1D-45D8-87FF-B747810F905F}"/>
                      </a:ext>
                    </a:extLst>
                  </p:cNvPr>
                  <p:cNvSpPr>
                    <a:spLocks/>
                  </p:cNvSpPr>
                  <p:nvPr/>
                </p:nvSpPr>
                <p:spPr bwMode="auto">
                  <a:xfrm>
                    <a:off x="1931988" y="3670300"/>
                    <a:ext cx="76200" cy="987425"/>
                  </a:xfrm>
                  <a:custGeom>
                    <a:avLst/>
                    <a:gdLst>
                      <a:gd name="T0" fmla="*/ 22 w 22"/>
                      <a:gd name="T1" fmla="*/ 5 h 285"/>
                      <a:gd name="T2" fmla="*/ 0 w 22"/>
                      <a:gd name="T3" fmla="*/ 0 h 285"/>
                      <a:gd name="T4" fmla="*/ 0 w 22"/>
                      <a:gd name="T5" fmla="*/ 280 h 285"/>
                      <a:gd name="T6" fmla="*/ 22 w 22"/>
                      <a:gd name="T7" fmla="*/ 285 h 285"/>
                      <a:gd name="T8" fmla="*/ 22 w 22"/>
                      <a:gd name="T9" fmla="*/ 5 h 285"/>
                    </a:gdLst>
                    <a:ahLst/>
                    <a:cxnLst>
                      <a:cxn ang="0">
                        <a:pos x="T0" y="T1"/>
                      </a:cxn>
                      <a:cxn ang="0">
                        <a:pos x="T2" y="T3"/>
                      </a:cxn>
                      <a:cxn ang="0">
                        <a:pos x="T4" y="T5"/>
                      </a:cxn>
                      <a:cxn ang="0">
                        <a:pos x="T6" y="T7"/>
                      </a:cxn>
                      <a:cxn ang="0">
                        <a:pos x="T8" y="T9"/>
                      </a:cxn>
                    </a:cxnLst>
                    <a:rect l="0" t="0" r="r" b="b"/>
                    <a:pathLst>
                      <a:path w="22" h="285">
                        <a:moveTo>
                          <a:pt x="22" y="5"/>
                        </a:moveTo>
                        <a:cubicBezTo>
                          <a:pt x="14" y="3"/>
                          <a:pt x="7" y="1"/>
                          <a:pt x="0" y="0"/>
                        </a:cubicBezTo>
                        <a:cubicBezTo>
                          <a:pt x="0" y="280"/>
                          <a:pt x="0" y="280"/>
                          <a:pt x="0" y="280"/>
                        </a:cubicBezTo>
                        <a:cubicBezTo>
                          <a:pt x="7" y="281"/>
                          <a:pt x="14" y="283"/>
                          <a:pt x="22" y="285"/>
                        </a:cubicBezTo>
                        <a:lnTo>
                          <a:pt x="22" y="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6" name="Freeform 52">
                    <a:extLst>
                      <a:ext uri="{FF2B5EF4-FFF2-40B4-BE49-F238E27FC236}">
                        <a16:creationId xmlns:a16="http://schemas.microsoft.com/office/drawing/2014/main" id="{A0B40DCE-6BBB-4E01-B64E-6D381218892B}"/>
                      </a:ext>
                    </a:extLst>
                  </p:cNvPr>
                  <p:cNvSpPr>
                    <a:spLocks/>
                  </p:cNvSpPr>
                  <p:nvPr/>
                </p:nvSpPr>
                <p:spPr bwMode="auto">
                  <a:xfrm>
                    <a:off x="1071563" y="3386138"/>
                    <a:ext cx="76200" cy="981075"/>
                  </a:xfrm>
                  <a:custGeom>
                    <a:avLst/>
                    <a:gdLst>
                      <a:gd name="T0" fmla="*/ 0 w 22"/>
                      <a:gd name="T1" fmla="*/ 271 h 283"/>
                      <a:gd name="T2" fmla="*/ 22 w 22"/>
                      <a:gd name="T3" fmla="*/ 283 h 283"/>
                      <a:gd name="T4" fmla="*/ 22 w 22"/>
                      <a:gd name="T5" fmla="*/ 10 h 283"/>
                      <a:gd name="T6" fmla="*/ 0 w 22"/>
                      <a:gd name="T7" fmla="*/ 0 h 283"/>
                      <a:gd name="T8" fmla="*/ 0 w 22"/>
                      <a:gd name="T9" fmla="*/ 271 h 283"/>
                    </a:gdLst>
                    <a:ahLst/>
                    <a:cxnLst>
                      <a:cxn ang="0">
                        <a:pos x="T0" y="T1"/>
                      </a:cxn>
                      <a:cxn ang="0">
                        <a:pos x="T2" y="T3"/>
                      </a:cxn>
                      <a:cxn ang="0">
                        <a:pos x="T4" y="T5"/>
                      </a:cxn>
                      <a:cxn ang="0">
                        <a:pos x="T6" y="T7"/>
                      </a:cxn>
                      <a:cxn ang="0">
                        <a:pos x="T8" y="T9"/>
                      </a:cxn>
                    </a:cxnLst>
                    <a:rect l="0" t="0" r="r" b="b"/>
                    <a:pathLst>
                      <a:path w="22" h="283">
                        <a:moveTo>
                          <a:pt x="0" y="271"/>
                        </a:moveTo>
                        <a:cubicBezTo>
                          <a:pt x="7" y="275"/>
                          <a:pt x="14" y="279"/>
                          <a:pt x="22" y="283"/>
                        </a:cubicBezTo>
                        <a:cubicBezTo>
                          <a:pt x="22" y="10"/>
                          <a:pt x="22" y="10"/>
                          <a:pt x="22" y="10"/>
                        </a:cubicBezTo>
                        <a:cubicBezTo>
                          <a:pt x="14" y="6"/>
                          <a:pt x="7" y="3"/>
                          <a:pt x="0" y="0"/>
                        </a:cubicBezTo>
                        <a:lnTo>
                          <a:pt x="0" y="27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7" name="Freeform 53">
                    <a:extLst>
                      <a:ext uri="{FF2B5EF4-FFF2-40B4-BE49-F238E27FC236}">
                        <a16:creationId xmlns:a16="http://schemas.microsoft.com/office/drawing/2014/main" id="{ABCC8043-D773-4CEA-ACE9-3980752304BE}"/>
                      </a:ext>
                    </a:extLst>
                  </p:cNvPr>
                  <p:cNvSpPr>
                    <a:spLocks/>
                  </p:cNvSpPr>
                  <p:nvPr/>
                </p:nvSpPr>
                <p:spPr bwMode="auto">
                  <a:xfrm>
                    <a:off x="3222625" y="3892550"/>
                    <a:ext cx="76200" cy="984250"/>
                  </a:xfrm>
                  <a:custGeom>
                    <a:avLst/>
                    <a:gdLst>
                      <a:gd name="T0" fmla="*/ 22 w 22"/>
                      <a:gd name="T1" fmla="*/ 2 h 284"/>
                      <a:gd name="T2" fmla="*/ 0 w 22"/>
                      <a:gd name="T3" fmla="*/ 0 h 284"/>
                      <a:gd name="T4" fmla="*/ 0 w 22"/>
                      <a:gd name="T5" fmla="*/ 281 h 284"/>
                      <a:gd name="T6" fmla="*/ 22 w 22"/>
                      <a:gd name="T7" fmla="*/ 284 h 284"/>
                      <a:gd name="T8" fmla="*/ 22 w 22"/>
                      <a:gd name="T9" fmla="*/ 2 h 284"/>
                    </a:gdLst>
                    <a:ahLst/>
                    <a:cxnLst>
                      <a:cxn ang="0">
                        <a:pos x="T0" y="T1"/>
                      </a:cxn>
                      <a:cxn ang="0">
                        <a:pos x="T2" y="T3"/>
                      </a:cxn>
                      <a:cxn ang="0">
                        <a:pos x="T4" y="T5"/>
                      </a:cxn>
                      <a:cxn ang="0">
                        <a:pos x="T6" y="T7"/>
                      </a:cxn>
                      <a:cxn ang="0">
                        <a:pos x="T8" y="T9"/>
                      </a:cxn>
                    </a:cxnLst>
                    <a:rect l="0" t="0" r="r" b="b"/>
                    <a:pathLst>
                      <a:path w="22" h="284">
                        <a:moveTo>
                          <a:pt x="22" y="2"/>
                        </a:moveTo>
                        <a:cubicBezTo>
                          <a:pt x="15" y="2"/>
                          <a:pt x="8" y="1"/>
                          <a:pt x="0" y="0"/>
                        </a:cubicBezTo>
                        <a:cubicBezTo>
                          <a:pt x="0" y="281"/>
                          <a:pt x="0" y="281"/>
                          <a:pt x="0" y="281"/>
                        </a:cubicBezTo>
                        <a:cubicBezTo>
                          <a:pt x="8" y="282"/>
                          <a:pt x="15" y="283"/>
                          <a:pt x="22" y="284"/>
                        </a:cubicBezTo>
                        <a:lnTo>
                          <a:pt x="22"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8" name="Freeform 54">
                    <a:extLst>
                      <a:ext uri="{FF2B5EF4-FFF2-40B4-BE49-F238E27FC236}">
                        <a16:creationId xmlns:a16="http://schemas.microsoft.com/office/drawing/2014/main" id="{175D19EB-0B8E-4DD4-8F60-896044DA1BDB}"/>
                      </a:ext>
                    </a:extLst>
                  </p:cNvPr>
                  <p:cNvSpPr>
                    <a:spLocks/>
                  </p:cNvSpPr>
                  <p:nvPr/>
                </p:nvSpPr>
                <p:spPr bwMode="auto">
                  <a:xfrm>
                    <a:off x="2794000" y="3836988"/>
                    <a:ext cx="74613" cy="984250"/>
                  </a:xfrm>
                  <a:custGeom>
                    <a:avLst/>
                    <a:gdLst>
                      <a:gd name="T0" fmla="*/ 22 w 22"/>
                      <a:gd name="T1" fmla="*/ 3 h 284"/>
                      <a:gd name="T2" fmla="*/ 0 w 22"/>
                      <a:gd name="T3" fmla="*/ 0 h 284"/>
                      <a:gd name="T4" fmla="*/ 0 w 22"/>
                      <a:gd name="T5" fmla="*/ 281 h 284"/>
                      <a:gd name="T6" fmla="*/ 22 w 22"/>
                      <a:gd name="T7" fmla="*/ 284 h 284"/>
                      <a:gd name="T8" fmla="*/ 22 w 22"/>
                      <a:gd name="T9" fmla="*/ 3 h 284"/>
                    </a:gdLst>
                    <a:ahLst/>
                    <a:cxnLst>
                      <a:cxn ang="0">
                        <a:pos x="T0" y="T1"/>
                      </a:cxn>
                      <a:cxn ang="0">
                        <a:pos x="T2" y="T3"/>
                      </a:cxn>
                      <a:cxn ang="0">
                        <a:pos x="T4" y="T5"/>
                      </a:cxn>
                      <a:cxn ang="0">
                        <a:pos x="T6" y="T7"/>
                      </a:cxn>
                      <a:cxn ang="0">
                        <a:pos x="T8" y="T9"/>
                      </a:cxn>
                    </a:cxnLst>
                    <a:rect l="0" t="0" r="r" b="b"/>
                    <a:pathLst>
                      <a:path w="22" h="284">
                        <a:moveTo>
                          <a:pt x="22" y="3"/>
                        </a:moveTo>
                        <a:cubicBezTo>
                          <a:pt x="15" y="1"/>
                          <a:pt x="7" y="1"/>
                          <a:pt x="0" y="0"/>
                        </a:cubicBezTo>
                        <a:cubicBezTo>
                          <a:pt x="0" y="281"/>
                          <a:pt x="0" y="281"/>
                          <a:pt x="0" y="281"/>
                        </a:cubicBezTo>
                        <a:cubicBezTo>
                          <a:pt x="7" y="282"/>
                          <a:pt x="15" y="283"/>
                          <a:pt x="22" y="284"/>
                        </a:cubicBezTo>
                        <a:lnTo>
                          <a:pt x="22"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9" name="Freeform 55">
                    <a:extLst>
                      <a:ext uri="{FF2B5EF4-FFF2-40B4-BE49-F238E27FC236}">
                        <a16:creationId xmlns:a16="http://schemas.microsoft.com/office/drawing/2014/main" id="{85C6C4E6-7496-4246-A73A-7BCFFDEAF23D}"/>
                      </a:ext>
                    </a:extLst>
                  </p:cNvPr>
                  <p:cNvSpPr>
                    <a:spLocks/>
                  </p:cNvSpPr>
                  <p:nvPr/>
                </p:nvSpPr>
                <p:spPr bwMode="auto">
                  <a:xfrm>
                    <a:off x="4508500" y="1925638"/>
                    <a:ext cx="3527425" cy="509587"/>
                  </a:xfrm>
                  <a:custGeom>
                    <a:avLst/>
                    <a:gdLst>
                      <a:gd name="T0" fmla="*/ 63 w 1020"/>
                      <a:gd name="T1" fmla="*/ 58 h 147"/>
                      <a:gd name="T2" fmla="*/ 348 w 1020"/>
                      <a:gd name="T3" fmla="*/ 67 h 147"/>
                      <a:gd name="T4" fmla="*/ 805 w 1020"/>
                      <a:gd name="T5" fmla="*/ 120 h 147"/>
                      <a:gd name="T6" fmla="*/ 930 w 1020"/>
                      <a:gd name="T7" fmla="*/ 147 h 147"/>
                      <a:gd name="T8" fmla="*/ 1020 w 1020"/>
                      <a:gd name="T9" fmla="*/ 99 h 147"/>
                      <a:gd name="T10" fmla="*/ 878 w 1020"/>
                      <a:gd name="T11" fmla="*/ 68 h 147"/>
                      <a:gd name="T12" fmla="*/ 372 w 1020"/>
                      <a:gd name="T13" fmla="*/ 9 h 147"/>
                      <a:gd name="T14" fmla="*/ 109 w 1020"/>
                      <a:gd name="T15" fmla="*/ 0 h 147"/>
                      <a:gd name="T16" fmla="*/ 0 w 1020"/>
                      <a:gd name="T17" fmla="*/ 59 h 147"/>
                      <a:gd name="T18" fmla="*/ 63 w 1020"/>
                      <a:gd name="T19"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147">
                        <a:moveTo>
                          <a:pt x="63" y="58"/>
                        </a:moveTo>
                        <a:cubicBezTo>
                          <a:pt x="158" y="58"/>
                          <a:pt x="254" y="61"/>
                          <a:pt x="348" y="67"/>
                        </a:cubicBezTo>
                        <a:cubicBezTo>
                          <a:pt x="516" y="76"/>
                          <a:pt x="669" y="94"/>
                          <a:pt x="805" y="120"/>
                        </a:cubicBezTo>
                        <a:cubicBezTo>
                          <a:pt x="850" y="128"/>
                          <a:pt x="892" y="137"/>
                          <a:pt x="930" y="147"/>
                        </a:cubicBezTo>
                        <a:cubicBezTo>
                          <a:pt x="1020" y="99"/>
                          <a:pt x="1020" y="99"/>
                          <a:pt x="1020" y="99"/>
                        </a:cubicBezTo>
                        <a:cubicBezTo>
                          <a:pt x="976" y="88"/>
                          <a:pt x="929" y="77"/>
                          <a:pt x="878" y="68"/>
                        </a:cubicBezTo>
                        <a:cubicBezTo>
                          <a:pt x="733" y="40"/>
                          <a:pt x="561" y="20"/>
                          <a:pt x="372" y="9"/>
                        </a:cubicBezTo>
                        <a:cubicBezTo>
                          <a:pt x="284" y="3"/>
                          <a:pt x="196" y="0"/>
                          <a:pt x="109" y="0"/>
                        </a:cubicBezTo>
                        <a:cubicBezTo>
                          <a:pt x="0" y="59"/>
                          <a:pt x="0" y="59"/>
                          <a:pt x="0" y="59"/>
                        </a:cubicBezTo>
                        <a:cubicBezTo>
                          <a:pt x="21" y="58"/>
                          <a:pt x="42" y="58"/>
                          <a:pt x="63" y="58"/>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0" name="Freeform 56">
                    <a:extLst>
                      <a:ext uri="{FF2B5EF4-FFF2-40B4-BE49-F238E27FC236}">
                        <a16:creationId xmlns:a16="http://schemas.microsoft.com/office/drawing/2014/main" id="{FB2A074D-849B-4A76-A829-71A9867872B1}"/>
                      </a:ext>
                    </a:extLst>
                  </p:cNvPr>
                  <p:cNvSpPr>
                    <a:spLocks/>
                  </p:cNvSpPr>
                  <p:nvPr/>
                </p:nvSpPr>
                <p:spPr bwMode="auto">
                  <a:xfrm>
                    <a:off x="1835150" y="3398838"/>
                    <a:ext cx="3482975" cy="534987"/>
                  </a:xfrm>
                  <a:custGeom>
                    <a:avLst/>
                    <a:gdLst>
                      <a:gd name="T0" fmla="*/ 985 w 1007"/>
                      <a:gd name="T1" fmla="*/ 96 h 154"/>
                      <a:gd name="T2" fmla="*/ 701 w 1007"/>
                      <a:gd name="T3" fmla="*/ 88 h 154"/>
                      <a:gd name="T4" fmla="*/ 244 w 1007"/>
                      <a:gd name="T5" fmla="*/ 35 h 154"/>
                      <a:gd name="T6" fmla="*/ 90 w 1007"/>
                      <a:gd name="T7" fmla="*/ 0 h 154"/>
                      <a:gd name="T8" fmla="*/ 0 w 1007"/>
                      <a:gd name="T9" fmla="*/ 49 h 154"/>
                      <a:gd name="T10" fmla="*/ 170 w 1007"/>
                      <a:gd name="T11" fmla="*/ 86 h 154"/>
                      <a:gd name="T12" fmla="*/ 677 w 1007"/>
                      <a:gd name="T13" fmla="*/ 146 h 154"/>
                      <a:gd name="T14" fmla="*/ 899 w 1007"/>
                      <a:gd name="T15" fmla="*/ 154 h 154"/>
                      <a:gd name="T16" fmla="*/ 1007 w 1007"/>
                      <a:gd name="T17" fmla="*/ 96 h 154"/>
                      <a:gd name="T18" fmla="*/ 985 w 1007"/>
                      <a:gd name="T19" fmla="*/ 9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7" h="154">
                        <a:moveTo>
                          <a:pt x="985" y="96"/>
                        </a:moveTo>
                        <a:cubicBezTo>
                          <a:pt x="890" y="96"/>
                          <a:pt x="795" y="93"/>
                          <a:pt x="701" y="88"/>
                        </a:cubicBezTo>
                        <a:cubicBezTo>
                          <a:pt x="534" y="78"/>
                          <a:pt x="380" y="60"/>
                          <a:pt x="244" y="35"/>
                        </a:cubicBezTo>
                        <a:cubicBezTo>
                          <a:pt x="188" y="24"/>
                          <a:pt x="137" y="13"/>
                          <a:pt x="90" y="0"/>
                        </a:cubicBezTo>
                        <a:cubicBezTo>
                          <a:pt x="0" y="49"/>
                          <a:pt x="0" y="49"/>
                          <a:pt x="0" y="49"/>
                        </a:cubicBezTo>
                        <a:cubicBezTo>
                          <a:pt x="52" y="62"/>
                          <a:pt x="108" y="75"/>
                          <a:pt x="170" y="86"/>
                        </a:cubicBezTo>
                        <a:cubicBezTo>
                          <a:pt x="315" y="114"/>
                          <a:pt x="487" y="134"/>
                          <a:pt x="677" y="146"/>
                        </a:cubicBezTo>
                        <a:cubicBezTo>
                          <a:pt x="752" y="150"/>
                          <a:pt x="826" y="153"/>
                          <a:pt x="899" y="154"/>
                        </a:cubicBezTo>
                        <a:cubicBezTo>
                          <a:pt x="1007" y="96"/>
                          <a:pt x="1007" y="96"/>
                          <a:pt x="1007" y="96"/>
                        </a:cubicBezTo>
                        <a:cubicBezTo>
                          <a:pt x="1000" y="96"/>
                          <a:pt x="992" y="96"/>
                          <a:pt x="985" y="96"/>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1" name="Freeform 57">
                    <a:extLst>
                      <a:ext uri="{FF2B5EF4-FFF2-40B4-BE49-F238E27FC236}">
                        <a16:creationId xmlns:a16="http://schemas.microsoft.com/office/drawing/2014/main" id="{F5A75169-06FD-467A-A606-0C422FBBECD5}"/>
                      </a:ext>
                    </a:extLst>
                  </p:cNvPr>
                  <p:cNvSpPr>
                    <a:spLocks/>
                  </p:cNvSpPr>
                  <p:nvPr/>
                </p:nvSpPr>
                <p:spPr bwMode="auto">
                  <a:xfrm>
                    <a:off x="4473575" y="2270125"/>
                    <a:ext cx="52388" cy="220662"/>
                  </a:xfrm>
                  <a:custGeom>
                    <a:avLst/>
                    <a:gdLst>
                      <a:gd name="T0" fmla="*/ 33 w 33"/>
                      <a:gd name="T1" fmla="*/ 80 h 139"/>
                      <a:gd name="T2" fmla="*/ 5 w 33"/>
                      <a:gd name="T3" fmla="*/ 0 h 139"/>
                      <a:gd name="T4" fmla="*/ 0 w 33"/>
                      <a:gd name="T5" fmla="*/ 58 h 139"/>
                      <a:gd name="T6" fmla="*/ 29 w 33"/>
                      <a:gd name="T7" fmla="*/ 139 h 139"/>
                      <a:gd name="T8" fmla="*/ 33 w 33"/>
                      <a:gd name="T9" fmla="*/ 80 h 139"/>
                    </a:gdLst>
                    <a:ahLst/>
                    <a:cxnLst>
                      <a:cxn ang="0">
                        <a:pos x="T0" y="T1"/>
                      </a:cxn>
                      <a:cxn ang="0">
                        <a:pos x="T2" y="T3"/>
                      </a:cxn>
                      <a:cxn ang="0">
                        <a:pos x="T4" y="T5"/>
                      </a:cxn>
                      <a:cxn ang="0">
                        <a:pos x="T6" y="T7"/>
                      </a:cxn>
                      <a:cxn ang="0">
                        <a:pos x="T8" y="T9"/>
                      </a:cxn>
                    </a:cxnLst>
                    <a:rect l="0" t="0" r="r" b="b"/>
                    <a:pathLst>
                      <a:path w="33" h="139">
                        <a:moveTo>
                          <a:pt x="33" y="80"/>
                        </a:moveTo>
                        <a:lnTo>
                          <a:pt x="5" y="0"/>
                        </a:lnTo>
                        <a:lnTo>
                          <a:pt x="0" y="58"/>
                        </a:lnTo>
                        <a:lnTo>
                          <a:pt x="29" y="139"/>
                        </a:lnTo>
                        <a:lnTo>
                          <a:pt x="33" y="80"/>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2" name="Freeform 58">
                    <a:extLst>
                      <a:ext uri="{FF2B5EF4-FFF2-40B4-BE49-F238E27FC236}">
                        <a16:creationId xmlns:a16="http://schemas.microsoft.com/office/drawing/2014/main" id="{A6AEDDFE-4DBB-4268-8B6F-53E0FB04CD04}"/>
                      </a:ext>
                    </a:extLst>
                  </p:cNvPr>
                  <p:cNvSpPr>
                    <a:spLocks/>
                  </p:cNvSpPr>
                  <p:nvPr/>
                </p:nvSpPr>
                <p:spPr bwMode="auto">
                  <a:xfrm>
                    <a:off x="4443413" y="2557463"/>
                    <a:ext cx="1579563" cy="242887"/>
                  </a:xfrm>
                  <a:custGeom>
                    <a:avLst/>
                    <a:gdLst>
                      <a:gd name="T0" fmla="*/ 20 w 457"/>
                      <a:gd name="T1" fmla="*/ 38 h 70"/>
                      <a:gd name="T2" fmla="*/ 128 w 457"/>
                      <a:gd name="T3" fmla="*/ 27 h 70"/>
                      <a:gd name="T4" fmla="*/ 235 w 457"/>
                      <a:gd name="T5" fmla="*/ 37 h 70"/>
                      <a:gd name="T6" fmla="*/ 292 w 457"/>
                      <a:gd name="T7" fmla="*/ 70 h 70"/>
                      <a:gd name="T8" fmla="*/ 455 w 457"/>
                      <a:gd name="T9" fmla="*/ 67 h 70"/>
                      <a:gd name="T10" fmla="*/ 457 w 457"/>
                      <a:gd name="T11" fmla="*/ 40 h 70"/>
                      <a:gd name="T12" fmla="*/ 294 w 457"/>
                      <a:gd name="T13" fmla="*/ 43 h 70"/>
                      <a:gd name="T14" fmla="*/ 237 w 457"/>
                      <a:gd name="T15" fmla="*/ 10 h 70"/>
                      <a:gd name="T16" fmla="*/ 130 w 457"/>
                      <a:gd name="T17" fmla="*/ 0 h 70"/>
                      <a:gd name="T18" fmla="*/ 21 w 457"/>
                      <a:gd name="T19" fmla="*/ 11 h 70"/>
                      <a:gd name="T20" fmla="*/ 1 w 457"/>
                      <a:gd name="T21" fmla="*/ 25 h 70"/>
                      <a:gd name="T22" fmla="*/ 0 w 457"/>
                      <a:gd name="T23" fmla="*/ 53 h 70"/>
                      <a:gd name="T24" fmla="*/ 20 w 457"/>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70">
                        <a:moveTo>
                          <a:pt x="20" y="38"/>
                        </a:moveTo>
                        <a:cubicBezTo>
                          <a:pt x="44" y="31"/>
                          <a:pt x="80" y="27"/>
                          <a:pt x="128" y="27"/>
                        </a:cubicBezTo>
                        <a:cubicBezTo>
                          <a:pt x="174" y="27"/>
                          <a:pt x="210" y="31"/>
                          <a:pt x="235" y="37"/>
                        </a:cubicBezTo>
                        <a:cubicBezTo>
                          <a:pt x="261" y="44"/>
                          <a:pt x="280" y="55"/>
                          <a:pt x="292" y="70"/>
                        </a:cubicBezTo>
                        <a:cubicBezTo>
                          <a:pt x="455" y="67"/>
                          <a:pt x="455" y="67"/>
                          <a:pt x="455" y="67"/>
                        </a:cubicBezTo>
                        <a:cubicBezTo>
                          <a:pt x="457" y="40"/>
                          <a:pt x="457" y="40"/>
                          <a:pt x="457" y="40"/>
                        </a:cubicBezTo>
                        <a:cubicBezTo>
                          <a:pt x="294" y="43"/>
                          <a:pt x="294" y="43"/>
                          <a:pt x="294" y="43"/>
                        </a:cubicBezTo>
                        <a:cubicBezTo>
                          <a:pt x="281" y="28"/>
                          <a:pt x="262" y="17"/>
                          <a:pt x="237" y="10"/>
                        </a:cubicBezTo>
                        <a:cubicBezTo>
                          <a:pt x="211" y="4"/>
                          <a:pt x="176" y="0"/>
                          <a:pt x="130" y="0"/>
                        </a:cubicBezTo>
                        <a:cubicBezTo>
                          <a:pt x="82" y="0"/>
                          <a:pt x="46" y="4"/>
                          <a:pt x="21" y="11"/>
                        </a:cubicBezTo>
                        <a:cubicBezTo>
                          <a:pt x="8" y="15"/>
                          <a:pt x="2" y="20"/>
                          <a:pt x="1" y="25"/>
                        </a:cubicBezTo>
                        <a:cubicBezTo>
                          <a:pt x="0" y="53"/>
                          <a:pt x="0" y="53"/>
                          <a:pt x="0" y="53"/>
                        </a:cubicBezTo>
                        <a:cubicBezTo>
                          <a:pt x="0" y="47"/>
                          <a:pt x="7" y="42"/>
                          <a:pt x="20" y="38"/>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3" name="Freeform 59">
                    <a:extLst>
                      <a:ext uri="{FF2B5EF4-FFF2-40B4-BE49-F238E27FC236}">
                        <a16:creationId xmlns:a16="http://schemas.microsoft.com/office/drawing/2014/main" id="{EC1AAB82-7469-4AC1-A991-8038C1F9609E}"/>
                      </a:ext>
                    </a:extLst>
                  </p:cNvPr>
                  <p:cNvSpPr>
                    <a:spLocks/>
                  </p:cNvSpPr>
                  <p:nvPr/>
                </p:nvSpPr>
                <p:spPr bwMode="auto">
                  <a:xfrm>
                    <a:off x="3900488" y="2633663"/>
                    <a:ext cx="1793875" cy="606425"/>
                  </a:xfrm>
                  <a:custGeom>
                    <a:avLst/>
                    <a:gdLst>
                      <a:gd name="T0" fmla="*/ 294 w 519"/>
                      <a:gd name="T1" fmla="*/ 127 h 175"/>
                      <a:gd name="T2" fmla="*/ 430 w 519"/>
                      <a:gd name="T3" fmla="*/ 139 h 175"/>
                      <a:gd name="T4" fmla="*/ 494 w 519"/>
                      <a:gd name="T5" fmla="*/ 152 h 175"/>
                      <a:gd name="T6" fmla="*/ 517 w 519"/>
                      <a:gd name="T7" fmla="*/ 170 h 175"/>
                      <a:gd name="T8" fmla="*/ 518 w 519"/>
                      <a:gd name="T9" fmla="*/ 175 h 175"/>
                      <a:gd name="T10" fmla="*/ 519 w 519"/>
                      <a:gd name="T11" fmla="*/ 148 h 175"/>
                      <a:gd name="T12" fmla="*/ 518 w 519"/>
                      <a:gd name="T13" fmla="*/ 143 h 175"/>
                      <a:gd name="T14" fmla="*/ 495 w 519"/>
                      <a:gd name="T15" fmla="*/ 125 h 175"/>
                      <a:gd name="T16" fmla="*/ 431 w 519"/>
                      <a:gd name="T17" fmla="*/ 112 h 175"/>
                      <a:gd name="T18" fmla="*/ 296 w 519"/>
                      <a:gd name="T19" fmla="*/ 99 h 175"/>
                      <a:gd name="T20" fmla="*/ 100 w 519"/>
                      <a:gd name="T21" fmla="*/ 70 h 175"/>
                      <a:gd name="T22" fmla="*/ 4 w 519"/>
                      <a:gd name="T23" fmla="*/ 11 h 175"/>
                      <a:gd name="T24" fmla="*/ 2 w 519"/>
                      <a:gd name="T25" fmla="*/ 0 h 175"/>
                      <a:gd name="T26" fmla="*/ 1 w 519"/>
                      <a:gd name="T27" fmla="*/ 27 h 175"/>
                      <a:gd name="T28" fmla="*/ 2 w 519"/>
                      <a:gd name="T29" fmla="*/ 38 h 175"/>
                      <a:gd name="T30" fmla="*/ 99 w 519"/>
                      <a:gd name="T31" fmla="*/ 97 h 175"/>
                      <a:gd name="T32" fmla="*/ 294 w 519"/>
                      <a:gd name="T33" fmla="*/ 12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 h="175">
                        <a:moveTo>
                          <a:pt x="294" y="127"/>
                        </a:moveTo>
                        <a:cubicBezTo>
                          <a:pt x="365" y="133"/>
                          <a:pt x="410" y="137"/>
                          <a:pt x="430" y="139"/>
                        </a:cubicBezTo>
                        <a:cubicBezTo>
                          <a:pt x="459" y="143"/>
                          <a:pt x="480" y="147"/>
                          <a:pt x="494" y="152"/>
                        </a:cubicBezTo>
                        <a:cubicBezTo>
                          <a:pt x="507" y="157"/>
                          <a:pt x="514" y="163"/>
                          <a:pt x="517" y="170"/>
                        </a:cubicBezTo>
                        <a:cubicBezTo>
                          <a:pt x="517" y="172"/>
                          <a:pt x="518" y="173"/>
                          <a:pt x="518" y="175"/>
                        </a:cubicBezTo>
                        <a:cubicBezTo>
                          <a:pt x="519" y="148"/>
                          <a:pt x="519" y="148"/>
                          <a:pt x="519" y="148"/>
                        </a:cubicBezTo>
                        <a:cubicBezTo>
                          <a:pt x="519" y="146"/>
                          <a:pt x="519" y="144"/>
                          <a:pt x="518" y="143"/>
                        </a:cubicBezTo>
                        <a:cubicBezTo>
                          <a:pt x="516" y="136"/>
                          <a:pt x="508" y="130"/>
                          <a:pt x="495" y="125"/>
                        </a:cubicBezTo>
                        <a:cubicBezTo>
                          <a:pt x="482" y="120"/>
                          <a:pt x="461" y="116"/>
                          <a:pt x="431" y="112"/>
                        </a:cubicBezTo>
                        <a:cubicBezTo>
                          <a:pt x="411" y="110"/>
                          <a:pt x="366" y="105"/>
                          <a:pt x="296" y="99"/>
                        </a:cubicBezTo>
                        <a:cubicBezTo>
                          <a:pt x="205" y="91"/>
                          <a:pt x="140" y="82"/>
                          <a:pt x="100" y="70"/>
                        </a:cubicBezTo>
                        <a:cubicBezTo>
                          <a:pt x="44" y="54"/>
                          <a:pt x="12" y="34"/>
                          <a:pt x="4" y="11"/>
                        </a:cubicBezTo>
                        <a:cubicBezTo>
                          <a:pt x="2" y="7"/>
                          <a:pt x="2" y="4"/>
                          <a:pt x="2" y="0"/>
                        </a:cubicBezTo>
                        <a:cubicBezTo>
                          <a:pt x="1" y="27"/>
                          <a:pt x="1" y="27"/>
                          <a:pt x="1" y="27"/>
                        </a:cubicBezTo>
                        <a:cubicBezTo>
                          <a:pt x="0" y="31"/>
                          <a:pt x="1" y="34"/>
                          <a:pt x="2" y="38"/>
                        </a:cubicBezTo>
                        <a:cubicBezTo>
                          <a:pt x="11" y="62"/>
                          <a:pt x="43" y="81"/>
                          <a:pt x="99" y="97"/>
                        </a:cubicBezTo>
                        <a:cubicBezTo>
                          <a:pt x="138" y="109"/>
                          <a:pt x="203" y="119"/>
                          <a:pt x="294" y="127"/>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Freeform 60">
                    <a:extLst>
                      <a:ext uri="{FF2B5EF4-FFF2-40B4-BE49-F238E27FC236}">
                        <a16:creationId xmlns:a16="http://schemas.microsoft.com/office/drawing/2014/main" id="{845E6AC3-AE02-4B83-8015-5B2609E5983F}"/>
                      </a:ext>
                    </a:extLst>
                  </p:cNvPr>
                  <p:cNvSpPr>
                    <a:spLocks/>
                  </p:cNvSpPr>
                  <p:nvPr/>
                </p:nvSpPr>
                <p:spPr bwMode="auto">
                  <a:xfrm>
                    <a:off x="5459413" y="3170238"/>
                    <a:ext cx="806450" cy="360362"/>
                  </a:xfrm>
                  <a:custGeom>
                    <a:avLst/>
                    <a:gdLst>
                      <a:gd name="T0" fmla="*/ 210 w 233"/>
                      <a:gd name="T1" fmla="*/ 35 h 104"/>
                      <a:gd name="T2" fmla="*/ 112 w 233"/>
                      <a:gd name="T3" fmla="*/ 67 h 104"/>
                      <a:gd name="T4" fmla="*/ 2 w 233"/>
                      <a:gd name="T5" fmla="*/ 77 h 104"/>
                      <a:gd name="T6" fmla="*/ 0 w 233"/>
                      <a:gd name="T7" fmla="*/ 104 h 104"/>
                      <a:gd name="T8" fmla="*/ 110 w 233"/>
                      <a:gd name="T9" fmla="*/ 95 h 104"/>
                      <a:gd name="T10" fmla="*/ 208 w 233"/>
                      <a:gd name="T11" fmla="*/ 62 h 104"/>
                      <a:gd name="T12" fmla="*/ 232 w 233"/>
                      <a:gd name="T13" fmla="*/ 28 h 104"/>
                      <a:gd name="T14" fmla="*/ 233 w 233"/>
                      <a:gd name="T15" fmla="*/ 0 h 104"/>
                      <a:gd name="T16" fmla="*/ 210 w 233"/>
                      <a:gd name="T17" fmla="*/ 3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04">
                        <a:moveTo>
                          <a:pt x="210" y="35"/>
                        </a:moveTo>
                        <a:cubicBezTo>
                          <a:pt x="189" y="49"/>
                          <a:pt x="156" y="60"/>
                          <a:pt x="112" y="67"/>
                        </a:cubicBezTo>
                        <a:cubicBezTo>
                          <a:pt x="81" y="72"/>
                          <a:pt x="44" y="76"/>
                          <a:pt x="2" y="77"/>
                        </a:cubicBezTo>
                        <a:cubicBezTo>
                          <a:pt x="0" y="104"/>
                          <a:pt x="0" y="104"/>
                          <a:pt x="0" y="104"/>
                        </a:cubicBezTo>
                        <a:cubicBezTo>
                          <a:pt x="43" y="103"/>
                          <a:pt x="80" y="100"/>
                          <a:pt x="110" y="95"/>
                        </a:cubicBezTo>
                        <a:cubicBezTo>
                          <a:pt x="155" y="88"/>
                          <a:pt x="187" y="77"/>
                          <a:pt x="208" y="62"/>
                        </a:cubicBezTo>
                        <a:cubicBezTo>
                          <a:pt x="223" y="51"/>
                          <a:pt x="231" y="40"/>
                          <a:pt x="232" y="28"/>
                        </a:cubicBezTo>
                        <a:cubicBezTo>
                          <a:pt x="233" y="0"/>
                          <a:pt x="233" y="0"/>
                          <a:pt x="233" y="0"/>
                        </a:cubicBezTo>
                        <a:cubicBezTo>
                          <a:pt x="232" y="12"/>
                          <a:pt x="225" y="24"/>
                          <a:pt x="210" y="35"/>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Freeform 61">
                    <a:extLst>
                      <a:ext uri="{FF2B5EF4-FFF2-40B4-BE49-F238E27FC236}">
                        <a16:creationId xmlns:a16="http://schemas.microsoft.com/office/drawing/2014/main" id="{DBD21AD6-8239-4C1A-B468-52CA31E00AFA}"/>
                      </a:ext>
                    </a:extLst>
                  </p:cNvPr>
                  <p:cNvSpPr>
                    <a:spLocks/>
                  </p:cNvSpPr>
                  <p:nvPr/>
                </p:nvSpPr>
                <p:spPr bwMode="auto">
                  <a:xfrm>
                    <a:off x="3959225" y="3090863"/>
                    <a:ext cx="1549400" cy="558800"/>
                  </a:xfrm>
                  <a:custGeom>
                    <a:avLst/>
                    <a:gdLst>
                      <a:gd name="T0" fmla="*/ 272 w 448"/>
                      <a:gd name="T1" fmla="*/ 98 h 161"/>
                      <a:gd name="T2" fmla="*/ 127 w 448"/>
                      <a:gd name="T3" fmla="*/ 75 h 161"/>
                      <a:gd name="T4" fmla="*/ 1 w 448"/>
                      <a:gd name="T5" fmla="*/ 0 h 161"/>
                      <a:gd name="T6" fmla="*/ 0 w 448"/>
                      <a:gd name="T7" fmla="*/ 28 h 161"/>
                      <a:gd name="T8" fmla="*/ 126 w 448"/>
                      <a:gd name="T9" fmla="*/ 103 h 161"/>
                      <a:gd name="T10" fmla="*/ 270 w 448"/>
                      <a:gd name="T11" fmla="*/ 125 h 161"/>
                      <a:gd name="T12" fmla="*/ 270 w 448"/>
                      <a:gd name="T13" fmla="*/ 125 h 161"/>
                      <a:gd name="T14" fmla="*/ 283 w 448"/>
                      <a:gd name="T15" fmla="*/ 161 h 161"/>
                      <a:gd name="T16" fmla="*/ 446 w 448"/>
                      <a:gd name="T17" fmla="*/ 161 h 161"/>
                      <a:gd name="T18" fmla="*/ 448 w 448"/>
                      <a:gd name="T19" fmla="*/ 134 h 161"/>
                      <a:gd name="T20" fmla="*/ 285 w 448"/>
                      <a:gd name="T21" fmla="*/ 134 h 161"/>
                      <a:gd name="T22" fmla="*/ 272 w 448"/>
                      <a:gd name="T23" fmla="*/ 9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8" h="161">
                        <a:moveTo>
                          <a:pt x="272" y="98"/>
                        </a:moveTo>
                        <a:cubicBezTo>
                          <a:pt x="215" y="94"/>
                          <a:pt x="167" y="87"/>
                          <a:pt x="127" y="75"/>
                        </a:cubicBezTo>
                        <a:cubicBezTo>
                          <a:pt x="66" y="58"/>
                          <a:pt x="24" y="33"/>
                          <a:pt x="1" y="0"/>
                        </a:cubicBezTo>
                        <a:cubicBezTo>
                          <a:pt x="0" y="28"/>
                          <a:pt x="0" y="28"/>
                          <a:pt x="0" y="28"/>
                        </a:cubicBezTo>
                        <a:cubicBezTo>
                          <a:pt x="23" y="60"/>
                          <a:pt x="64" y="85"/>
                          <a:pt x="126" y="103"/>
                        </a:cubicBezTo>
                        <a:cubicBezTo>
                          <a:pt x="165" y="114"/>
                          <a:pt x="214" y="121"/>
                          <a:pt x="270" y="125"/>
                        </a:cubicBezTo>
                        <a:cubicBezTo>
                          <a:pt x="270" y="125"/>
                          <a:pt x="270" y="125"/>
                          <a:pt x="270" y="125"/>
                        </a:cubicBezTo>
                        <a:cubicBezTo>
                          <a:pt x="283" y="161"/>
                          <a:pt x="283" y="161"/>
                          <a:pt x="283" y="161"/>
                        </a:cubicBezTo>
                        <a:cubicBezTo>
                          <a:pt x="446" y="161"/>
                          <a:pt x="446" y="161"/>
                          <a:pt x="446" y="161"/>
                        </a:cubicBezTo>
                        <a:cubicBezTo>
                          <a:pt x="448" y="134"/>
                          <a:pt x="448" y="134"/>
                          <a:pt x="448" y="134"/>
                        </a:cubicBezTo>
                        <a:cubicBezTo>
                          <a:pt x="285" y="134"/>
                          <a:pt x="285" y="134"/>
                          <a:pt x="285" y="134"/>
                        </a:cubicBezTo>
                        <a:lnTo>
                          <a:pt x="272" y="98"/>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6" name="Freeform 62">
                    <a:extLst>
                      <a:ext uri="{FF2B5EF4-FFF2-40B4-BE49-F238E27FC236}">
                        <a16:creationId xmlns:a16="http://schemas.microsoft.com/office/drawing/2014/main" id="{CE460189-C84B-4BDF-8931-D51609DB9805}"/>
                      </a:ext>
                    </a:extLst>
                  </p:cNvPr>
                  <p:cNvSpPr>
                    <a:spLocks/>
                  </p:cNvSpPr>
                  <p:nvPr/>
                </p:nvSpPr>
                <p:spPr bwMode="auto">
                  <a:xfrm>
                    <a:off x="3892550" y="2270125"/>
                    <a:ext cx="2387600" cy="1285875"/>
                  </a:xfrm>
                  <a:custGeom>
                    <a:avLst/>
                    <a:gdLst>
                      <a:gd name="T0" fmla="*/ 333 w 690"/>
                      <a:gd name="T1" fmla="*/ 0 h 371"/>
                      <a:gd name="T2" fmla="*/ 346 w 690"/>
                      <a:gd name="T3" fmla="*/ 36 h 371"/>
                      <a:gd name="T4" fmla="*/ 511 w 690"/>
                      <a:gd name="T5" fmla="*/ 58 h 371"/>
                      <a:gd name="T6" fmla="*/ 616 w 690"/>
                      <a:gd name="T7" fmla="*/ 123 h 371"/>
                      <a:gd name="T8" fmla="*/ 453 w 690"/>
                      <a:gd name="T9" fmla="*/ 126 h 371"/>
                      <a:gd name="T10" fmla="*/ 396 w 690"/>
                      <a:gd name="T11" fmla="*/ 93 h 371"/>
                      <a:gd name="T12" fmla="*/ 289 w 690"/>
                      <a:gd name="T13" fmla="*/ 83 h 371"/>
                      <a:gd name="T14" fmla="*/ 180 w 690"/>
                      <a:gd name="T15" fmla="*/ 94 h 371"/>
                      <a:gd name="T16" fmla="*/ 161 w 690"/>
                      <a:gd name="T17" fmla="*/ 112 h 371"/>
                      <a:gd name="T18" fmla="*/ 192 w 690"/>
                      <a:gd name="T19" fmla="*/ 130 h 371"/>
                      <a:gd name="T20" fmla="*/ 350 w 690"/>
                      <a:gd name="T21" fmla="*/ 150 h 371"/>
                      <a:gd name="T22" fmla="*/ 534 w 690"/>
                      <a:gd name="T23" fmla="*/ 171 h 371"/>
                      <a:gd name="T24" fmla="*/ 635 w 690"/>
                      <a:gd name="T25" fmla="*/ 201 h 371"/>
                      <a:gd name="T26" fmla="*/ 684 w 690"/>
                      <a:gd name="T27" fmla="*/ 247 h 371"/>
                      <a:gd name="T28" fmla="*/ 663 w 690"/>
                      <a:gd name="T29" fmla="*/ 295 h 371"/>
                      <a:gd name="T30" fmla="*/ 565 w 690"/>
                      <a:gd name="T31" fmla="*/ 327 h 371"/>
                      <a:gd name="T32" fmla="*/ 455 w 690"/>
                      <a:gd name="T33" fmla="*/ 337 h 371"/>
                      <a:gd name="T34" fmla="*/ 467 w 690"/>
                      <a:gd name="T35" fmla="*/ 371 h 371"/>
                      <a:gd name="T36" fmla="*/ 304 w 690"/>
                      <a:gd name="T37" fmla="*/ 371 h 371"/>
                      <a:gd name="T38" fmla="*/ 291 w 690"/>
                      <a:gd name="T39" fmla="*/ 335 h 371"/>
                      <a:gd name="T40" fmla="*/ 146 w 690"/>
                      <a:gd name="T41" fmla="*/ 312 h 371"/>
                      <a:gd name="T42" fmla="*/ 20 w 690"/>
                      <a:gd name="T43" fmla="*/ 237 h 371"/>
                      <a:gd name="T44" fmla="*/ 178 w 690"/>
                      <a:gd name="T45" fmla="*/ 232 h 371"/>
                      <a:gd name="T46" fmla="*/ 252 w 690"/>
                      <a:gd name="T47" fmla="*/ 274 h 371"/>
                      <a:gd name="T48" fmla="*/ 376 w 690"/>
                      <a:gd name="T49" fmla="*/ 288 h 371"/>
                      <a:gd name="T50" fmla="*/ 490 w 690"/>
                      <a:gd name="T51" fmla="*/ 276 h 371"/>
                      <a:gd name="T52" fmla="*/ 520 w 690"/>
                      <a:gd name="T53" fmla="*/ 248 h 371"/>
                      <a:gd name="T54" fmla="*/ 497 w 690"/>
                      <a:gd name="T55" fmla="*/ 230 h 371"/>
                      <a:gd name="T56" fmla="*/ 433 w 690"/>
                      <a:gd name="T57" fmla="*/ 217 h 371"/>
                      <a:gd name="T58" fmla="*/ 298 w 690"/>
                      <a:gd name="T59" fmla="*/ 204 h 371"/>
                      <a:gd name="T60" fmla="*/ 102 w 690"/>
                      <a:gd name="T61" fmla="*/ 175 h 371"/>
                      <a:gd name="T62" fmla="*/ 6 w 690"/>
                      <a:gd name="T63" fmla="*/ 116 h 371"/>
                      <a:gd name="T64" fmla="*/ 26 w 690"/>
                      <a:gd name="T65" fmla="*/ 74 h 371"/>
                      <a:gd name="T66" fmla="*/ 116 w 690"/>
                      <a:gd name="T67" fmla="*/ 44 h 371"/>
                      <a:gd name="T68" fmla="*/ 183 w 690"/>
                      <a:gd name="T69" fmla="*/ 37 h 371"/>
                      <a:gd name="T70" fmla="*/ 170 w 690"/>
                      <a:gd name="T71" fmla="*/ 0 h 371"/>
                      <a:gd name="T72" fmla="*/ 333 w 690"/>
                      <a:gd name="T7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0" h="371">
                        <a:moveTo>
                          <a:pt x="333" y="0"/>
                        </a:moveTo>
                        <a:cubicBezTo>
                          <a:pt x="346" y="36"/>
                          <a:pt x="346" y="36"/>
                          <a:pt x="346" y="36"/>
                        </a:cubicBezTo>
                        <a:cubicBezTo>
                          <a:pt x="413" y="39"/>
                          <a:pt x="468" y="46"/>
                          <a:pt x="511" y="58"/>
                        </a:cubicBezTo>
                        <a:cubicBezTo>
                          <a:pt x="569" y="75"/>
                          <a:pt x="603" y="96"/>
                          <a:pt x="616" y="123"/>
                        </a:cubicBezTo>
                        <a:cubicBezTo>
                          <a:pt x="453" y="126"/>
                          <a:pt x="453" y="126"/>
                          <a:pt x="453" y="126"/>
                        </a:cubicBezTo>
                        <a:cubicBezTo>
                          <a:pt x="440" y="111"/>
                          <a:pt x="421" y="100"/>
                          <a:pt x="396" y="93"/>
                        </a:cubicBezTo>
                        <a:cubicBezTo>
                          <a:pt x="370" y="87"/>
                          <a:pt x="335" y="83"/>
                          <a:pt x="289" y="83"/>
                        </a:cubicBezTo>
                        <a:cubicBezTo>
                          <a:pt x="241" y="83"/>
                          <a:pt x="205" y="87"/>
                          <a:pt x="180" y="94"/>
                        </a:cubicBezTo>
                        <a:cubicBezTo>
                          <a:pt x="165" y="98"/>
                          <a:pt x="158" y="105"/>
                          <a:pt x="161" y="112"/>
                        </a:cubicBezTo>
                        <a:cubicBezTo>
                          <a:pt x="164" y="119"/>
                          <a:pt x="174" y="125"/>
                          <a:pt x="192" y="130"/>
                        </a:cubicBezTo>
                        <a:cubicBezTo>
                          <a:pt x="215" y="136"/>
                          <a:pt x="267" y="143"/>
                          <a:pt x="350" y="150"/>
                        </a:cubicBezTo>
                        <a:cubicBezTo>
                          <a:pt x="432" y="156"/>
                          <a:pt x="493" y="163"/>
                          <a:pt x="534" y="171"/>
                        </a:cubicBezTo>
                        <a:cubicBezTo>
                          <a:pt x="575" y="178"/>
                          <a:pt x="609" y="188"/>
                          <a:pt x="635" y="201"/>
                        </a:cubicBezTo>
                        <a:cubicBezTo>
                          <a:pt x="661" y="213"/>
                          <a:pt x="677" y="229"/>
                          <a:pt x="684" y="247"/>
                        </a:cubicBezTo>
                        <a:cubicBezTo>
                          <a:pt x="690" y="264"/>
                          <a:pt x="683" y="280"/>
                          <a:pt x="663" y="295"/>
                        </a:cubicBezTo>
                        <a:cubicBezTo>
                          <a:pt x="642" y="309"/>
                          <a:pt x="609" y="320"/>
                          <a:pt x="565" y="327"/>
                        </a:cubicBezTo>
                        <a:cubicBezTo>
                          <a:pt x="534" y="332"/>
                          <a:pt x="497" y="336"/>
                          <a:pt x="455" y="337"/>
                        </a:cubicBezTo>
                        <a:cubicBezTo>
                          <a:pt x="467" y="371"/>
                          <a:pt x="467" y="371"/>
                          <a:pt x="467" y="371"/>
                        </a:cubicBezTo>
                        <a:cubicBezTo>
                          <a:pt x="304" y="371"/>
                          <a:pt x="304" y="371"/>
                          <a:pt x="304" y="371"/>
                        </a:cubicBezTo>
                        <a:cubicBezTo>
                          <a:pt x="291" y="335"/>
                          <a:pt x="291" y="335"/>
                          <a:pt x="291" y="335"/>
                        </a:cubicBezTo>
                        <a:cubicBezTo>
                          <a:pt x="234" y="331"/>
                          <a:pt x="186" y="324"/>
                          <a:pt x="146" y="312"/>
                        </a:cubicBezTo>
                        <a:cubicBezTo>
                          <a:pt x="85" y="295"/>
                          <a:pt x="43" y="270"/>
                          <a:pt x="20" y="237"/>
                        </a:cubicBezTo>
                        <a:cubicBezTo>
                          <a:pt x="178" y="232"/>
                          <a:pt x="178" y="232"/>
                          <a:pt x="178" y="232"/>
                        </a:cubicBezTo>
                        <a:cubicBezTo>
                          <a:pt x="194" y="251"/>
                          <a:pt x="219" y="265"/>
                          <a:pt x="252" y="274"/>
                        </a:cubicBezTo>
                        <a:cubicBezTo>
                          <a:pt x="284" y="284"/>
                          <a:pt x="326" y="288"/>
                          <a:pt x="376" y="288"/>
                        </a:cubicBezTo>
                        <a:cubicBezTo>
                          <a:pt x="428" y="288"/>
                          <a:pt x="467" y="284"/>
                          <a:pt x="490" y="276"/>
                        </a:cubicBezTo>
                        <a:cubicBezTo>
                          <a:pt x="514" y="268"/>
                          <a:pt x="524" y="258"/>
                          <a:pt x="520" y="248"/>
                        </a:cubicBezTo>
                        <a:cubicBezTo>
                          <a:pt x="518" y="241"/>
                          <a:pt x="510" y="235"/>
                          <a:pt x="497" y="230"/>
                        </a:cubicBezTo>
                        <a:cubicBezTo>
                          <a:pt x="484" y="225"/>
                          <a:pt x="463" y="221"/>
                          <a:pt x="433" y="217"/>
                        </a:cubicBezTo>
                        <a:cubicBezTo>
                          <a:pt x="413" y="215"/>
                          <a:pt x="368" y="210"/>
                          <a:pt x="298" y="204"/>
                        </a:cubicBezTo>
                        <a:cubicBezTo>
                          <a:pt x="207" y="196"/>
                          <a:pt x="142" y="187"/>
                          <a:pt x="102" y="175"/>
                        </a:cubicBezTo>
                        <a:cubicBezTo>
                          <a:pt x="46" y="159"/>
                          <a:pt x="14" y="139"/>
                          <a:pt x="6" y="116"/>
                        </a:cubicBezTo>
                        <a:cubicBezTo>
                          <a:pt x="0" y="101"/>
                          <a:pt x="7" y="87"/>
                          <a:pt x="26" y="74"/>
                        </a:cubicBezTo>
                        <a:cubicBezTo>
                          <a:pt x="45" y="61"/>
                          <a:pt x="75" y="51"/>
                          <a:pt x="116" y="44"/>
                        </a:cubicBezTo>
                        <a:cubicBezTo>
                          <a:pt x="136" y="41"/>
                          <a:pt x="158" y="39"/>
                          <a:pt x="183" y="37"/>
                        </a:cubicBezTo>
                        <a:cubicBezTo>
                          <a:pt x="170" y="0"/>
                          <a:pt x="170" y="0"/>
                          <a:pt x="170" y="0"/>
                        </a:cubicBezTo>
                        <a:lnTo>
                          <a:pt x="333"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90" name="Group 1203">
                  <a:extLst>
                    <a:ext uri="{FF2B5EF4-FFF2-40B4-BE49-F238E27FC236}">
                      <a16:creationId xmlns:a16="http://schemas.microsoft.com/office/drawing/2014/main" id="{3D8C0F60-31D2-4DC3-AA79-E2278EBBA957}"/>
                    </a:ext>
                  </a:extLst>
                </p:cNvPr>
                <p:cNvGrpSpPr/>
                <p:nvPr/>
              </p:nvGrpSpPr>
              <p:grpSpPr>
                <a:xfrm>
                  <a:off x="3662234" y="2015071"/>
                  <a:ext cx="980903" cy="358729"/>
                  <a:chOff x="434975" y="1814513"/>
                  <a:chExt cx="9102726" cy="3328987"/>
                </a:xfrm>
              </p:grpSpPr>
              <p:sp>
                <p:nvSpPr>
                  <p:cNvPr id="91" name="Freeform 5">
                    <a:extLst>
                      <a:ext uri="{FF2B5EF4-FFF2-40B4-BE49-F238E27FC236}">
                        <a16:creationId xmlns:a16="http://schemas.microsoft.com/office/drawing/2014/main" id="{7DFE1D7A-48D1-4B02-BBE9-F5AA32E90E50}"/>
                      </a:ext>
                    </a:extLst>
                  </p:cNvPr>
                  <p:cNvSpPr>
                    <a:spLocks/>
                  </p:cNvSpPr>
                  <p:nvPr/>
                </p:nvSpPr>
                <p:spPr bwMode="auto">
                  <a:xfrm>
                    <a:off x="625475" y="2944813"/>
                    <a:ext cx="8666163" cy="2198687"/>
                  </a:xfrm>
                  <a:custGeom>
                    <a:avLst/>
                    <a:gdLst>
                      <a:gd name="T0" fmla="*/ 2484 w 2506"/>
                      <a:gd name="T1" fmla="*/ 95 h 634"/>
                      <a:gd name="T2" fmla="*/ 2057 w 2506"/>
                      <a:gd name="T3" fmla="*/ 257 h 634"/>
                      <a:gd name="T4" fmla="*/ 1423 w 2506"/>
                      <a:gd name="T5" fmla="*/ 311 h 634"/>
                      <a:gd name="T6" fmla="*/ 1343 w 2506"/>
                      <a:gd name="T7" fmla="*/ 312 h 634"/>
                      <a:gd name="T8" fmla="*/ 1289 w 2506"/>
                      <a:gd name="T9" fmla="*/ 312 h 634"/>
                      <a:gd name="T10" fmla="*/ 1079 w 2506"/>
                      <a:gd name="T11" fmla="*/ 305 h 634"/>
                      <a:gd name="T12" fmla="*/ 1027 w 2506"/>
                      <a:gd name="T13" fmla="*/ 303 h 634"/>
                      <a:gd name="T14" fmla="*/ 520 w 2506"/>
                      <a:gd name="T15" fmla="*/ 244 h 634"/>
                      <a:gd name="T16" fmla="*/ 318 w 2506"/>
                      <a:gd name="T17" fmla="*/ 197 h 634"/>
                      <a:gd name="T18" fmla="*/ 15 w 2506"/>
                      <a:gd name="T19" fmla="*/ 0 h 634"/>
                      <a:gd name="T20" fmla="*/ 4 w 2506"/>
                      <a:gd name="T21" fmla="*/ 322 h 634"/>
                      <a:gd name="T22" fmla="*/ 318 w 2506"/>
                      <a:gd name="T23" fmla="*/ 522 h 634"/>
                      <a:gd name="T24" fmla="*/ 509 w 2506"/>
                      <a:gd name="T25" fmla="*/ 566 h 634"/>
                      <a:gd name="T26" fmla="*/ 1017 w 2506"/>
                      <a:gd name="T27" fmla="*/ 625 h 634"/>
                      <a:gd name="T28" fmla="*/ 1079 w 2506"/>
                      <a:gd name="T29" fmla="*/ 628 h 634"/>
                      <a:gd name="T30" fmla="*/ 1289 w 2506"/>
                      <a:gd name="T31" fmla="*/ 634 h 634"/>
                      <a:gd name="T32" fmla="*/ 1343 w 2506"/>
                      <a:gd name="T33" fmla="*/ 634 h 634"/>
                      <a:gd name="T34" fmla="*/ 1423 w 2506"/>
                      <a:gd name="T35" fmla="*/ 633 h 634"/>
                      <a:gd name="T36" fmla="*/ 2057 w 2506"/>
                      <a:gd name="T37" fmla="*/ 576 h 634"/>
                      <a:gd name="T38" fmla="*/ 2473 w 2506"/>
                      <a:gd name="T39" fmla="*/ 416 h 634"/>
                      <a:gd name="T40" fmla="*/ 2495 w 2506"/>
                      <a:gd name="T41" fmla="*/ 366 h 634"/>
                      <a:gd name="T42" fmla="*/ 2506 w 2506"/>
                      <a:gd name="T43" fmla="*/ 45 h 634"/>
                      <a:gd name="T44" fmla="*/ 2484 w 2506"/>
                      <a:gd name="T45" fmla="*/ 95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06" h="634">
                        <a:moveTo>
                          <a:pt x="2484" y="95"/>
                        </a:moveTo>
                        <a:cubicBezTo>
                          <a:pt x="2428" y="162"/>
                          <a:pt x="2272" y="218"/>
                          <a:pt x="2057" y="257"/>
                        </a:cubicBezTo>
                        <a:cubicBezTo>
                          <a:pt x="1878" y="288"/>
                          <a:pt x="1659" y="308"/>
                          <a:pt x="1423" y="311"/>
                        </a:cubicBezTo>
                        <a:cubicBezTo>
                          <a:pt x="1396" y="312"/>
                          <a:pt x="1370" y="312"/>
                          <a:pt x="1343" y="312"/>
                        </a:cubicBezTo>
                        <a:cubicBezTo>
                          <a:pt x="1325" y="312"/>
                          <a:pt x="1307" y="312"/>
                          <a:pt x="1289" y="312"/>
                        </a:cubicBezTo>
                        <a:cubicBezTo>
                          <a:pt x="1220" y="311"/>
                          <a:pt x="1150" y="309"/>
                          <a:pt x="1079" y="305"/>
                        </a:cubicBezTo>
                        <a:cubicBezTo>
                          <a:pt x="1062" y="305"/>
                          <a:pt x="1045" y="304"/>
                          <a:pt x="1027" y="303"/>
                        </a:cubicBezTo>
                        <a:cubicBezTo>
                          <a:pt x="837" y="292"/>
                          <a:pt x="665" y="271"/>
                          <a:pt x="520" y="244"/>
                        </a:cubicBezTo>
                        <a:cubicBezTo>
                          <a:pt x="445" y="230"/>
                          <a:pt x="378" y="214"/>
                          <a:pt x="318" y="197"/>
                        </a:cubicBezTo>
                        <a:cubicBezTo>
                          <a:pt x="124" y="142"/>
                          <a:pt x="11" y="72"/>
                          <a:pt x="15" y="0"/>
                        </a:cubicBezTo>
                        <a:cubicBezTo>
                          <a:pt x="4" y="322"/>
                          <a:pt x="4" y="322"/>
                          <a:pt x="4" y="322"/>
                        </a:cubicBezTo>
                        <a:cubicBezTo>
                          <a:pt x="0" y="395"/>
                          <a:pt x="117" y="466"/>
                          <a:pt x="318" y="522"/>
                        </a:cubicBezTo>
                        <a:cubicBezTo>
                          <a:pt x="375" y="538"/>
                          <a:pt x="439" y="553"/>
                          <a:pt x="509" y="566"/>
                        </a:cubicBezTo>
                        <a:cubicBezTo>
                          <a:pt x="655" y="593"/>
                          <a:pt x="827" y="613"/>
                          <a:pt x="1017" y="625"/>
                        </a:cubicBezTo>
                        <a:cubicBezTo>
                          <a:pt x="1038" y="626"/>
                          <a:pt x="1058" y="627"/>
                          <a:pt x="1079" y="628"/>
                        </a:cubicBezTo>
                        <a:cubicBezTo>
                          <a:pt x="1150" y="631"/>
                          <a:pt x="1220" y="633"/>
                          <a:pt x="1289" y="634"/>
                        </a:cubicBezTo>
                        <a:cubicBezTo>
                          <a:pt x="1307" y="634"/>
                          <a:pt x="1325" y="634"/>
                          <a:pt x="1343" y="634"/>
                        </a:cubicBezTo>
                        <a:cubicBezTo>
                          <a:pt x="1370" y="634"/>
                          <a:pt x="1396" y="633"/>
                          <a:pt x="1423" y="633"/>
                        </a:cubicBezTo>
                        <a:cubicBezTo>
                          <a:pt x="1659" y="629"/>
                          <a:pt x="1879" y="609"/>
                          <a:pt x="2057" y="576"/>
                        </a:cubicBezTo>
                        <a:cubicBezTo>
                          <a:pt x="2266" y="538"/>
                          <a:pt x="2418" y="483"/>
                          <a:pt x="2473" y="416"/>
                        </a:cubicBezTo>
                        <a:cubicBezTo>
                          <a:pt x="2487" y="400"/>
                          <a:pt x="2494" y="383"/>
                          <a:pt x="2495" y="366"/>
                        </a:cubicBezTo>
                        <a:cubicBezTo>
                          <a:pt x="2506" y="45"/>
                          <a:pt x="2506" y="45"/>
                          <a:pt x="2506" y="45"/>
                        </a:cubicBezTo>
                        <a:cubicBezTo>
                          <a:pt x="2505" y="61"/>
                          <a:pt x="2498" y="78"/>
                          <a:pt x="2484" y="95"/>
                        </a:cubicBezTo>
                        <a:close/>
                      </a:path>
                    </a:pathLst>
                  </a:custGeom>
                  <a:solidFill>
                    <a:srgbClr val="734A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 name="Freeform 6">
                    <a:extLst>
                      <a:ext uri="{FF2B5EF4-FFF2-40B4-BE49-F238E27FC236}">
                        <a16:creationId xmlns:a16="http://schemas.microsoft.com/office/drawing/2014/main" id="{AA86E9B4-83B4-4A76-91D6-06FD401C1D24}"/>
                      </a:ext>
                    </a:extLst>
                  </p:cNvPr>
                  <p:cNvSpPr>
                    <a:spLocks/>
                  </p:cNvSpPr>
                  <p:nvPr/>
                </p:nvSpPr>
                <p:spPr bwMode="auto">
                  <a:xfrm>
                    <a:off x="625475" y="2851150"/>
                    <a:ext cx="1098550" cy="1809750"/>
                  </a:xfrm>
                  <a:custGeom>
                    <a:avLst/>
                    <a:gdLst>
                      <a:gd name="T0" fmla="*/ 15 w 318"/>
                      <a:gd name="T1" fmla="*/ 0 h 522"/>
                      <a:gd name="T2" fmla="*/ 4 w 318"/>
                      <a:gd name="T3" fmla="*/ 322 h 522"/>
                      <a:gd name="T4" fmla="*/ 318 w 318"/>
                      <a:gd name="T5" fmla="*/ 522 h 522"/>
                      <a:gd name="T6" fmla="*/ 318 w 318"/>
                      <a:gd name="T7" fmla="*/ 198 h 522"/>
                      <a:gd name="T8" fmla="*/ 15 w 318"/>
                      <a:gd name="T9" fmla="*/ 0 h 522"/>
                    </a:gdLst>
                    <a:ahLst/>
                    <a:cxnLst>
                      <a:cxn ang="0">
                        <a:pos x="T0" y="T1"/>
                      </a:cxn>
                      <a:cxn ang="0">
                        <a:pos x="T2" y="T3"/>
                      </a:cxn>
                      <a:cxn ang="0">
                        <a:pos x="T4" y="T5"/>
                      </a:cxn>
                      <a:cxn ang="0">
                        <a:pos x="T6" y="T7"/>
                      </a:cxn>
                      <a:cxn ang="0">
                        <a:pos x="T8" y="T9"/>
                      </a:cxn>
                    </a:cxnLst>
                    <a:rect l="0" t="0" r="r" b="b"/>
                    <a:pathLst>
                      <a:path w="318" h="522">
                        <a:moveTo>
                          <a:pt x="15" y="0"/>
                        </a:moveTo>
                        <a:cubicBezTo>
                          <a:pt x="4" y="322"/>
                          <a:pt x="4" y="322"/>
                          <a:pt x="4" y="322"/>
                        </a:cubicBezTo>
                        <a:cubicBezTo>
                          <a:pt x="0" y="396"/>
                          <a:pt x="117" y="467"/>
                          <a:pt x="318" y="522"/>
                        </a:cubicBezTo>
                        <a:cubicBezTo>
                          <a:pt x="318" y="198"/>
                          <a:pt x="318" y="198"/>
                          <a:pt x="318" y="198"/>
                        </a:cubicBezTo>
                        <a:cubicBezTo>
                          <a:pt x="124" y="142"/>
                          <a:pt x="11" y="73"/>
                          <a:pt x="15"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 name="Freeform 7">
                    <a:extLst>
                      <a:ext uri="{FF2B5EF4-FFF2-40B4-BE49-F238E27FC236}">
                        <a16:creationId xmlns:a16="http://schemas.microsoft.com/office/drawing/2014/main" id="{EDFA3EB8-8121-4AB2-9985-A3F3F57BA001}"/>
                      </a:ext>
                    </a:extLst>
                  </p:cNvPr>
                  <p:cNvSpPr>
                    <a:spLocks/>
                  </p:cNvSpPr>
                  <p:nvPr/>
                </p:nvSpPr>
                <p:spPr bwMode="auto">
                  <a:xfrm>
                    <a:off x="1724025" y="3538538"/>
                    <a:ext cx="2632075" cy="1490662"/>
                  </a:xfrm>
                  <a:custGeom>
                    <a:avLst/>
                    <a:gdLst>
                      <a:gd name="T0" fmla="*/ 709 w 761"/>
                      <a:gd name="T1" fmla="*/ 106 h 430"/>
                      <a:gd name="T2" fmla="*/ 202 w 761"/>
                      <a:gd name="T3" fmla="*/ 46 h 430"/>
                      <a:gd name="T4" fmla="*/ 0 w 761"/>
                      <a:gd name="T5" fmla="*/ 0 h 430"/>
                      <a:gd name="T6" fmla="*/ 0 w 761"/>
                      <a:gd name="T7" fmla="*/ 324 h 430"/>
                      <a:gd name="T8" fmla="*/ 191 w 761"/>
                      <a:gd name="T9" fmla="*/ 368 h 430"/>
                      <a:gd name="T10" fmla="*/ 699 w 761"/>
                      <a:gd name="T11" fmla="*/ 427 h 430"/>
                      <a:gd name="T12" fmla="*/ 761 w 761"/>
                      <a:gd name="T13" fmla="*/ 430 h 430"/>
                      <a:gd name="T14" fmla="*/ 761 w 761"/>
                      <a:gd name="T15" fmla="*/ 108 h 430"/>
                      <a:gd name="T16" fmla="*/ 709 w 761"/>
                      <a:gd name="T17" fmla="*/ 10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430">
                        <a:moveTo>
                          <a:pt x="709" y="106"/>
                        </a:moveTo>
                        <a:cubicBezTo>
                          <a:pt x="519" y="94"/>
                          <a:pt x="347" y="74"/>
                          <a:pt x="202" y="46"/>
                        </a:cubicBezTo>
                        <a:cubicBezTo>
                          <a:pt x="127" y="32"/>
                          <a:pt x="60" y="17"/>
                          <a:pt x="0" y="0"/>
                        </a:cubicBezTo>
                        <a:cubicBezTo>
                          <a:pt x="0" y="324"/>
                          <a:pt x="0" y="324"/>
                          <a:pt x="0" y="324"/>
                        </a:cubicBezTo>
                        <a:cubicBezTo>
                          <a:pt x="57" y="340"/>
                          <a:pt x="121" y="355"/>
                          <a:pt x="191" y="368"/>
                        </a:cubicBezTo>
                        <a:cubicBezTo>
                          <a:pt x="337" y="395"/>
                          <a:pt x="509" y="416"/>
                          <a:pt x="699" y="427"/>
                        </a:cubicBezTo>
                        <a:cubicBezTo>
                          <a:pt x="720" y="428"/>
                          <a:pt x="740" y="429"/>
                          <a:pt x="761" y="430"/>
                        </a:cubicBezTo>
                        <a:cubicBezTo>
                          <a:pt x="761" y="108"/>
                          <a:pt x="761" y="108"/>
                          <a:pt x="761" y="108"/>
                        </a:cubicBezTo>
                        <a:cubicBezTo>
                          <a:pt x="744" y="107"/>
                          <a:pt x="727" y="107"/>
                          <a:pt x="709" y="10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Freeform 8">
                    <a:extLst>
                      <a:ext uri="{FF2B5EF4-FFF2-40B4-BE49-F238E27FC236}">
                        <a16:creationId xmlns:a16="http://schemas.microsoft.com/office/drawing/2014/main" id="{6F37D54D-6C5A-4C21-BED6-3EE1F354EC7B}"/>
                      </a:ext>
                    </a:extLst>
                  </p:cNvPr>
                  <p:cNvSpPr>
                    <a:spLocks/>
                  </p:cNvSpPr>
                  <p:nvPr/>
                </p:nvSpPr>
                <p:spPr bwMode="auto">
                  <a:xfrm>
                    <a:off x="434975" y="1814513"/>
                    <a:ext cx="9102726" cy="2230437"/>
                  </a:xfrm>
                  <a:custGeom>
                    <a:avLst/>
                    <a:gdLst>
                      <a:gd name="T0" fmla="*/ 2056 w 2632"/>
                      <a:gd name="T1" fmla="*/ 100 h 643"/>
                      <a:gd name="T2" fmla="*/ 1550 w 2632"/>
                      <a:gd name="T3" fmla="*/ 41 h 643"/>
                      <a:gd name="T4" fmla="*/ 92 w 2632"/>
                      <a:gd name="T5" fmla="*/ 249 h 643"/>
                      <a:gd name="T6" fmla="*/ 575 w 2632"/>
                      <a:gd name="T7" fmla="*/ 543 h 643"/>
                      <a:gd name="T8" fmla="*/ 1082 w 2632"/>
                      <a:gd name="T9" fmla="*/ 603 h 643"/>
                      <a:gd name="T10" fmla="*/ 2539 w 2632"/>
                      <a:gd name="T11" fmla="*/ 394 h 643"/>
                      <a:gd name="T12" fmla="*/ 2056 w 2632"/>
                      <a:gd name="T13" fmla="*/ 100 h 643"/>
                    </a:gdLst>
                    <a:ahLst/>
                    <a:cxnLst>
                      <a:cxn ang="0">
                        <a:pos x="T0" y="T1"/>
                      </a:cxn>
                      <a:cxn ang="0">
                        <a:pos x="T2" y="T3"/>
                      </a:cxn>
                      <a:cxn ang="0">
                        <a:pos x="T4" y="T5"/>
                      </a:cxn>
                      <a:cxn ang="0">
                        <a:pos x="T6" y="T7"/>
                      </a:cxn>
                      <a:cxn ang="0">
                        <a:pos x="T8" y="T9"/>
                      </a:cxn>
                      <a:cxn ang="0">
                        <a:pos x="T10" y="T11"/>
                      </a:cxn>
                      <a:cxn ang="0">
                        <a:pos x="T12" y="T13"/>
                      </a:cxn>
                    </a:cxnLst>
                    <a:rect l="0" t="0" r="r" b="b"/>
                    <a:pathLst>
                      <a:path w="2632" h="643">
                        <a:moveTo>
                          <a:pt x="2056" y="100"/>
                        </a:moveTo>
                        <a:cubicBezTo>
                          <a:pt x="1911" y="72"/>
                          <a:pt x="1739" y="52"/>
                          <a:pt x="1550" y="41"/>
                        </a:cubicBezTo>
                        <a:cubicBezTo>
                          <a:pt x="875" y="0"/>
                          <a:pt x="222" y="94"/>
                          <a:pt x="92" y="249"/>
                        </a:cubicBezTo>
                        <a:cubicBezTo>
                          <a:pt x="0" y="361"/>
                          <a:pt x="202" y="474"/>
                          <a:pt x="575" y="543"/>
                        </a:cubicBezTo>
                        <a:cubicBezTo>
                          <a:pt x="720" y="571"/>
                          <a:pt x="892" y="591"/>
                          <a:pt x="1082" y="603"/>
                        </a:cubicBezTo>
                        <a:cubicBezTo>
                          <a:pt x="1757" y="643"/>
                          <a:pt x="2410" y="549"/>
                          <a:pt x="2539" y="394"/>
                        </a:cubicBezTo>
                        <a:cubicBezTo>
                          <a:pt x="2632" y="283"/>
                          <a:pt x="2428" y="169"/>
                          <a:pt x="2056" y="100"/>
                        </a:cubicBezTo>
                        <a:close/>
                      </a:path>
                    </a:pathLst>
                  </a:custGeom>
                  <a:solidFill>
                    <a:srgbClr val="FFE3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Freeform 9">
                    <a:extLst>
                      <a:ext uri="{FF2B5EF4-FFF2-40B4-BE49-F238E27FC236}">
                        <a16:creationId xmlns:a16="http://schemas.microsoft.com/office/drawing/2014/main" id="{083570B6-D2AD-49B1-8516-FC67EAAED485}"/>
                      </a:ext>
                    </a:extLst>
                  </p:cNvPr>
                  <p:cNvSpPr>
                    <a:spLocks/>
                  </p:cNvSpPr>
                  <p:nvPr/>
                </p:nvSpPr>
                <p:spPr bwMode="auto">
                  <a:xfrm>
                    <a:off x="1195388" y="2127250"/>
                    <a:ext cx="7577138" cy="1604962"/>
                  </a:xfrm>
                  <a:custGeom>
                    <a:avLst/>
                    <a:gdLst>
                      <a:gd name="T0" fmla="*/ 1170 w 2191"/>
                      <a:gd name="T1" fmla="*/ 463 h 463"/>
                      <a:gd name="T2" fmla="*/ 886 w 2191"/>
                      <a:gd name="T3" fmla="*/ 455 h 463"/>
                      <a:gd name="T4" fmla="*/ 429 w 2191"/>
                      <a:gd name="T5" fmla="*/ 402 h 463"/>
                      <a:gd name="T6" fmla="*/ 18 w 2191"/>
                      <a:gd name="T7" fmla="*/ 247 h 463"/>
                      <a:gd name="T8" fmla="*/ 19 w 2191"/>
                      <a:gd name="T9" fmla="*/ 180 h 463"/>
                      <a:gd name="T10" fmla="*/ 1021 w 2191"/>
                      <a:gd name="T11" fmla="*/ 0 h 463"/>
                      <a:gd name="T12" fmla="*/ 1306 w 2191"/>
                      <a:gd name="T13" fmla="*/ 9 h 463"/>
                      <a:gd name="T14" fmla="*/ 1763 w 2191"/>
                      <a:gd name="T15" fmla="*/ 62 h 463"/>
                      <a:gd name="T16" fmla="*/ 2173 w 2191"/>
                      <a:gd name="T17" fmla="*/ 216 h 463"/>
                      <a:gd name="T18" fmla="*/ 2171 w 2191"/>
                      <a:gd name="T19" fmla="*/ 283 h 463"/>
                      <a:gd name="T20" fmla="*/ 1170 w 2191"/>
                      <a:gd name="T21"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1" h="463">
                        <a:moveTo>
                          <a:pt x="1170" y="463"/>
                        </a:moveTo>
                        <a:cubicBezTo>
                          <a:pt x="1075" y="463"/>
                          <a:pt x="980" y="460"/>
                          <a:pt x="886" y="455"/>
                        </a:cubicBezTo>
                        <a:cubicBezTo>
                          <a:pt x="719" y="445"/>
                          <a:pt x="565" y="427"/>
                          <a:pt x="429" y="402"/>
                        </a:cubicBezTo>
                        <a:cubicBezTo>
                          <a:pt x="212" y="361"/>
                          <a:pt x="62" y="305"/>
                          <a:pt x="18" y="247"/>
                        </a:cubicBezTo>
                        <a:cubicBezTo>
                          <a:pt x="0" y="224"/>
                          <a:pt x="1" y="203"/>
                          <a:pt x="19" y="180"/>
                        </a:cubicBezTo>
                        <a:cubicBezTo>
                          <a:pt x="106" y="76"/>
                          <a:pt x="528" y="0"/>
                          <a:pt x="1021" y="0"/>
                        </a:cubicBezTo>
                        <a:cubicBezTo>
                          <a:pt x="1116" y="0"/>
                          <a:pt x="1212" y="3"/>
                          <a:pt x="1306" y="9"/>
                        </a:cubicBezTo>
                        <a:cubicBezTo>
                          <a:pt x="1474" y="18"/>
                          <a:pt x="1627" y="36"/>
                          <a:pt x="1763" y="62"/>
                        </a:cubicBezTo>
                        <a:cubicBezTo>
                          <a:pt x="1979" y="102"/>
                          <a:pt x="2129" y="158"/>
                          <a:pt x="2173" y="216"/>
                        </a:cubicBezTo>
                        <a:cubicBezTo>
                          <a:pt x="2191" y="239"/>
                          <a:pt x="2190" y="260"/>
                          <a:pt x="2171" y="283"/>
                        </a:cubicBezTo>
                        <a:cubicBezTo>
                          <a:pt x="2085" y="387"/>
                          <a:pt x="1663" y="463"/>
                          <a:pt x="1170" y="463"/>
                        </a:cubicBezTo>
                        <a:close/>
                      </a:path>
                    </a:pathLst>
                  </a:custGeom>
                  <a:solidFill>
                    <a:srgbClr val="FFC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 name="Freeform 10">
                    <a:extLst>
                      <a:ext uri="{FF2B5EF4-FFF2-40B4-BE49-F238E27FC236}">
                        <a16:creationId xmlns:a16="http://schemas.microsoft.com/office/drawing/2014/main" id="{9F1D092F-532A-4E37-9A57-453D8CAB7CFC}"/>
                      </a:ext>
                    </a:extLst>
                  </p:cNvPr>
                  <p:cNvSpPr>
                    <a:spLocks/>
                  </p:cNvSpPr>
                  <p:nvPr/>
                </p:nvSpPr>
                <p:spPr bwMode="auto">
                  <a:xfrm>
                    <a:off x="2119313" y="2016125"/>
                    <a:ext cx="5634038" cy="1827212"/>
                  </a:xfrm>
                  <a:custGeom>
                    <a:avLst/>
                    <a:gdLst>
                      <a:gd name="T0" fmla="*/ 799 w 1629"/>
                      <a:gd name="T1" fmla="*/ 527 h 527"/>
                      <a:gd name="T2" fmla="*/ 600 w 1629"/>
                      <a:gd name="T3" fmla="*/ 519 h 527"/>
                      <a:gd name="T4" fmla="*/ 102 w 1629"/>
                      <a:gd name="T5" fmla="*/ 461 h 527"/>
                      <a:gd name="T6" fmla="*/ 0 w 1629"/>
                      <a:gd name="T7" fmla="*/ 440 h 527"/>
                      <a:gd name="T8" fmla="*/ 819 w 1629"/>
                      <a:gd name="T9" fmla="*/ 0 h 527"/>
                      <a:gd name="T10" fmla="*/ 1058 w 1629"/>
                      <a:gd name="T11" fmla="*/ 8 h 527"/>
                      <a:gd name="T12" fmla="*/ 1554 w 1629"/>
                      <a:gd name="T13" fmla="*/ 66 h 527"/>
                      <a:gd name="T14" fmla="*/ 1629 w 1629"/>
                      <a:gd name="T15" fmla="*/ 81 h 527"/>
                      <a:gd name="T16" fmla="*/ 799 w 1629"/>
                      <a:gd name="T1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9" h="527">
                        <a:moveTo>
                          <a:pt x="799" y="527"/>
                        </a:moveTo>
                        <a:cubicBezTo>
                          <a:pt x="732" y="525"/>
                          <a:pt x="665" y="523"/>
                          <a:pt x="600" y="519"/>
                        </a:cubicBezTo>
                        <a:cubicBezTo>
                          <a:pt x="418" y="508"/>
                          <a:pt x="250" y="489"/>
                          <a:pt x="102" y="461"/>
                        </a:cubicBezTo>
                        <a:cubicBezTo>
                          <a:pt x="67" y="454"/>
                          <a:pt x="33" y="447"/>
                          <a:pt x="0" y="440"/>
                        </a:cubicBezTo>
                        <a:cubicBezTo>
                          <a:pt x="819" y="0"/>
                          <a:pt x="819" y="0"/>
                          <a:pt x="819" y="0"/>
                        </a:cubicBezTo>
                        <a:cubicBezTo>
                          <a:pt x="899" y="1"/>
                          <a:pt x="980" y="4"/>
                          <a:pt x="1058" y="8"/>
                        </a:cubicBezTo>
                        <a:cubicBezTo>
                          <a:pt x="1240" y="19"/>
                          <a:pt x="1407" y="38"/>
                          <a:pt x="1554" y="66"/>
                        </a:cubicBezTo>
                        <a:cubicBezTo>
                          <a:pt x="1580" y="71"/>
                          <a:pt x="1605" y="76"/>
                          <a:pt x="1629" y="81"/>
                        </a:cubicBezTo>
                        <a:lnTo>
                          <a:pt x="799" y="527"/>
                        </a:lnTo>
                        <a:close/>
                      </a:path>
                    </a:pathLst>
                  </a:custGeom>
                  <a:solidFill>
                    <a:srgbClr val="FEA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 name="Freeform 11">
                    <a:extLst>
                      <a:ext uri="{FF2B5EF4-FFF2-40B4-BE49-F238E27FC236}">
                        <a16:creationId xmlns:a16="http://schemas.microsoft.com/office/drawing/2014/main" id="{9D635D68-4046-45A1-8E25-C15F43A533D7}"/>
                      </a:ext>
                    </a:extLst>
                  </p:cNvPr>
                  <p:cNvSpPr>
                    <a:spLocks/>
                  </p:cNvSpPr>
                  <p:nvPr/>
                </p:nvSpPr>
                <p:spPr bwMode="auto">
                  <a:xfrm>
                    <a:off x="1244600" y="2127250"/>
                    <a:ext cx="7527925" cy="1033462"/>
                  </a:xfrm>
                  <a:custGeom>
                    <a:avLst/>
                    <a:gdLst>
                      <a:gd name="T0" fmla="*/ 2159 w 2177"/>
                      <a:gd name="T1" fmla="*/ 216 h 298"/>
                      <a:gd name="T2" fmla="*/ 1749 w 2177"/>
                      <a:gd name="T3" fmla="*/ 62 h 298"/>
                      <a:gd name="T4" fmla="*/ 1292 w 2177"/>
                      <a:gd name="T5" fmla="*/ 9 h 298"/>
                      <a:gd name="T6" fmla="*/ 1007 w 2177"/>
                      <a:gd name="T7" fmla="*/ 0 h 298"/>
                      <a:gd name="T8" fmla="*/ 5 w 2177"/>
                      <a:gd name="T9" fmla="*/ 180 h 298"/>
                      <a:gd name="T10" fmla="*/ 0 w 2177"/>
                      <a:gd name="T11" fmla="*/ 187 h 298"/>
                      <a:gd name="T12" fmla="*/ 987 w 2177"/>
                      <a:gd name="T13" fmla="*/ 22 h 298"/>
                      <a:gd name="T14" fmla="*/ 1272 w 2177"/>
                      <a:gd name="T15" fmla="*/ 31 h 298"/>
                      <a:gd name="T16" fmla="*/ 1728 w 2177"/>
                      <a:gd name="T17" fmla="*/ 84 h 298"/>
                      <a:gd name="T18" fmla="*/ 2138 w 2177"/>
                      <a:gd name="T19" fmla="*/ 238 h 298"/>
                      <a:gd name="T20" fmla="*/ 2142 w 2177"/>
                      <a:gd name="T21" fmla="*/ 298 h 298"/>
                      <a:gd name="T22" fmla="*/ 2157 w 2177"/>
                      <a:gd name="T23" fmla="*/ 283 h 298"/>
                      <a:gd name="T24" fmla="*/ 2159 w 2177"/>
                      <a:gd name="T25" fmla="*/ 21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7" h="298">
                        <a:moveTo>
                          <a:pt x="2159" y="216"/>
                        </a:moveTo>
                        <a:cubicBezTo>
                          <a:pt x="2115" y="158"/>
                          <a:pt x="1965" y="102"/>
                          <a:pt x="1749" y="62"/>
                        </a:cubicBezTo>
                        <a:cubicBezTo>
                          <a:pt x="1613" y="36"/>
                          <a:pt x="1460" y="18"/>
                          <a:pt x="1292" y="9"/>
                        </a:cubicBezTo>
                        <a:cubicBezTo>
                          <a:pt x="1198" y="3"/>
                          <a:pt x="1102" y="0"/>
                          <a:pt x="1007" y="0"/>
                        </a:cubicBezTo>
                        <a:cubicBezTo>
                          <a:pt x="514" y="0"/>
                          <a:pt x="92" y="76"/>
                          <a:pt x="5" y="180"/>
                        </a:cubicBezTo>
                        <a:cubicBezTo>
                          <a:pt x="3" y="183"/>
                          <a:pt x="2" y="185"/>
                          <a:pt x="0" y="187"/>
                        </a:cubicBezTo>
                        <a:cubicBezTo>
                          <a:pt x="114" y="91"/>
                          <a:pt x="518" y="22"/>
                          <a:pt x="987" y="22"/>
                        </a:cubicBezTo>
                        <a:cubicBezTo>
                          <a:pt x="1082" y="22"/>
                          <a:pt x="1177" y="25"/>
                          <a:pt x="1272" y="31"/>
                        </a:cubicBezTo>
                        <a:cubicBezTo>
                          <a:pt x="1439" y="41"/>
                          <a:pt x="1593" y="59"/>
                          <a:pt x="1728" y="84"/>
                        </a:cubicBezTo>
                        <a:cubicBezTo>
                          <a:pt x="1944" y="125"/>
                          <a:pt x="2094" y="181"/>
                          <a:pt x="2138" y="238"/>
                        </a:cubicBezTo>
                        <a:cubicBezTo>
                          <a:pt x="2154" y="259"/>
                          <a:pt x="2155" y="278"/>
                          <a:pt x="2142" y="298"/>
                        </a:cubicBezTo>
                        <a:cubicBezTo>
                          <a:pt x="2148" y="293"/>
                          <a:pt x="2153" y="288"/>
                          <a:pt x="2157" y="283"/>
                        </a:cubicBezTo>
                        <a:cubicBezTo>
                          <a:pt x="2176" y="260"/>
                          <a:pt x="2177" y="239"/>
                          <a:pt x="2159" y="216"/>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 name="Freeform 12">
                    <a:extLst>
                      <a:ext uri="{FF2B5EF4-FFF2-40B4-BE49-F238E27FC236}">
                        <a16:creationId xmlns:a16="http://schemas.microsoft.com/office/drawing/2014/main" id="{4F5FDE60-F36E-47B4-9EAB-E0CF81437806}"/>
                      </a:ext>
                    </a:extLst>
                  </p:cNvPr>
                  <p:cNvSpPr>
                    <a:spLocks/>
                  </p:cNvSpPr>
                  <p:nvPr/>
                </p:nvSpPr>
                <p:spPr bwMode="auto">
                  <a:xfrm>
                    <a:off x="7739063" y="3008313"/>
                    <a:ext cx="1552575" cy="1843087"/>
                  </a:xfrm>
                  <a:custGeom>
                    <a:avLst/>
                    <a:gdLst>
                      <a:gd name="T0" fmla="*/ 427 w 449"/>
                      <a:gd name="T1" fmla="*/ 50 h 532"/>
                      <a:gd name="T2" fmla="*/ 0 w 449"/>
                      <a:gd name="T3" fmla="*/ 212 h 532"/>
                      <a:gd name="T4" fmla="*/ 0 w 449"/>
                      <a:gd name="T5" fmla="*/ 532 h 532"/>
                      <a:gd name="T6" fmla="*/ 416 w 449"/>
                      <a:gd name="T7" fmla="*/ 372 h 532"/>
                      <a:gd name="T8" fmla="*/ 438 w 449"/>
                      <a:gd name="T9" fmla="*/ 322 h 532"/>
                      <a:gd name="T10" fmla="*/ 449 w 449"/>
                      <a:gd name="T11" fmla="*/ 0 h 532"/>
                      <a:gd name="T12" fmla="*/ 427 w 449"/>
                      <a:gd name="T13" fmla="*/ 50 h 532"/>
                    </a:gdLst>
                    <a:ahLst/>
                    <a:cxnLst>
                      <a:cxn ang="0">
                        <a:pos x="T0" y="T1"/>
                      </a:cxn>
                      <a:cxn ang="0">
                        <a:pos x="T2" y="T3"/>
                      </a:cxn>
                      <a:cxn ang="0">
                        <a:pos x="T4" y="T5"/>
                      </a:cxn>
                      <a:cxn ang="0">
                        <a:pos x="T6" y="T7"/>
                      </a:cxn>
                      <a:cxn ang="0">
                        <a:pos x="T8" y="T9"/>
                      </a:cxn>
                      <a:cxn ang="0">
                        <a:pos x="T10" y="T11"/>
                      </a:cxn>
                      <a:cxn ang="0">
                        <a:pos x="T12" y="T13"/>
                      </a:cxn>
                    </a:cxnLst>
                    <a:rect l="0" t="0" r="r" b="b"/>
                    <a:pathLst>
                      <a:path w="449" h="532">
                        <a:moveTo>
                          <a:pt x="427" y="50"/>
                        </a:moveTo>
                        <a:cubicBezTo>
                          <a:pt x="371" y="118"/>
                          <a:pt x="215" y="174"/>
                          <a:pt x="0" y="212"/>
                        </a:cubicBezTo>
                        <a:cubicBezTo>
                          <a:pt x="0" y="532"/>
                          <a:pt x="0" y="532"/>
                          <a:pt x="0" y="532"/>
                        </a:cubicBezTo>
                        <a:cubicBezTo>
                          <a:pt x="209" y="494"/>
                          <a:pt x="361" y="438"/>
                          <a:pt x="416" y="372"/>
                        </a:cubicBezTo>
                        <a:cubicBezTo>
                          <a:pt x="430" y="355"/>
                          <a:pt x="437" y="338"/>
                          <a:pt x="438" y="322"/>
                        </a:cubicBezTo>
                        <a:cubicBezTo>
                          <a:pt x="449" y="0"/>
                          <a:pt x="449" y="0"/>
                          <a:pt x="449" y="0"/>
                        </a:cubicBezTo>
                        <a:cubicBezTo>
                          <a:pt x="448" y="17"/>
                          <a:pt x="441" y="33"/>
                          <a:pt x="427" y="50"/>
                        </a:cubicBezTo>
                        <a:close/>
                      </a:path>
                    </a:pathLst>
                  </a:custGeom>
                  <a:solidFill>
                    <a:srgbClr val="D8A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 name="Freeform 13">
                    <a:extLst>
                      <a:ext uri="{FF2B5EF4-FFF2-40B4-BE49-F238E27FC236}">
                        <a16:creationId xmlns:a16="http://schemas.microsoft.com/office/drawing/2014/main" id="{CBF9450C-8394-4E54-941F-CA8A7B11C4C7}"/>
                      </a:ext>
                    </a:extLst>
                  </p:cNvPr>
                  <p:cNvSpPr>
                    <a:spLocks/>
                  </p:cNvSpPr>
                  <p:nvPr/>
                </p:nvSpPr>
                <p:spPr bwMode="auto">
                  <a:xfrm>
                    <a:off x="4356100" y="3913188"/>
                    <a:ext cx="727075" cy="1136650"/>
                  </a:xfrm>
                  <a:custGeom>
                    <a:avLst/>
                    <a:gdLst>
                      <a:gd name="T0" fmla="*/ 0 w 210"/>
                      <a:gd name="T1" fmla="*/ 0 h 328"/>
                      <a:gd name="T2" fmla="*/ 0 w 210"/>
                      <a:gd name="T3" fmla="*/ 322 h 328"/>
                      <a:gd name="T4" fmla="*/ 210 w 210"/>
                      <a:gd name="T5" fmla="*/ 328 h 328"/>
                      <a:gd name="T6" fmla="*/ 210 w 210"/>
                      <a:gd name="T7" fmla="*/ 6 h 328"/>
                      <a:gd name="T8" fmla="*/ 0 w 210"/>
                      <a:gd name="T9" fmla="*/ 0 h 328"/>
                    </a:gdLst>
                    <a:ahLst/>
                    <a:cxnLst>
                      <a:cxn ang="0">
                        <a:pos x="T0" y="T1"/>
                      </a:cxn>
                      <a:cxn ang="0">
                        <a:pos x="T2" y="T3"/>
                      </a:cxn>
                      <a:cxn ang="0">
                        <a:pos x="T4" y="T5"/>
                      </a:cxn>
                      <a:cxn ang="0">
                        <a:pos x="T6" y="T7"/>
                      </a:cxn>
                      <a:cxn ang="0">
                        <a:pos x="T8" y="T9"/>
                      </a:cxn>
                    </a:cxnLst>
                    <a:rect l="0" t="0" r="r" b="b"/>
                    <a:pathLst>
                      <a:path w="210" h="328">
                        <a:moveTo>
                          <a:pt x="0" y="0"/>
                        </a:moveTo>
                        <a:cubicBezTo>
                          <a:pt x="0" y="322"/>
                          <a:pt x="0" y="322"/>
                          <a:pt x="0" y="322"/>
                        </a:cubicBezTo>
                        <a:cubicBezTo>
                          <a:pt x="71" y="325"/>
                          <a:pt x="141" y="328"/>
                          <a:pt x="210" y="328"/>
                        </a:cubicBezTo>
                        <a:cubicBezTo>
                          <a:pt x="210" y="6"/>
                          <a:pt x="210" y="6"/>
                          <a:pt x="210" y="6"/>
                        </a:cubicBezTo>
                        <a:cubicBezTo>
                          <a:pt x="141" y="6"/>
                          <a:pt x="71" y="3"/>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 name="Freeform 14">
                    <a:extLst>
                      <a:ext uri="{FF2B5EF4-FFF2-40B4-BE49-F238E27FC236}">
                        <a16:creationId xmlns:a16="http://schemas.microsoft.com/office/drawing/2014/main" id="{F982483D-48AD-4B76-B638-4A101D042E57}"/>
                      </a:ext>
                    </a:extLst>
                  </p:cNvPr>
                  <p:cNvSpPr>
                    <a:spLocks/>
                  </p:cNvSpPr>
                  <p:nvPr/>
                </p:nvSpPr>
                <p:spPr bwMode="auto">
                  <a:xfrm>
                    <a:off x="5268913" y="3933825"/>
                    <a:ext cx="277813" cy="1116012"/>
                  </a:xfrm>
                  <a:custGeom>
                    <a:avLst/>
                    <a:gdLst>
                      <a:gd name="T0" fmla="*/ 0 w 80"/>
                      <a:gd name="T1" fmla="*/ 0 h 322"/>
                      <a:gd name="T2" fmla="*/ 0 w 80"/>
                      <a:gd name="T3" fmla="*/ 322 h 322"/>
                      <a:gd name="T4" fmla="*/ 80 w 80"/>
                      <a:gd name="T5" fmla="*/ 321 h 322"/>
                      <a:gd name="T6" fmla="*/ 80 w 80"/>
                      <a:gd name="T7" fmla="*/ 0 h 322"/>
                      <a:gd name="T8" fmla="*/ 0 w 80"/>
                      <a:gd name="T9" fmla="*/ 0 h 322"/>
                    </a:gdLst>
                    <a:ahLst/>
                    <a:cxnLst>
                      <a:cxn ang="0">
                        <a:pos x="T0" y="T1"/>
                      </a:cxn>
                      <a:cxn ang="0">
                        <a:pos x="T2" y="T3"/>
                      </a:cxn>
                      <a:cxn ang="0">
                        <a:pos x="T4" y="T5"/>
                      </a:cxn>
                      <a:cxn ang="0">
                        <a:pos x="T6" y="T7"/>
                      </a:cxn>
                      <a:cxn ang="0">
                        <a:pos x="T8" y="T9"/>
                      </a:cxn>
                    </a:cxnLst>
                    <a:rect l="0" t="0" r="r" b="b"/>
                    <a:pathLst>
                      <a:path w="80" h="322">
                        <a:moveTo>
                          <a:pt x="0" y="0"/>
                        </a:moveTo>
                        <a:cubicBezTo>
                          <a:pt x="0" y="322"/>
                          <a:pt x="0" y="322"/>
                          <a:pt x="0" y="322"/>
                        </a:cubicBezTo>
                        <a:cubicBezTo>
                          <a:pt x="27" y="322"/>
                          <a:pt x="53" y="322"/>
                          <a:pt x="80" y="321"/>
                        </a:cubicBezTo>
                        <a:cubicBezTo>
                          <a:pt x="80" y="0"/>
                          <a:pt x="80" y="0"/>
                          <a:pt x="80" y="0"/>
                        </a:cubicBezTo>
                        <a:cubicBezTo>
                          <a:pt x="53" y="0"/>
                          <a:pt x="27" y="0"/>
                          <a:pt x="0" y="0"/>
                        </a:cubicBezTo>
                        <a:close/>
                      </a:path>
                    </a:pathLst>
                  </a:custGeom>
                  <a:solidFill>
                    <a:srgbClr val="DCA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 name="Freeform 15">
                    <a:extLst>
                      <a:ext uri="{FF2B5EF4-FFF2-40B4-BE49-F238E27FC236}">
                        <a16:creationId xmlns:a16="http://schemas.microsoft.com/office/drawing/2014/main" id="{E4B85272-71AB-4C87-8DF4-5B5D36031E55}"/>
                      </a:ext>
                    </a:extLst>
                  </p:cNvPr>
                  <p:cNvSpPr>
                    <a:spLocks/>
                  </p:cNvSpPr>
                  <p:nvPr/>
                </p:nvSpPr>
                <p:spPr bwMode="auto">
                  <a:xfrm>
                    <a:off x="5083175" y="3933825"/>
                    <a:ext cx="185738" cy="1116012"/>
                  </a:xfrm>
                  <a:custGeom>
                    <a:avLst/>
                    <a:gdLst>
                      <a:gd name="T0" fmla="*/ 0 w 54"/>
                      <a:gd name="T1" fmla="*/ 0 h 322"/>
                      <a:gd name="T2" fmla="*/ 0 w 54"/>
                      <a:gd name="T3" fmla="*/ 322 h 322"/>
                      <a:gd name="T4" fmla="*/ 54 w 54"/>
                      <a:gd name="T5" fmla="*/ 322 h 322"/>
                      <a:gd name="T6" fmla="*/ 54 w 54"/>
                      <a:gd name="T7" fmla="*/ 0 h 322"/>
                      <a:gd name="T8" fmla="*/ 0 w 54"/>
                      <a:gd name="T9" fmla="*/ 0 h 322"/>
                    </a:gdLst>
                    <a:ahLst/>
                    <a:cxnLst>
                      <a:cxn ang="0">
                        <a:pos x="T0" y="T1"/>
                      </a:cxn>
                      <a:cxn ang="0">
                        <a:pos x="T2" y="T3"/>
                      </a:cxn>
                      <a:cxn ang="0">
                        <a:pos x="T4" y="T5"/>
                      </a:cxn>
                      <a:cxn ang="0">
                        <a:pos x="T6" y="T7"/>
                      </a:cxn>
                      <a:cxn ang="0">
                        <a:pos x="T8" y="T9"/>
                      </a:cxn>
                    </a:cxnLst>
                    <a:rect l="0" t="0" r="r" b="b"/>
                    <a:pathLst>
                      <a:path w="54" h="322">
                        <a:moveTo>
                          <a:pt x="0" y="0"/>
                        </a:moveTo>
                        <a:cubicBezTo>
                          <a:pt x="0" y="322"/>
                          <a:pt x="0" y="322"/>
                          <a:pt x="0" y="322"/>
                        </a:cubicBezTo>
                        <a:cubicBezTo>
                          <a:pt x="18" y="322"/>
                          <a:pt x="36" y="322"/>
                          <a:pt x="54" y="322"/>
                        </a:cubicBezTo>
                        <a:cubicBezTo>
                          <a:pt x="54" y="0"/>
                          <a:pt x="54" y="0"/>
                          <a:pt x="54" y="0"/>
                        </a:cubicBezTo>
                        <a:cubicBezTo>
                          <a:pt x="36" y="0"/>
                          <a:pt x="18" y="0"/>
                          <a:pt x="0" y="0"/>
                        </a:cubicBez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2" name="Freeform 16">
                    <a:extLst>
                      <a:ext uri="{FF2B5EF4-FFF2-40B4-BE49-F238E27FC236}">
                        <a16:creationId xmlns:a16="http://schemas.microsoft.com/office/drawing/2014/main" id="{639DA424-6357-4911-B283-DF40CF4D2740}"/>
                      </a:ext>
                    </a:extLst>
                  </p:cNvPr>
                  <p:cNvSpPr>
                    <a:spLocks/>
                  </p:cNvSpPr>
                  <p:nvPr/>
                </p:nvSpPr>
                <p:spPr bwMode="auto">
                  <a:xfrm>
                    <a:off x="5546725" y="3743325"/>
                    <a:ext cx="2192338" cy="1303337"/>
                  </a:xfrm>
                  <a:custGeom>
                    <a:avLst/>
                    <a:gdLst>
                      <a:gd name="T0" fmla="*/ 634 w 634"/>
                      <a:gd name="T1" fmla="*/ 0 h 376"/>
                      <a:gd name="T2" fmla="*/ 0 w 634"/>
                      <a:gd name="T3" fmla="*/ 55 h 376"/>
                      <a:gd name="T4" fmla="*/ 0 w 634"/>
                      <a:gd name="T5" fmla="*/ 376 h 376"/>
                      <a:gd name="T6" fmla="*/ 634 w 634"/>
                      <a:gd name="T7" fmla="*/ 320 h 376"/>
                      <a:gd name="T8" fmla="*/ 634 w 634"/>
                      <a:gd name="T9" fmla="*/ 0 h 376"/>
                    </a:gdLst>
                    <a:ahLst/>
                    <a:cxnLst>
                      <a:cxn ang="0">
                        <a:pos x="T0" y="T1"/>
                      </a:cxn>
                      <a:cxn ang="0">
                        <a:pos x="T2" y="T3"/>
                      </a:cxn>
                      <a:cxn ang="0">
                        <a:pos x="T4" y="T5"/>
                      </a:cxn>
                      <a:cxn ang="0">
                        <a:pos x="T6" y="T7"/>
                      </a:cxn>
                      <a:cxn ang="0">
                        <a:pos x="T8" y="T9"/>
                      </a:cxn>
                    </a:cxnLst>
                    <a:rect l="0" t="0" r="r" b="b"/>
                    <a:pathLst>
                      <a:path w="634" h="376">
                        <a:moveTo>
                          <a:pt x="634" y="0"/>
                        </a:moveTo>
                        <a:cubicBezTo>
                          <a:pt x="455" y="32"/>
                          <a:pt x="236" y="51"/>
                          <a:pt x="0" y="55"/>
                        </a:cubicBezTo>
                        <a:cubicBezTo>
                          <a:pt x="0" y="376"/>
                          <a:pt x="0" y="376"/>
                          <a:pt x="0" y="376"/>
                        </a:cubicBezTo>
                        <a:cubicBezTo>
                          <a:pt x="236" y="372"/>
                          <a:pt x="456" y="352"/>
                          <a:pt x="634" y="320"/>
                        </a:cubicBezTo>
                        <a:lnTo>
                          <a:pt x="634" y="0"/>
                        </a:lnTo>
                        <a:close/>
                      </a:path>
                    </a:pathLst>
                  </a:custGeom>
                  <a:solidFill>
                    <a:srgbClr val="9C5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3" name="Freeform 17">
                    <a:extLst>
                      <a:ext uri="{FF2B5EF4-FFF2-40B4-BE49-F238E27FC236}">
                        <a16:creationId xmlns:a16="http://schemas.microsoft.com/office/drawing/2014/main" id="{4896927B-9D7E-4BEE-9684-87DB7925F119}"/>
                      </a:ext>
                    </a:extLst>
                  </p:cNvPr>
                  <p:cNvSpPr>
                    <a:spLocks/>
                  </p:cNvSpPr>
                  <p:nvPr/>
                </p:nvSpPr>
                <p:spPr bwMode="auto">
                  <a:xfrm>
                    <a:off x="8413750" y="3662363"/>
                    <a:ext cx="76200" cy="968375"/>
                  </a:xfrm>
                  <a:custGeom>
                    <a:avLst/>
                    <a:gdLst>
                      <a:gd name="T0" fmla="*/ 22 w 22"/>
                      <a:gd name="T1" fmla="*/ 0 h 279"/>
                      <a:gd name="T2" fmla="*/ 0 w 22"/>
                      <a:gd name="T3" fmla="*/ 6 h 279"/>
                      <a:gd name="T4" fmla="*/ 0 w 22"/>
                      <a:gd name="T5" fmla="*/ 279 h 279"/>
                      <a:gd name="T6" fmla="*/ 22 w 22"/>
                      <a:gd name="T7" fmla="*/ 272 h 279"/>
                      <a:gd name="T8" fmla="*/ 22 w 22"/>
                      <a:gd name="T9" fmla="*/ 0 h 279"/>
                    </a:gdLst>
                    <a:ahLst/>
                    <a:cxnLst>
                      <a:cxn ang="0">
                        <a:pos x="T0" y="T1"/>
                      </a:cxn>
                      <a:cxn ang="0">
                        <a:pos x="T2" y="T3"/>
                      </a:cxn>
                      <a:cxn ang="0">
                        <a:pos x="T4" y="T5"/>
                      </a:cxn>
                      <a:cxn ang="0">
                        <a:pos x="T6" y="T7"/>
                      </a:cxn>
                      <a:cxn ang="0">
                        <a:pos x="T8" y="T9"/>
                      </a:cxn>
                    </a:cxnLst>
                    <a:rect l="0" t="0" r="r" b="b"/>
                    <a:pathLst>
                      <a:path w="22" h="279">
                        <a:moveTo>
                          <a:pt x="22" y="0"/>
                        </a:moveTo>
                        <a:cubicBezTo>
                          <a:pt x="15" y="2"/>
                          <a:pt x="7" y="4"/>
                          <a:pt x="0" y="6"/>
                        </a:cubicBezTo>
                        <a:cubicBezTo>
                          <a:pt x="0" y="279"/>
                          <a:pt x="0" y="279"/>
                          <a:pt x="0" y="279"/>
                        </a:cubicBezTo>
                        <a:cubicBezTo>
                          <a:pt x="8" y="277"/>
                          <a:pt x="14" y="274"/>
                          <a:pt x="22" y="272"/>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4" name="Freeform 18">
                    <a:extLst>
                      <a:ext uri="{FF2B5EF4-FFF2-40B4-BE49-F238E27FC236}">
                        <a16:creationId xmlns:a16="http://schemas.microsoft.com/office/drawing/2014/main" id="{4C96EBE0-3969-4630-BE85-486F6E72D5EA}"/>
                      </a:ext>
                    </a:extLst>
                  </p:cNvPr>
                  <p:cNvSpPr>
                    <a:spLocks/>
                  </p:cNvSpPr>
                  <p:nvPr/>
                </p:nvSpPr>
                <p:spPr bwMode="auto">
                  <a:xfrm>
                    <a:off x="7980363" y="3770313"/>
                    <a:ext cx="76200" cy="974725"/>
                  </a:xfrm>
                  <a:custGeom>
                    <a:avLst/>
                    <a:gdLst>
                      <a:gd name="T0" fmla="*/ 22 w 22"/>
                      <a:gd name="T1" fmla="*/ 0 h 281"/>
                      <a:gd name="T2" fmla="*/ 0 w 22"/>
                      <a:gd name="T3" fmla="*/ 4 h 281"/>
                      <a:gd name="T4" fmla="*/ 0 w 22"/>
                      <a:gd name="T5" fmla="*/ 281 h 281"/>
                      <a:gd name="T6" fmla="*/ 22 w 22"/>
                      <a:gd name="T7" fmla="*/ 276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8" y="3"/>
                          <a:pt x="0" y="4"/>
                        </a:cubicBezTo>
                        <a:cubicBezTo>
                          <a:pt x="0" y="281"/>
                          <a:pt x="0" y="281"/>
                          <a:pt x="0" y="281"/>
                        </a:cubicBezTo>
                        <a:cubicBezTo>
                          <a:pt x="8" y="279"/>
                          <a:pt x="15" y="277"/>
                          <a:pt x="22" y="276"/>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5" name="Freeform 19">
                    <a:extLst>
                      <a:ext uri="{FF2B5EF4-FFF2-40B4-BE49-F238E27FC236}">
                        <a16:creationId xmlns:a16="http://schemas.microsoft.com/office/drawing/2014/main" id="{ECEEADFF-B401-406C-B3AD-684BB0394DFE}"/>
                      </a:ext>
                    </a:extLst>
                  </p:cNvPr>
                  <p:cNvSpPr>
                    <a:spLocks/>
                  </p:cNvSpPr>
                  <p:nvPr/>
                </p:nvSpPr>
                <p:spPr bwMode="auto">
                  <a:xfrm>
                    <a:off x="8842375" y="3509963"/>
                    <a:ext cx="76200" cy="946150"/>
                  </a:xfrm>
                  <a:custGeom>
                    <a:avLst/>
                    <a:gdLst>
                      <a:gd name="T0" fmla="*/ 22 w 22"/>
                      <a:gd name="T1" fmla="*/ 261 h 273"/>
                      <a:gd name="T2" fmla="*/ 22 w 22"/>
                      <a:gd name="T3" fmla="*/ 0 h 273"/>
                      <a:gd name="T4" fmla="*/ 0 w 22"/>
                      <a:gd name="T5" fmla="*/ 9 h 273"/>
                      <a:gd name="T6" fmla="*/ 0 w 22"/>
                      <a:gd name="T7" fmla="*/ 273 h 273"/>
                      <a:gd name="T8" fmla="*/ 22 w 22"/>
                      <a:gd name="T9" fmla="*/ 261 h 273"/>
                    </a:gdLst>
                    <a:ahLst/>
                    <a:cxnLst>
                      <a:cxn ang="0">
                        <a:pos x="T0" y="T1"/>
                      </a:cxn>
                      <a:cxn ang="0">
                        <a:pos x="T2" y="T3"/>
                      </a:cxn>
                      <a:cxn ang="0">
                        <a:pos x="T4" y="T5"/>
                      </a:cxn>
                      <a:cxn ang="0">
                        <a:pos x="T6" y="T7"/>
                      </a:cxn>
                      <a:cxn ang="0">
                        <a:pos x="T8" y="T9"/>
                      </a:cxn>
                    </a:cxnLst>
                    <a:rect l="0" t="0" r="r" b="b"/>
                    <a:pathLst>
                      <a:path w="22" h="273">
                        <a:moveTo>
                          <a:pt x="22" y="261"/>
                        </a:moveTo>
                        <a:cubicBezTo>
                          <a:pt x="22" y="0"/>
                          <a:pt x="22" y="0"/>
                          <a:pt x="22" y="0"/>
                        </a:cubicBezTo>
                        <a:cubicBezTo>
                          <a:pt x="15" y="3"/>
                          <a:pt x="8" y="6"/>
                          <a:pt x="0" y="9"/>
                        </a:cubicBezTo>
                        <a:cubicBezTo>
                          <a:pt x="0" y="273"/>
                          <a:pt x="0" y="273"/>
                          <a:pt x="0" y="273"/>
                        </a:cubicBezTo>
                        <a:cubicBezTo>
                          <a:pt x="8" y="269"/>
                          <a:pt x="16" y="265"/>
                          <a:pt x="22"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6" name="Freeform 20">
                    <a:extLst>
                      <a:ext uri="{FF2B5EF4-FFF2-40B4-BE49-F238E27FC236}">
                        <a16:creationId xmlns:a16="http://schemas.microsoft.com/office/drawing/2014/main" id="{F8B44B1A-BE28-405B-BE5B-09DBCF91F146}"/>
                      </a:ext>
                    </a:extLst>
                  </p:cNvPr>
                  <p:cNvSpPr>
                    <a:spLocks/>
                  </p:cNvSpPr>
                  <p:nvPr/>
                </p:nvSpPr>
                <p:spPr bwMode="auto">
                  <a:xfrm>
                    <a:off x="5826125" y="4010025"/>
                    <a:ext cx="79375" cy="973137"/>
                  </a:xfrm>
                  <a:custGeom>
                    <a:avLst/>
                    <a:gdLst>
                      <a:gd name="T0" fmla="*/ 23 w 23"/>
                      <a:gd name="T1" fmla="*/ 0 h 281"/>
                      <a:gd name="T2" fmla="*/ 0 w 23"/>
                      <a:gd name="T3" fmla="*/ 0 h 281"/>
                      <a:gd name="T4" fmla="*/ 0 w 23"/>
                      <a:gd name="T5" fmla="*/ 281 h 281"/>
                      <a:gd name="T6" fmla="*/ 23 w 23"/>
                      <a:gd name="T7" fmla="*/ 280 h 281"/>
                      <a:gd name="T8" fmla="*/ 23 w 23"/>
                      <a:gd name="T9" fmla="*/ 0 h 281"/>
                    </a:gdLst>
                    <a:ahLst/>
                    <a:cxnLst>
                      <a:cxn ang="0">
                        <a:pos x="T0" y="T1"/>
                      </a:cxn>
                      <a:cxn ang="0">
                        <a:pos x="T2" y="T3"/>
                      </a:cxn>
                      <a:cxn ang="0">
                        <a:pos x="T4" y="T5"/>
                      </a:cxn>
                      <a:cxn ang="0">
                        <a:pos x="T6" y="T7"/>
                      </a:cxn>
                      <a:cxn ang="0">
                        <a:pos x="T8" y="T9"/>
                      </a:cxn>
                    </a:cxnLst>
                    <a:rect l="0" t="0" r="r" b="b"/>
                    <a:pathLst>
                      <a:path w="23" h="281">
                        <a:moveTo>
                          <a:pt x="23" y="0"/>
                        </a:moveTo>
                        <a:cubicBezTo>
                          <a:pt x="15" y="0"/>
                          <a:pt x="8" y="0"/>
                          <a:pt x="0" y="0"/>
                        </a:cubicBezTo>
                        <a:cubicBezTo>
                          <a:pt x="0" y="281"/>
                          <a:pt x="0" y="281"/>
                          <a:pt x="0" y="281"/>
                        </a:cubicBezTo>
                        <a:cubicBezTo>
                          <a:pt x="8" y="281"/>
                          <a:pt x="15" y="281"/>
                          <a:pt x="23" y="280"/>
                        </a:cubicBez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7" name="Freeform 21">
                    <a:extLst>
                      <a:ext uri="{FF2B5EF4-FFF2-40B4-BE49-F238E27FC236}">
                        <a16:creationId xmlns:a16="http://schemas.microsoft.com/office/drawing/2014/main" id="{A34B3DB9-BB55-4B3E-954D-D8C4EEFB4275}"/>
                      </a:ext>
                    </a:extLst>
                  </p:cNvPr>
                  <p:cNvSpPr>
                    <a:spLocks/>
                  </p:cNvSpPr>
                  <p:nvPr/>
                </p:nvSpPr>
                <p:spPr bwMode="auto">
                  <a:xfrm>
                    <a:off x="1520825" y="3562350"/>
                    <a:ext cx="76200" cy="987425"/>
                  </a:xfrm>
                  <a:custGeom>
                    <a:avLst/>
                    <a:gdLst>
                      <a:gd name="T0" fmla="*/ 22 w 22"/>
                      <a:gd name="T1" fmla="*/ 7 h 285"/>
                      <a:gd name="T2" fmla="*/ 0 w 22"/>
                      <a:gd name="T3" fmla="*/ 0 h 285"/>
                      <a:gd name="T4" fmla="*/ 0 w 22"/>
                      <a:gd name="T5" fmla="*/ 278 h 285"/>
                      <a:gd name="T6" fmla="*/ 22 w 22"/>
                      <a:gd name="T7" fmla="*/ 285 h 285"/>
                      <a:gd name="T8" fmla="*/ 22 w 22"/>
                      <a:gd name="T9" fmla="*/ 7 h 285"/>
                    </a:gdLst>
                    <a:ahLst/>
                    <a:cxnLst>
                      <a:cxn ang="0">
                        <a:pos x="T0" y="T1"/>
                      </a:cxn>
                      <a:cxn ang="0">
                        <a:pos x="T2" y="T3"/>
                      </a:cxn>
                      <a:cxn ang="0">
                        <a:pos x="T4" y="T5"/>
                      </a:cxn>
                      <a:cxn ang="0">
                        <a:pos x="T6" y="T7"/>
                      </a:cxn>
                      <a:cxn ang="0">
                        <a:pos x="T8" y="T9"/>
                      </a:cxn>
                    </a:cxnLst>
                    <a:rect l="0" t="0" r="r" b="b"/>
                    <a:pathLst>
                      <a:path w="22" h="285">
                        <a:moveTo>
                          <a:pt x="22" y="7"/>
                        </a:moveTo>
                        <a:cubicBezTo>
                          <a:pt x="14" y="5"/>
                          <a:pt x="7" y="3"/>
                          <a:pt x="0" y="0"/>
                        </a:cubicBezTo>
                        <a:cubicBezTo>
                          <a:pt x="0" y="278"/>
                          <a:pt x="0" y="278"/>
                          <a:pt x="0" y="278"/>
                        </a:cubicBezTo>
                        <a:cubicBezTo>
                          <a:pt x="7" y="280"/>
                          <a:pt x="14" y="283"/>
                          <a:pt x="22" y="285"/>
                        </a:cubicBezTo>
                        <a:lnTo>
                          <a:pt x="2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8" name="Freeform 22">
                    <a:extLst>
                      <a:ext uri="{FF2B5EF4-FFF2-40B4-BE49-F238E27FC236}">
                        <a16:creationId xmlns:a16="http://schemas.microsoft.com/office/drawing/2014/main" id="{A8B5F0EB-7846-4E32-9D48-322480C5B057}"/>
                      </a:ext>
                    </a:extLst>
                  </p:cNvPr>
                  <p:cNvSpPr>
                    <a:spLocks/>
                  </p:cNvSpPr>
                  <p:nvPr/>
                </p:nvSpPr>
                <p:spPr bwMode="auto">
                  <a:xfrm>
                    <a:off x="7119938" y="3913188"/>
                    <a:ext cx="76200" cy="973137"/>
                  </a:xfrm>
                  <a:custGeom>
                    <a:avLst/>
                    <a:gdLst>
                      <a:gd name="T0" fmla="*/ 22 w 22"/>
                      <a:gd name="T1" fmla="*/ 0 h 281"/>
                      <a:gd name="T2" fmla="*/ 0 w 22"/>
                      <a:gd name="T3" fmla="*/ 2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8" y="1"/>
                          <a:pt x="0" y="2"/>
                        </a:cubicBezTo>
                        <a:cubicBezTo>
                          <a:pt x="0" y="281"/>
                          <a:pt x="0" y="281"/>
                          <a:pt x="0" y="281"/>
                        </a:cubicBezTo>
                        <a:cubicBezTo>
                          <a:pt x="7" y="280"/>
                          <a:pt x="15" y="279"/>
                          <a:pt x="22" y="278"/>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9" name="Freeform 23">
                    <a:extLst>
                      <a:ext uri="{FF2B5EF4-FFF2-40B4-BE49-F238E27FC236}">
                        <a16:creationId xmlns:a16="http://schemas.microsoft.com/office/drawing/2014/main" id="{BDBDB8A6-D4B1-41AD-9965-8CCA2408683F}"/>
                      </a:ext>
                    </a:extLst>
                  </p:cNvPr>
                  <p:cNvSpPr>
                    <a:spLocks/>
                  </p:cNvSpPr>
                  <p:nvPr/>
                </p:nvSpPr>
                <p:spPr bwMode="auto">
                  <a:xfrm>
                    <a:off x="5397500" y="4019550"/>
                    <a:ext cx="76200" cy="974725"/>
                  </a:xfrm>
                  <a:custGeom>
                    <a:avLst/>
                    <a:gdLst>
                      <a:gd name="T0" fmla="*/ 0 w 22"/>
                      <a:gd name="T1" fmla="*/ 281 h 281"/>
                      <a:gd name="T2" fmla="*/ 22 w 22"/>
                      <a:gd name="T3" fmla="*/ 280 h 281"/>
                      <a:gd name="T4" fmla="*/ 22 w 22"/>
                      <a:gd name="T5" fmla="*/ 0 h 281"/>
                      <a:gd name="T6" fmla="*/ 0 w 22"/>
                      <a:gd name="T7" fmla="*/ 0 h 281"/>
                      <a:gd name="T8" fmla="*/ 0 w 22"/>
                      <a:gd name="T9" fmla="*/ 281 h 281"/>
                    </a:gdLst>
                    <a:ahLst/>
                    <a:cxnLst>
                      <a:cxn ang="0">
                        <a:pos x="T0" y="T1"/>
                      </a:cxn>
                      <a:cxn ang="0">
                        <a:pos x="T2" y="T3"/>
                      </a:cxn>
                      <a:cxn ang="0">
                        <a:pos x="T4" y="T5"/>
                      </a:cxn>
                      <a:cxn ang="0">
                        <a:pos x="T6" y="T7"/>
                      </a:cxn>
                      <a:cxn ang="0">
                        <a:pos x="T8" y="T9"/>
                      </a:cxn>
                    </a:cxnLst>
                    <a:rect l="0" t="0" r="r" b="b"/>
                    <a:pathLst>
                      <a:path w="22" h="281">
                        <a:moveTo>
                          <a:pt x="0" y="281"/>
                        </a:moveTo>
                        <a:cubicBezTo>
                          <a:pt x="7" y="280"/>
                          <a:pt x="15" y="280"/>
                          <a:pt x="22" y="280"/>
                        </a:cubicBezTo>
                        <a:cubicBezTo>
                          <a:pt x="22" y="0"/>
                          <a:pt x="22" y="0"/>
                          <a:pt x="22" y="0"/>
                        </a:cubicBezTo>
                        <a:cubicBezTo>
                          <a:pt x="15" y="0"/>
                          <a:pt x="7" y="0"/>
                          <a:pt x="0" y="0"/>
                        </a:cubicBez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0" name="Freeform 24">
                    <a:extLst>
                      <a:ext uri="{FF2B5EF4-FFF2-40B4-BE49-F238E27FC236}">
                        <a16:creationId xmlns:a16="http://schemas.microsoft.com/office/drawing/2014/main" id="{91CE3798-86E0-4648-9679-0C78A9DB66A9}"/>
                      </a:ext>
                    </a:extLst>
                  </p:cNvPr>
                  <p:cNvSpPr>
                    <a:spLocks/>
                  </p:cNvSpPr>
                  <p:nvPr/>
                </p:nvSpPr>
                <p:spPr bwMode="auto">
                  <a:xfrm>
                    <a:off x="6259513" y="3989388"/>
                    <a:ext cx="74613" cy="973137"/>
                  </a:xfrm>
                  <a:custGeom>
                    <a:avLst/>
                    <a:gdLst>
                      <a:gd name="T0" fmla="*/ 22 w 22"/>
                      <a:gd name="T1" fmla="*/ 0 h 281"/>
                      <a:gd name="T2" fmla="*/ 0 w 22"/>
                      <a:gd name="T3" fmla="*/ 1 h 281"/>
                      <a:gd name="T4" fmla="*/ 0 w 22"/>
                      <a:gd name="T5" fmla="*/ 281 h 281"/>
                      <a:gd name="T6" fmla="*/ 22 w 22"/>
                      <a:gd name="T7" fmla="*/ 280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1"/>
                          <a:pt x="0" y="1"/>
                        </a:cubicBezTo>
                        <a:cubicBezTo>
                          <a:pt x="0" y="281"/>
                          <a:pt x="0" y="281"/>
                          <a:pt x="0" y="281"/>
                        </a:cubicBezTo>
                        <a:cubicBezTo>
                          <a:pt x="7" y="281"/>
                          <a:pt x="15" y="280"/>
                          <a:pt x="22" y="280"/>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1" name="Freeform 25">
                    <a:extLst>
                      <a:ext uri="{FF2B5EF4-FFF2-40B4-BE49-F238E27FC236}">
                        <a16:creationId xmlns:a16="http://schemas.microsoft.com/office/drawing/2014/main" id="{735A84AF-A350-424C-869F-DCED9D042B4A}"/>
                      </a:ext>
                    </a:extLst>
                  </p:cNvPr>
                  <p:cNvSpPr>
                    <a:spLocks/>
                  </p:cNvSpPr>
                  <p:nvPr/>
                </p:nvSpPr>
                <p:spPr bwMode="auto">
                  <a:xfrm>
                    <a:off x="6691313" y="3957638"/>
                    <a:ext cx="76200" cy="974725"/>
                  </a:xfrm>
                  <a:custGeom>
                    <a:avLst/>
                    <a:gdLst>
                      <a:gd name="T0" fmla="*/ 22 w 22"/>
                      <a:gd name="T1" fmla="*/ 0 h 281"/>
                      <a:gd name="T2" fmla="*/ 0 w 22"/>
                      <a:gd name="T3" fmla="*/ 1 h 281"/>
                      <a:gd name="T4" fmla="*/ 0 w 22"/>
                      <a:gd name="T5" fmla="*/ 281 h 281"/>
                      <a:gd name="T6" fmla="*/ 22 w 22"/>
                      <a:gd name="T7" fmla="*/ 279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0"/>
                          <a:pt x="7" y="1"/>
                          <a:pt x="0" y="1"/>
                        </a:cubicBezTo>
                        <a:cubicBezTo>
                          <a:pt x="0" y="281"/>
                          <a:pt x="0" y="281"/>
                          <a:pt x="0" y="281"/>
                        </a:cubicBezTo>
                        <a:cubicBezTo>
                          <a:pt x="7" y="280"/>
                          <a:pt x="14" y="280"/>
                          <a:pt x="22" y="279"/>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2" name="Freeform 26">
                    <a:extLst>
                      <a:ext uri="{FF2B5EF4-FFF2-40B4-BE49-F238E27FC236}">
                        <a16:creationId xmlns:a16="http://schemas.microsoft.com/office/drawing/2014/main" id="{630E3808-B2EC-439F-A9A7-651160295444}"/>
                      </a:ext>
                    </a:extLst>
                  </p:cNvPr>
                  <p:cNvSpPr>
                    <a:spLocks/>
                  </p:cNvSpPr>
                  <p:nvPr/>
                </p:nvSpPr>
                <p:spPr bwMode="auto">
                  <a:xfrm>
                    <a:off x="7551738" y="3849688"/>
                    <a:ext cx="76200" cy="974725"/>
                  </a:xfrm>
                  <a:custGeom>
                    <a:avLst/>
                    <a:gdLst>
                      <a:gd name="T0" fmla="*/ 22 w 22"/>
                      <a:gd name="T1" fmla="*/ 0 h 281"/>
                      <a:gd name="T2" fmla="*/ 0 w 22"/>
                      <a:gd name="T3" fmla="*/ 3 h 281"/>
                      <a:gd name="T4" fmla="*/ 0 w 22"/>
                      <a:gd name="T5" fmla="*/ 281 h 281"/>
                      <a:gd name="T6" fmla="*/ 22 w 22"/>
                      <a:gd name="T7" fmla="*/ 277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7" y="2"/>
                          <a:pt x="0" y="3"/>
                        </a:cubicBezTo>
                        <a:cubicBezTo>
                          <a:pt x="0" y="281"/>
                          <a:pt x="0" y="281"/>
                          <a:pt x="0" y="281"/>
                        </a:cubicBezTo>
                        <a:cubicBezTo>
                          <a:pt x="7" y="280"/>
                          <a:pt x="14" y="279"/>
                          <a:pt x="22" y="277"/>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3" name="Freeform 27">
                    <a:extLst>
                      <a:ext uri="{FF2B5EF4-FFF2-40B4-BE49-F238E27FC236}">
                        <a16:creationId xmlns:a16="http://schemas.microsoft.com/office/drawing/2014/main" id="{421FE415-EE42-4A2C-8D37-ABC6949F4A4A}"/>
                      </a:ext>
                    </a:extLst>
                  </p:cNvPr>
                  <p:cNvSpPr>
                    <a:spLocks/>
                  </p:cNvSpPr>
                  <p:nvPr/>
                </p:nvSpPr>
                <p:spPr bwMode="auto">
                  <a:xfrm>
                    <a:off x="3675063" y="3951288"/>
                    <a:ext cx="76200" cy="981075"/>
                  </a:xfrm>
                  <a:custGeom>
                    <a:avLst/>
                    <a:gdLst>
                      <a:gd name="T0" fmla="*/ 22 w 22"/>
                      <a:gd name="T1" fmla="*/ 1 h 283"/>
                      <a:gd name="T2" fmla="*/ 0 w 22"/>
                      <a:gd name="T3" fmla="*/ 0 h 283"/>
                      <a:gd name="T4" fmla="*/ 0 w 22"/>
                      <a:gd name="T5" fmla="*/ 281 h 283"/>
                      <a:gd name="T6" fmla="*/ 22 w 22"/>
                      <a:gd name="T7" fmla="*/ 283 h 283"/>
                      <a:gd name="T8" fmla="*/ 22 w 22"/>
                      <a:gd name="T9" fmla="*/ 1 h 283"/>
                    </a:gdLst>
                    <a:ahLst/>
                    <a:cxnLst>
                      <a:cxn ang="0">
                        <a:pos x="T0" y="T1"/>
                      </a:cxn>
                      <a:cxn ang="0">
                        <a:pos x="T2" y="T3"/>
                      </a:cxn>
                      <a:cxn ang="0">
                        <a:pos x="T4" y="T5"/>
                      </a:cxn>
                      <a:cxn ang="0">
                        <a:pos x="T6" y="T7"/>
                      </a:cxn>
                      <a:cxn ang="0">
                        <a:pos x="T8" y="T9"/>
                      </a:cxn>
                    </a:cxnLst>
                    <a:rect l="0" t="0" r="r" b="b"/>
                    <a:pathLst>
                      <a:path w="22" h="283">
                        <a:moveTo>
                          <a:pt x="22" y="1"/>
                        </a:moveTo>
                        <a:cubicBezTo>
                          <a:pt x="14" y="1"/>
                          <a:pt x="7" y="0"/>
                          <a:pt x="0" y="0"/>
                        </a:cubicBezTo>
                        <a:cubicBezTo>
                          <a:pt x="0" y="281"/>
                          <a:pt x="0" y="281"/>
                          <a:pt x="0" y="281"/>
                        </a:cubicBezTo>
                        <a:cubicBezTo>
                          <a:pt x="7" y="282"/>
                          <a:pt x="14" y="282"/>
                          <a:pt x="22" y="283"/>
                        </a:cubicBezTo>
                        <a:lnTo>
                          <a:pt x="2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4" name="Freeform 28">
                    <a:extLst>
                      <a:ext uri="{FF2B5EF4-FFF2-40B4-BE49-F238E27FC236}">
                        <a16:creationId xmlns:a16="http://schemas.microsoft.com/office/drawing/2014/main" id="{DBCD69F7-785F-4E2C-B502-C485030EADA5}"/>
                      </a:ext>
                    </a:extLst>
                  </p:cNvPr>
                  <p:cNvSpPr>
                    <a:spLocks/>
                  </p:cNvSpPr>
                  <p:nvPr/>
                </p:nvSpPr>
                <p:spPr bwMode="auto">
                  <a:xfrm>
                    <a:off x="4103688" y="3981450"/>
                    <a:ext cx="76200" cy="981075"/>
                  </a:xfrm>
                  <a:custGeom>
                    <a:avLst/>
                    <a:gdLst>
                      <a:gd name="T0" fmla="*/ 22 w 22"/>
                      <a:gd name="T1" fmla="*/ 283 h 283"/>
                      <a:gd name="T2" fmla="*/ 22 w 22"/>
                      <a:gd name="T3" fmla="*/ 2 h 283"/>
                      <a:gd name="T4" fmla="*/ 0 w 22"/>
                      <a:gd name="T5" fmla="*/ 0 h 283"/>
                      <a:gd name="T6" fmla="*/ 0 w 22"/>
                      <a:gd name="T7" fmla="*/ 281 h 283"/>
                      <a:gd name="T8" fmla="*/ 20 w 22"/>
                      <a:gd name="T9" fmla="*/ 283 h 283"/>
                      <a:gd name="T10" fmla="*/ 22 w 22"/>
                      <a:gd name="T11" fmla="*/ 283 h 283"/>
                    </a:gdLst>
                    <a:ahLst/>
                    <a:cxnLst>
                      <a:cxn ang="0">
                        <a:pos x="T0" y="T1"/>
                      </a:cxn>
                      <a:cxn ang="0">
                        <a:pos x="T2" y="T3"/>
                      </a:cxn>
                      <a:cxn ang="0">
                        <a:pos x="T4" y="T5"/>
                      </a:cxn>
                      <a:cxn ang="0">
                        <a:pos x="T6" y="T7"/>
                      </a:cxn>
                      <a:cxn ang="0">
                        <a:pos x="T8" y="T9"/>
                      </a:cxn>
                      <a:cxn ang="0">
                        <a:pos x="T10" y="T11"/>
                      </a:cxn>
                    </a:cxnLst>
                    <a:rect l="0" t="0" r="r" b="b"/>
                    <a:pathLst>
                      <a:path w="22" h="283">
                        <a:moveTo>
                          <a:pt x="22" y="283"/>
                        </a:moveTo>
                        <a:cubicBezTo>
                          <a:pt x="22" y="2"/>
                          <a:pt x="22" y="2"/>
                          <a:pt x="22" y="2"/>
                        </a:cubicBezTo>
                        <a:cubicBezTo>
                          <a:pt x="15" y="1"/>
                          <a:pt x="8" y="0"/>
                          <a:pt x="0" y="0"/>
                        </a:cubicBezTo>
                        <a:cubicBezTo>
                          <a:pt x="0" y="281"/>
                          <a:pt x="0" y="281"/>
                          <a:pt x="0" y="281"/>
                        </a:cubicBezTo>
                        <a:cubicBezTo>
                          <a:pt x="7" y="282"/>
                          <a:pt x="13" y="282"/>
                          <a:pt x="20" y="283"/>
                        </a:cubicBezTo>
                        <a:cubicBezTo>
                          <a:pt x="21" y="283"/>
                          <a:pt x="22" y="283"/>
                          <a:pt x="22" y="2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5" name="Freeform 29">
                    <a:extLst>
                      <a:ext uri="{FF2B5EF4-FFF2-40B4-BE49-F238E27FC236}">
                        <a16:creationId xmlns:a16="http://schemas.microsoft.com/office/drawing/2014/main" id="{E1BF3C2A-D802-4817-9148-1FC65FAD605C}"/>
                      </a:ext>
                    </a:extLst>
                  </p:cNvPr>
                  <p:cNvSpPr>
                    <a:spLocks/>
                  </p:cNvSpPr>
                  <p:nvPr/>
                </p:nvSpPr>
                <p:spPr bwMode="auto">
                  <a:xfrm>
                    <a:off x="4965700" y="4016375"/>
                    <a:ext cx="76200" cy="974725"/>
                  </a:xfrm>
                  <a:custGeom>
                    <a:avLst/>
                    <a:gdLst>
                      <a:gd name="T0" fmla="*/ 22 w 22"/>
                      <a:gd name="T1" fmla="*/ 0 h 281"/>
                      <a:gd name="T2" fmla="*/ 0 w 22"/>
                      <a:gd name="T3" fmla="*/ 0 h 281"/>
                      <a:gd name="T4" fmla="*/ 0 w 22"/>
                      <a:gd name="T5" fmla="*/ 281 h 281"/>
                      <a:gd name="T6" fmla="*/ 22 w 22"/>
                      <a:gd name="T7" fmla="*/ 281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8" y="0"/>
                          <a:pt x="0" y="0"/>
                        </a:cubicBezTo>
                        <a:cubicBezTo>
                          <a:pt x="0" y="281"/>
                          <a:pt x="0" y="281"/>
                          <a:pt x="0" y="281"/>
                        </a:cubicBezTo>
                        <a:cubicBezTo>
                          <a:pt x="8" y="281"/>
                          <a:pt x="15" y="281"/>
                          <a:pt x="22" y="281"/>
                        </a:cubicBez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6" name="Freeform 30">
                    <a:extLst>
                      <a:ext uri="{FF2B5EF4-FFF2-40B4-BE49-F238E27FC236}">
                        <a16:creationId xmlns:a16="http://schemas.microsoft.com/office/drawing/2014/main" id="{0C278FF9-95BC-495A-A411-139634FD6E3E}"/>
                      </a:ext>
                    </a:extLst>
                  </p:cNvPr>
                  <p:cNvSpPr>
                    <a:spLocks/>
                  </p:cNvSpPr>
                  <p:nvPr/>
                </p:nvSpPr>
                <p:spPr bwMode="auto">
                  <a:xfrm>
                    <a:off x="4537075" y="4002088"/>
                    <a:ext cx="74613" cy="977900"/>
                  </a:xfrm>
                  <a:custGeom>
                    <a:avLst/>
                    <a:gdLst>
                      <a:gd name="T0" fmla="*/ 0 w 22"/>
                      <a:gd name="T1" fmla="*/ 281 h 282"/>
                      <a:gd name="T2" fmla="*/ 22 w 22"/>
                      <a:gd name="T3" fmla="*/ 282 h 282"/>
                      <a:gd name="T4" fmla="*/ 22 w 22"/>
                      <a:gd name="T5" fmla="*/ 1 h 282"/>
                      <a:gd name="T6" fmla="*/ 0 w 22"/>
                      <a:gd name="T7" fmla="*/ 0 h 282"/>
                      <a:gd name="T8" fmla="*/ 0 w 22"/>
                      <a:gd name="T9" fmla="*/ 281 h 282"/>
                    </a:gdLst>
                    <a:ahLst/>
                    <a:cxnLst>
                      <a:cxn ang="0">
                        <a:pos x="T0" y="T1"/>
                      </a:cxn>
                      <a:cxn ang="0">
                        <a:pos x="T2" y="T3"/>
                      </a:cxn>
                      <a:cxn ang="0">
                        <a:pos x="T4" y="T5"/>
                      </a:cxn>
                      <a:cxn ang="0">
                        <a:pos x="T6" y="T7"/>
                      </a:cxn>
                      <a:cxn ang="0">
                        <a:pos x="T8" y="T9"/>
                      </a:cxn>
                    </a:cxnLst>
                    <a:rect l="0" t="0" r="r" b="b"/>
                    <a:pathLst>
                      <a:path w="22" h="282">
                        <a:moveTo>
                          <a:pt x="0" y="281"/>
                        </a:moveTo>
                        <a:cubicBezTo>
                          <a:pt x="7" y="282"/>
                          <a:pt x="14" y="282"/>
                          <a:pt x="22" y="282"/>
                        </a:cubicBezTo>
                        <a:cubicBezTo>
                          <a:pt x="22" y="1"/>
                          <a:pt x="22" y="1"/>
                          <a:pt x="22" y="1"/>
                        </a:cubicBezTo>
                        <a:cubicBezTo>
                          <a:pt x="14" y="1"/>
                          <a:pt x="7" y="0"/>
                          <a:pt x="0" y="0"/>
                        </a:cubicBezTo>
                        <a:lnTo>
                          <a:pt x="0" y="2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7" name="Freeform 31">
                    <a:extLst>
                      <a:ext uri="{FF2B5EF4-FFF2-40B4-BE49-F238E27FC236}">
                        <a16:creationId xmlns:a16="http://schemas.microsoft.com/office/drawing/2014/main" id="{4048B909-9059-4124-8223-19555B5915CC}"/>
                      </a:ext>
                    </a:extLst>
                  </p:cNvPr>
                  <p:cNvSpPr>
                    <a:spLocks/>
                  </p:cNvSpPr>
                  <p:nvPr/>
                </p:nvSpPr>
                <p:spPr bwMode="auto">
                  <a:xfrm>
                    <a:off x="2381250" y="3773488"/>
                    <a:ext cx="76200" cy="989012"/>
                  </a:xfrm>
                  <a:custGeom>
                    <a:avLst/>
                    <a:gdLst>
                      <a:gd name="T0" fmla="*/ 22 w 22"/>
                      <a:gd name="T1" fmla="*/ 285 h 285"/>
                      <a:gd name="T2" fmla="*/ 22 w 22"/>
                      <a:gd name="T3" fmla="*/ 4 h 285"/>
                      <a:gd name="T4" fmla="*/ 6 w 22"/>
                      <a:gd name="T5" fmla="*/ 1 h 285"/>
                      <a:gd name="T6" fmla="*/ 0 w 22"/>
                      <a:gd name="T7" fmla="*/ 0 h 285"/>
                      <a:gd name="T8" fmla="*/ 0 w 22"/>
                      <a:gd name="T9" fmla="*/ 281 h 285"/>
                      <a:gd name="T10" fmla="*/ 18 w 22"/>
                      <a:gd name="T11" fmla="*/ 285 h 285"/>
                      <a:gd name="T12" fmla="*/ 22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22" y="285"/>
                        </a:moveTo>
                        <a:cubicBezTo>
                          <a:pt x="22" y="4"/>
                          <a:pt x="22" y="4"/>
                          <a:pt x="22" y="4"/>
                        </a:cubicBezTo>
                        <a:cubicBezTo>
                          <a:pt x="17" y="3"/>
                          <a:pt x="11" y="2"/>
                          <a:pt x="6" y="1"/>
                        </a:cubicBezTo>
                        <a:cubicBezTo>
                          <a:pt x="4" y="1"/>
                          <a:pt x="2" y="1"/>
                          <a:pt x="0" y="0"/>
                        </a:cubicBezTo>
                        <a:cubicBezTo>
                          <a:pt x="0" y="281"/>
                          <a:pt x="0" y="281"/>
                          <a:pt x="0" y="281"/>
                        </a:cubicBezTo>
                        <a:cubicBezTo>
                          <a:pt x="6" y="282"/>
                          <a:pt x="12" y="283"/>
                          <a:pt x="18" y="285"/>
                        </a:cubicBezTo>
                        <a:cubicBezTo>
                          <a:pt x="19" y="285"/>
                          <a:pt x="21" y="285"/>
                          <a:pt x="22" y="2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8" name="Freeform 32">
                    <a:extLst>
                      <a:ext uri="{FF2B5EF4-FFF2-40B4-BE49-F238E27FC236}">
                        <a16:creationId xmlns:a16="http://schemas.microsoft.com/office/drawing/2014/main" id="{1D5F5070-6408-4080-8377-9BE2E80B401E}"/>
                      </a:ext>
                    </a:extLst>
                  </p:cNvPr>
                  <p:cNvSpPr>
                    <a:spLocks/>
                  </p:cNvSpPr>
                  <p:nvPr/>
                </p:nvSpPr>
                <p:spPr bwMode="auto">
                  <a:xfrm>
                    <a:off x="1949450" y="3684588"/>
                    <a:ext cx="79375" cy="987425"/>
                  </a:xfrm>
                  <a:custGeom>
                    <a:avLst/>
                    <a:gdLst>
                      <a:gd name="T0" fmla="*/ 23 w 23"/>
                      <a:gd name="T1" fmla="*/ 5 h 285"/>
                      <a:gd name="T2" fmla="*/ 0 w 23"/>
                      <a:gd name="T3" fmla="*/ 0 h 285"/>
                      <a:gd name="T4" fmla="*/ 0 w 23"/>
                      <a:gd name="T5" fmla="*/ 279 h 285"/>
                      <a:gd name="T6" fmla="*/ 23 w 23"/>
                      <a:gd name="T7" fmla="*/ 285 h 285"/>
                      <a:gd name="T8" fmla="*/ 23 w 23"/>
                      <a:gd name="T9" fmla="*/ 5 h 285"/>
                    </a:gdLst>
                    <a:ahLst/>
                    <a:cxnLst>
                      <a:cxn ang="0">
                        <a:pos x="T0" y="T1"/>
                      </a:cxn>
                      <a:cxn ang="0">
                        <a:pos x="T2" y="T3"/>
                      </a:cxn>
                      <a:cxn ang="0">
                        <a:pos x="T4" y="T5"/>
                      </a:cxn>
                      <a:cxn ang="0">
                        <a:pos x="T6" y="T7"/>
                      </a:cxn>
                      <a:cxn ang="0">
                        <a:pos x="T8" y="T9"/>
                      </a:cxn>
                    </a:cxnLst>
                    <a:rect l="0" t="0" r="r" b="b"/>
                    <a:pathLst>
                      <a:path w="23" h="285">
                        <a:moveTo>
                          <a:pt x="23" y="5"/>
                        </a:moveTo>
                        <a:cubicBezTo>
                          <a:pt x="15" y="3"/>
                          <a:pt x="8" y="1"/>
                          <a:pt x="0" y="0"/>
                        </a:cubicBezTo>
                        <a:cubicBezTo>
                          <a:pt x="0" y="279"/>
                          <a:pt x="0" y="279"/>
                          <a:pt x="0" y="279"/>
                        </a:cubicBezTo>
                        <a:cubicBezTo>
                          <a:pt x="8" y="281"/>
                          <a:pt x="15" y="283"/>
                          <a:pt x="23" y="285"/>
                        </a:cubicBezTo>
                        <a:lnTo>
                          <a:pt x="2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9" name="Freeform 33">
                    <a:extLst>
                      <a:ext uri="{FF2B5EF4-FFF2-40B4-BE49-F238E27FC236}">
                        <a16:creationId xmlns:a16="http://schemas.microsoft.com/office/drawing/2014/main" id="{83D062FC-717D-4196-A6DA-070B4B5ECC3B}"/>
                      </a:ext>
                    </a:extLst>
                  </p:cNvPr>
                  <p:cNvSpPr>
                    <a:spLocks/>
                  </p:cNvSpPr>
                  <p:nvPr/>
                </p:nvSpPr>
                <p:spPr bwMode="auto">
                  <a:xfrm>
                    <a:off x="1087438" y="3398838"/>
                    <a:ext cx="76200" cy="977900"/>
                  </a:xfrm>
                  <a:custGeom>
                    <a:avLst/>
                    <a:gdLst>
                      <a:gd name="T0" fmla="*/ 0 w 22"/>
                      <a:gd name="T1" fmla="*/ 271 h 282"/>
                      <a:gd name="T2" fmla="*/ 22 w 22"/>
                      <a:gd name="T3" fmla="*/ 282 h 282"/>
                      <a:gd name="T4" fmla="*/ 22 w 22"/>
                      <a:gd name="T5" fmla="*/ 9 h 282"/>
                      <a:gd name="T6" fmla="*/ 0 w 22"/>
                      <a:gd name="T7" fmla="*/ 0 h 282"/>
                      <a:gd name="T8" fmla="*/ 0 w 22"/>
                      <a:gd name="T9" fmla="*/ 271 h 282"/>
                    </a:gdLst>
                    <a:ahLst/>
                    <a:cxnLst>
                      <a:cxn ang="0">
                        <a:pos x="T0" y="T1"/>
                      </a:cxn>
                      <a:cxn ang="0">
                        <a:pos x="T2" y="T3"/>
                      </a:cxn>
                      <a:cxn ang="0">
                        <a:pos x="T4" y="T5"/>
                      </a:cxn>
                      <a:cxn ang="0">
                        <a:pos x="T6" y="T7"/>
                      </a:cxn>
                      <a:cxn ang="0">
                        <a:pos x="T8" y="T9"/>
                      </a:cxn>
                    </a:cxnLst>
                    <a:rect l="0" t="0" r="r" b="b"/>
                    <a:pathLst>
                      <a:path w="22" h="282">
                        <a:moveTo>
                          <a:pt x="0" y="271"/>
                        </a:moveTo>
                        <a:cubicBezTo>
                          <a:pt x="7" y="275"/>
                          <a:pt x="15" y="278"/>
                          <a:pt x="22" y="282"/>
                        </a:cubicBezTo>
                        <a:cubicBezTo>
                          <a:pt x="22" y="9"/>
                          <a:pt x="22" y="9"/>
                          <a:pt x="22" y="9"/>
                        </a:cubicBezTo>
                        <a:cubicBezTo>
                          <a:pt x="15" y="6"/>
                          <a:pt x="7" y="3"/>
                          <a:pt x="0" y="0"/>
                        </a:cubicBezTo>
                        <a:lnTo>
                          <a:pt x="0" y="2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0" name="Freeform 34">
                    <a:extLst>
                      <a:ext uri="{FF2B5EF4-FFF2-40B4-BE49-F238E27FC236}">
                        <a16:creationId xmlns:a16="http://schemas.microsoft.com/office/drawing/2014/main" id="{0FFAA49D-8085-4E9D-A23A-FBF73FB9B3EC}"/>
                      </a:ext>
                    </a:extLst>
                  </p:cNvPr>
                  <p:cNvSpPr>
                    <a:spLocks/>
                  </p:cNvSpPr>
                  <p:nvPr/>
                </p:nvSpPr>
                <p:spPr bwMode="auto">
                  <a:xfrm>
                    <a:off x="3243263" y="3905250"/>
                    <a:ext cx="76200" cy="984250"/>
                  </a:xfrm>
                  <a:custGeom>
                    <a:avLst/>
                    <a:gdLst>
                      <a:gd name="T0" fmla="*/ 22 w 22"/>
                      <a:gd name="T1" fmla="*/ 2 h 284"/>
                      <a:gd name="T2" fmla="*/ 0 w 22"/>
                      <a:gd name="T3" fmla="*/ 0 h 284"/>
                      <a:gd name="T4" fmla="*/ 0 w 22"/>
                      <a:gd name="T5" fmla="*/ 281 h 284"/>
                      <a:gd name="T6" fmla="*/ 22 w 22"/>
                      <a:gd name="T7" fmla="*/ 284 h 284"/>
                      <a:gd name="T8" fmla="*/ 22 w 22"/>
                      <a:gd name="T9" fmla="*/ 2 h 284"/>
                    </a:gdLst>
                    <a:ahLst/>
                    <a:cxnLst>
                      <a:cxn ang="0">
                        <a:pos x="T0" y="T1"/>
                      </a:cxn>
                      <a:cxn ang="0">
                        <a:pos x="T2" y="T3"/>
                      </a:cxn>
                      <a:cxn ang="0">
                        <a:pos x="T4" y="T5"/>
                      </a:cxn>
                      <a:cxn ang="0">
                        <a:pos x="T6" y="T7"/>
                      </a:cxn>
                      <a:cxn ang="0">
                        <a:pos x="T8" y="T9"/>
                      </a:cxn>
                    </a:cxnLst>
                    <a:rect l="0" t="0" r="r" b="b"/>
                    <a:pathLst>
                      <a:path w="22" h="284">
                        <a:moveTo>
                          <a:pt x="22" y="2"/>
                        </a:moveTo>
                        <a:cubicBezTo>
                          <a:pt x="15" y="1"/>
                          <a:pt x="7" y="1"/>
                          <a:pt x="0" y="0"/>
                        </a:cubicBezTo>
                        <a:cubicBezTo>
                          <a:pt x="0" y="281"/>
                          <a:pt x="0" y="281"/>
                          <a:pt x="0" y="281"/>
                        </a:cubicBezTo>
                        <a:cubicBezTo>
                          <a:pt x="7" y="282"/>
                          <a:pt x="15" y="283"/>
                          <a:pt x="22" y="284"/>
                        </a:cubicBezTo>
                        <a:lnTo>
                          <a:pt x="2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1" name="Freeform 35">
                    <a:extLst>
                      <a:ext uri="{FF2B5EF4-FFF2-40B4-BE49-F238E27FC236}">
                        <a16:creationId xmlns:a16="http://schemas.microsoft.com/office/drawing/2014/main" id="{B28E7BEC-18E8-4B21-BA0C-25CBAD099FA2}"/>
                      </a:ext>
                    </a:extLst>
                  </p:cNvPr>
                  <p:cNvSpPr>
                    <a:spLocks/>
                  </p:cNvSpPr>
                  <p:nvPr/>
                </p:nvSpPr>
                <p:spPr bwMode="auto">
                  <a:xfrm>
                    <a:off x="2814638" y="3846513"/>
                    <a:ext cx="76200" cy="989012"/>
                  </a:xfrm>
                  <a:custGeom>
                    <a:avLst/>
                    <a:gdLst>
                      <a:gd name="T0" fmla="*/ 22 w 22"/>
                      <a:gd name="T1" fmla="*/ 3 h 285"/>
                      <a:gd name="T2" fmla="*/ 0 w 22"/>
                      <a:gd name="T3" fmla="*/ 0 h 285"/>
                      <a:gd name="T4" fmla="*/ 0 w 22"/>
                      <a:gd name="T5" fmla="*/ 281 h 285"/>
                      <a:gd name="T6" fmla="*/ 22 w 22"/>
                      <a:gd name="T7" fmla="*/ 285 h 285"/>
                      <a:gd name="T8" fmla="*/ 22 w 22"/>
                      <a:gd name="T9" fmla="*/ 3 h 285"/>
                    </a:gdLst>
                    <a:ahLst/>
                    <a:cxnLst>
                      <a:cxn ang="0">
                        <a:pos x="T0" y="T1"/>
                      </a:cxn>
                      <a:cxn ang="0">
                        <a:pos x="T2" y="T3"/>
                      </a:cxn>
                      <a:cxn ang="0">
                        <a:pos x="T4" y="T5"/>
                      </a:cxn>
                      <a:cxn ang="0">
                        <a:pos x="T6" y="T7"/>
                      </a:cxn>
                      <a:cxn ang="0">
                        <a:pos x="T8" y="T9"/>
                      </a:cxn>
                    </a:cxnLst>
                    <a:rect l="0" t="0" r="r" b="b"/>
                    <a:pathLst>
                      <a:path w="22" h="285">
                        <a:moveTo>
                          <a:pt x="22" y="3"/>
                        </a:moveTo>
                        <a:cubicBezTo>
                          <a:pt x="14" y="2"/>
                          <a:pt x="7" y="1"/>
                          <a:pt x="0" y="0"/>
                        </a:cubicBezTo>
                        <a:cubicBezTo>
                          <a:pt x="0" y="281"/>
                          <a:pt x="0" y="281"/>
                          <a:pt x="0" y="281"/>
                        </a:cubicBezTo>
                        <a:cubicBezTo>
                          <a:pt x="7" y="283"/>
                          <a:pt x="14" y="284"/>
                          <a:pt x="22" y="285"/>
                        </a:cubicBezTo>
                        <a:lnTo>
                          <a:pt x="2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2" name="Freeform 36">
                    <a:extLst>
                      <a:ext uri="{FF2B5EF4-FFF2-40B4-BE49-F238E27FC236}">
                        <a16:creationId xmlns:a16="http://schemas.microsoft.com/office/drawing/2014/main" id="{DDEB6F0F-5938-49C2-BFCE-C667EA89F826}"/>
                      </a:ext>
                    </a:extLst>
                  </p:cNvPr>
                  <p:cNvSpPr>
                    <a:spLocks/>
                  </p:cNvSpPr>
                  <p:nvPr/>
                </p:nvSpPr>
                <p:spPr bwMode="auto">
                  <a:xfrm>
                    <a:off x="8393113" y="3649663"/>
                    <a:ext cx="76200" cy="969962"/>
                  </a:xfrm>
                  <a:custGeom>
                    <a:avLst/>
                    <a:gdLst>
                      <a:gd name="T0" fmla="*/ 22 w 22"/>
                      <a:gd name="T1" fmla="*/ 0 h 280"/>
                      <a:gd name="T2" fmla="*/ 0 w 22"/>
                      <a:gd name="T3" fmla="*/ 6 h 280"/>
                      <a:gd name="T4" fmla="*/ 0 w 22"/>
                      <a:gd name="T5" fmla="*/ 280 h 280"/>
                      <a:gd name="T6" fmla="*/ 22 w 22"/>
                      <a:gd name="T7" fmla="*/ 272 h 280"/>
                      <a:gd name="T8" fmla="*/ 22 w 22"/>
                      <a:gd name="T9" fmla="*/ 0 h 280"/>
                    </a:gdLst>
                    <a:ahLst/>
                    <a:cxnLst>
                      <a:cxn ang="0">
                        <a:pos x="T0" y="T1"/>
                      </a:cxn>
                      <a:cxn ang="0">
                        <a:pos x="T2" y="T3"/>
                      </a:cxn>
                      <a:cxn ang="0">
                        <a:pos x="T4" y="T5"/>
                      </a:cxn>
                      <a:cxn ang="0">
                        <a:pos x="T6" y="T7"/>
                      </a:cxn>
                      <a:cxn ang="0">
                        <a:pos x="T8" y="T9"/>
                      </a:cxn>
                    </a:cxnLst>
                    <a:rect l="0" t="0" r="r" b="b"/>
                    <a:pathLst>
                      <a:path w="22" h="280">
                        <a:moveTo>
                          <a:pt x="22" y="0"/>
                        </a:moveTo>
                        <a:cubicBezTo>
                          <a:pt x="15" y="2"/>
                          <a:pt x="8" y="4"/>
                          <a:pt x="0" y="6"/>
                        </a:cubicBezTo>
                        <a:cubicBezTo>
                          <a:pt x="0" y="280"/>
                          <a:pt x="0" y="280"/>
                          <a:pt x="0" y="280"/>
                        </a:cubicBezTo>
                        <a:cubicBezTo>
                          <a:pt x="8" y="277"/>
                          <a:pt x="15" y="275"/>
                          <a:pt x="22" y="272"/>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3" name="Freeform 37">
                    <a:extLst>
                      <a:ext uri="{FF2B5EF4-FFF2-40B4-BE49-F238E27FC236}">
                        <a16:creationId xmlns:a16="http://schemas.microsoft.com/office/drawing/2014/main" id="{F6EB4ADC-0C94-419E-ADA5-4EAA1D509F0B}"/>
                      </a:ext>
                    </a:extLst>
                  </p:cNvPr>
                  <p:cNvSpPr>
                    <a:spLocks/>
                  </p:cNvSpPr>
                  <p:nvPr/>
                </p:nvSpPr>
                <p:spPr bwMode="auto">
                  <a:xfrm>
                    <a:off x="7964488" y="3756025"/>
                    <a:ext cx="76200" cy="974725"/>
                  </a:xfrm>
                  <a:custGeom>
                    <a:avLst/>
                    <a:gdLst>
                      <a:gd name="T0" fmla="*/ 22 w 22"/>
                      <a:gd name="T1" fmla="*/ 0 h 281"/>
                      <a:gd name="T2" fmla="*/ 0 w 22"/>
                      <a:gd name="T3" fmla="*/ 5 h 281"/>
                      <a:gd name="T4" fmla="*/ 0 w 22"/>
                      <a:gd name="T5" fmla="*/ 281 h 281"/>
                      <a:gd name="T6" fmla="*/ 22 w 22"/>
                      <a:gd name="T7" fmla="*/ 276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2"/>
                          <a:pt x="7" y="3"/>
                          <a:pt x="0" y="5"/>
                        </a:cubicBezTo>
                        <a:cubicBezTo>
                          <a:pt x="0" y="281"/>
                          <a:pt x="0" y="281"/>
                          <a:pt x="0" y="281"/>
                        </a:cubicBezTo>
                        <a:cubicBezTo>
                          <a:pt x="7" y="279"/>
                          <a:pt x="14" y="277"/>
                          <a:pt x="22" y="276"/>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4" name="Freeform 38">
                    <a:extLst>
                      <a:ext uri="{FF2B5EF4-FFF2-40B4-BE49-F238E27FC236}">
                        <a16:creationId xmlns:a16="http://schemas.microsoft.com/office/drawing/2014/main" id="{F12809B8-32A2-43DF-AFA5-BFB1805AF854}"/>
                      </a:ext>
                    </a:extLst>
                  </p:cNvPr>
                  <p:cNvSpPr>
                    <a:spLocks/>
                  </p:cNvSpPr>
                  <p:nvPr/>
                </p:nvSpPr>
                <p:spPr bwMode="auto">
                  <a:xfrm>
                    <a:off x="8824913" y="3497263"/>
                    <a:ext cx="76200" cy="949325"/>
                  </a:xfrm>
                  <a:custGeom>
                    <a:avLst/>
                    <a:gdLst>
                      <a:gd name="T0" fmla="*/ 22 w 22"/>
                      <a:gd name="T1" fmla="*/ 261 h 274"/>
                      <a:gd name="T2" fmla="*/ 22 w 22"/>
                      <a:gd name="T3" fmla="*/ 0 h 274"/>
                      <a:gd name="T4" fmla="*/ 0 w 22"/>
                      <a:gd name="T5" fmla="*/ 9 h 274"/>
                      <a:gd name="T6" fmla="*/ 0 w 22"/>
                      <a:gd name="T7" fmla="*/ 274 h 274"/>
                      <a:gd name="T8" fmla="*/ 22 w 22"/>
                      <a:gd name="T9" fmla="*/ 261 h 274"/>
                    </a:gdLst>
                    <a:ahLst/>
                    <a:cxnLst>
                      <a:cxn ang="0">
                        <a:pos x="T0" y="T1"/>
                      </a:cxn>
                      <a:cxn ang="0">
                        <a:pos x="T2" y="T3"/>
                      </a:cxn>
                      <a:cxn ang="0">
                        <a:pos x="T4" y="T5"/>
                      </a:cxn>
                      <a:cxn ang="0">
                        <a:pos x="T6" y="T7"/>
                      </a:cxn>
                      <a:cxn ang="0">
                        <a:pos x="T8" y="T9"/>
                      </a:cxn>
                    </a:cxnLst>
                    <a:rect l="0" t="0" r="r" b="b"/>
                    <a:pathLst>
                      <a:path w="22" h="274">
                        <a:moveTo>
                          <a:pt x="22" y="261"/>
                        </a:moveTo>
                        <a:cubicBezTo>
                          <a:pt x="22" y="0"/>
                          <a:pt x="22" y="0"/>
                          <a:pt x="22" y="0"/>
                        </a:cubicBezTo>
                        <a:cubicBezTo>
                          <a:pt x="15" y="3"/>
                          <a:pt x="7" y="6"/>
                          <a:pt x="0" y="9"/>
                        </a:cubicBezTo>
                        <a:cubicBezTo>
                          <a:pt x="0" y="274"/>
                          <a:pt x="0" y="274"/>
                          <a:pt x="0" y="274"/>
                        </a:cubicBezTo>
                        <a:cubicBezTo>
                          <a:pt x="7" y="269"/>
                          <a:pt x="15" y="265"/>
                          <a:pt x="22" y="261"/>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5" name="Freeform 39">
                    <a:extLst>
                      <a:ext uri="{FF2B5EF4-FFF2-40B4-BE49-F238E27FC236}">
                        <a16:creationId xmlns:a16="http://schemas.microsoft.com/office/drawing/2014/main" id="{D90237AC-534B-4CC6-B644-2A3A8F2BD0FF}"/>
                      </a:ext>
                    </a:extLst>
                  </p:cNvPr>
                  <p:cNvSpPr>
                    <a:spLocks/>
                  </p:cNvSpPr>
                  <p:nvPr/>
                </p:nvSpPr>
                <p:spPr bwMode="auto">
                  <a:xfrm>
                    <a:off x="5808663" y="3995738"/>
                    <a:ext cx="76200" cy="974725"/>
                  </a:xfrm>
                  <a:custGeom>
                    <a:avLst/>
                    <a:gdLst>
                      <a:gd name="T0" fmla="*/ 22 w 22"/>
                      <a:gd name="T1" fmla="*/ 0 h 281"/>
                      <a:gd name="T2" fmla="*/ 0 w 22"/>
                      <a:gd name="T3" fmla="*/ 1 h 281"/>
                      <a:gd name="T4" fmla="*/ 0 w 22"/>
                      <a:gd name="T5" fmla="*/ 281 h 281"/>
                      <a:gd name="T6" fmla="*/ 22 w 22"/>
                      <a:gd name="T7" fmla="*/ 280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0"/>
                          <a:pt x="0" y="1"/>
                        </a:cubicBezTo>
                        <a:cubicBezTo>
                          <a:pt x="0" y="281"/>
                          <a:pt x="0" y="281"/>
                          <a:pt x="0" y="281"/>
                        </a:cubicBezTo>
                        <a:cubicBezTo>
                          <a:pt x="7" y="281"/>
                          <a:pt x="15" y="281"/>
                          <a:pt x="22" y="280"/>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6" name="Freeform 40">
                    <a:extLst>
                      <a:ext uri="{FF2B5EF4-FFF2-40B4-BE49-F238E27FC236}">
                        <a16:creationId xmlns:a16="http://schemas.microsoft.com/office/drawing/2014/main" id="{E2343790-3025-4631-8F5C-4059D9CF579C}"/>
                      </a:ext>
                    </a:extLst>
                  </p:cNvPr>
                  <p:cNvSpPr>
                    <a:spLocks/>
                  </p:cNvSpPr>
                  <p:nvPr/>
                </p:nvSpPr>
                <p:spPr bwMode="auto">
                  <a:xfrm>
                    <a:off x="1500188" y="3548063"/>
                    <a:ext cx="76200" cy="989012"/>
                  </a:xfrm>
                  <a:custGeom>
                    <a:avLst/>
                    <a:gdLst>
                      <a:gd name="T0" fmla="*/ 22 w 22"/>
                      <a:gd name="T1" fmla="*/ 7 h 285"/>
                      <a:gd name="T2" fmla="*/ 0 w 22"/>
                      <a:gd name="T3" fmla="*/ 0 h 285"/>
                      <a:gd name="T4" fmla="*/ 0 w 22"/>
                      <a:gd name="T5" fmla="*/ 278 h 285"/>
                      <a:gd name="T6" fmla="*/ 22 w 22"/>
                      <a:gd name="T7" fmla="*/ 285 h 285"/>
                      <a:gd name="T8" fmla="*/ 22 w 22"/>
                      <a:gd name="T9" fmla="*/ 7 h 285"/>
                    </a:gdLst>
                    <a:ahLst/>
                    <a:cxnLst>
                      <a:cxn ang="0">
                        <a:pos x="T0" y="T1"/>
                      </a:cxn>
                      <a:cxn ang="0">
                        <a:pos x="T2" y="T3"/>
                      </a:cxn>
                      <a:cxn ang="0">
                        <a:pos x="T4" y="T5"/>
                      </a:cxn>
                      <a:cxn ang="0">
                        <a:pos x="T6" y="T7"/>
                      </a:cxn>
                      <a:cxn ang="0">
                        <a:pos x="T8" y="T9"/>
                      </a:cxn>
                    </a:cxnLst>
                    <a:rect l="0" t="0" r="r" b="b"/>
                    <a:pathLst>
                      <a:path w="22" h="285">
                        <a:moveTo>
                          <a:pt x="22" y="7"/>
                        </a:moveTo>
                        <a:cubicBezTo>
                          <a:pt x="15" y="5"/>
                          <a:pt x="7" y="3"/>
                          <a:pt x="0" y="0"/>
                        </a:cubicBezTo>
                        <a:cubicBezTo>
                          <a:pt x="0" y="278"/>
                          <a:pt x="0" y="278"/>
                          <a:pt x="0" y="278"/>
                        </a:cubicBezTo>
                        <a:cubicBezTo>
                          <a:pt x="7" y="280"/>
                          <a:pt x="15" y="283"/>
                          <a:pt x="22" y="285"/>
                        </a:cubicBezTo>
                        <a:lnTo>
                          <a:pt x="22" y="7"/>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7" name="Freeform 41">
                    <a:extLst>
                      <a:ext uri="{FF2B5EF4-FFF2-40B4-BE49-F238E27FC236}">
                        <a16:creationId xmlns:a16="http://schemas.microsoft.com/office/drawing/2014/main" id="{D3A65486-1178-4B05-867D-E06DBD58C395}"/>
                      </a:ext>
                    </a:extLst>
                  </p:cNvPr>
                  <p:cNvSpPr>
                    <a:spLocks/>
                  </p:cNvSpPr>
                  <p:nvPr/>
                </p:nvSpPr>
                <p:spPr bwMode="auto">
                  <a:xfrm>
                    <a:off x="7099300" y="3898900"/>
                    <a:ext cx="76200" cy="974725"/>
                  </a:xfrm>
                  <a:custGeom>
                    <a:avLst/>
                    <a:gdLst>
                      <a:gd name="T0" fmla="*/ 22 w 22"/>
                      <a:gd name="T1" fmla="*/ 0 h 281"/>
                      <a:gd name="T2" fmla="*/ 0 w 22"/>
                      <a:gd name="T3" fmla="*/ 2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8" y="2"/>
                          <a:pt x="0" y="2"/>
                        </a:cubicBezTo>
                        <a:cubicBezTo>
                          <a:pt x="0" y="281"/>
                          <a:pt x="0" y="281"/>
                          <a:pt x="0" y="281"/>
                        </a:cubicBezTo>
                        <a:cubicBezTo>
                          <a:pt x="8" y="280"/>
                          <a:pt x="15" y="279"/>
                          <a:pt x="22" y="278"/>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8" name="Freeform 42">
                    <a:extLst>
                      <a:ext uri="{FF2B5EF4-FFF2-40B4-BE49-F238E27FC236}">
                        <a16:creationId xmlns:a16="http://schemas.microsoft.com/office/drawing/2014/main" id="{FFCE7B56-ABE6-4472-82F9-0C6635348CB6}"/>
                      </a:ext>
                    </a:extLst>
                  </p:cNvPr>
                  <p:cNvSpPr>
                    <a:spLocks/>
                  </p:cNvSpPr>
                  <p:nvPr/>
                </p:nvSpPr>
                <p:spPr bwMode="auto">
                  <a:xfrm>
                    <a:off x="5376863" y="4006850"/>
                    <a:ext cx="76200" cy="973137"/>
                  </a:xfrm>
                  <a:custGeom>
                    <a:avLst/>
                    <a:gdLst>
                      <a:gd name="T0" fmla="*/ 0 w 22"/>
                      <a:gd name="T1" fmla="*/ 281 h 281"/>
                      <a:gd name="T2" fmla="*/ 22 w 22"/>
                      <a:gd name="T3" fmla="*/ 281 h 281"/>
                      <a:gd name="T4" fmla="*/ 22 w 22"/>
                      <a:gd name="T5" fmla="*/ 0 h 281"/>
                      <a:gd name="T6" fmla="*/ 0 w 22"/>
                      <a:gd name="T7" fmla="*/ 0 h 281"/>
                      <a:gd name="T8" fmla="*/ 0 w 22"/>
                      <a:gd name="T9" fmla="*/ 281 h 281"/>
                    </a:gdLst>
                    <a:ahLst/>
                    <a:cxnLst>
                      <a:cxn ang="0">
                        <a:pos x="T0" y="T1"/>
                      </a:cxn>
                      <a:cxn ang="0">
                        <a:pos x="T2" y="T3"/>
                      </a:cxn>
                      <a:cxn ang="0">
                        <a:pos x="T4" y="T5"/>
                      </a:cxn>
                      <a:cxn ang="0">
                        <a:pos x="T6" y="T7"/>
                      </a:cxn>
                      <a:cxn ang="0">
                        <a:pos x="T8" y="T9"/>
                      </a:cxn>
                    </a:cxnLst>
                    <a:rect l="0" t="0" r="r" b="b"/>
                    <a:pathLst>
                      <a:path w="22" h="281">
                        <a:moveTo>
                          <a:pt x="0" y="281"/>
                        </a:moveTo>
                        <a:cubicBezTo>
                          <a:pt x="8" y="281"/>
                          <a:pt x="15" y="281"/>
                          <a:pt x="22" y="281"/>
                        </a:cubicBezTo>
                        <a:cubicBezTo>
                          <a:pt x="22" y="0"/>
                          <a:pt x="22" y="0"/>
                          <a:pt x="22" y="0"/>
                        </a:cubicBezTo>
                        <a:cubicBezTo>
                          <a:pt x="15" y="0"/>
                          <a:pt x="8" y="0"/>
                          <a:pt x="0" y="0"/>
                        </a:cubicBezTo>
                        <a:lnTo>
                          <a:pt x="0" y="28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9" name="Freeform 43">
                    <a:extLst>
                      <a:ext uri="{FF2B5EF4-FFF2-40B4-BE49-F238E27FC236}">
                        <a16:creationId xmlns:a16="http://schemas.microsoft.com/office/drawing/2014/main" id="{C36292CA-885D-41B4-B3CD-AC086FBA0D86}"/>
                      </a:ext>
                    </a:extLst>
                  </p:cNvPr>
                  <p:cNvSpPr>
                    <a:spLocks/>
                  </p:cNvSpPr>
                  <p:nvPr/>
                </p:nvSpPr>
                <p:spPr bwMode="auto">
                  <a:xfrm>
                    <a:off x="6237288" y="3975100"/>
                    <a:ext cx="76200" cy="977900"/>
                  </a:xfrm>
                  <a:custGeom>
                    <a:avLst/>
                    <a:gdLst>
                      <a:gd name="T0" fmla="*/ 22 w 22"/>
                      <a:gd name="T1" fmla="*/ 0 h 282"/>
                      <a:gd name="T2" fmla="*/ 0 w 22"/>
                      <a:gd name="T3" fmla="*/ 1 h 282"/>
                      <a:gd name="T4" fmla="*/ 0 w 22"/>
                      <a:gd name="T5" fmla="*/ 282 h 282"/>
                      <a:gd name="T6" fmla="*/ 22 w 22"/>
                      <a:gd name="T7" fmla="*/ 280 h 282"/>
                      <a:gd name="T8" fmla="*/ 22 w 22"/>
                      <a:gd name="T9" fmla="*/ 0 h 282"/>
                    </a:gdLst>
                    <a:ahLst/>
                    <a:cxnLst>
                      <a:cxn ang="0">
                        <a:pos x="T0" y="T1"/>
                      </a:cxn>
                      <a:cxn ang="0">
                        <a:pos x="T2" y="T3"/>
                      </a:cxn>
                      <a:cxn ang="0">
                        <a:pos x="T4" y="T5"/>
                      </a:cxn>
                      <a:cxn ang="0">
                        <a:pos x="T6" y="T7"/>
                      </a:cxn>
                      <a:cxn ang="0">
                        <a:pos x="T8" y="T9"/>
                      </a:cxn>
                    </a:cxnLst>
                    <a:rect l="0" t="0" r="r" b="b"/>
                    <a:pathLst>
                      <a:path w="22" h="282">
                        <a:moveTo>
                          <a:pt x="22" y="0"/>
                        </a:moveTo>
                        <a:cubicBezTo>
                          <a:pt x="15" y="0"/>
                          <a:pt x="8" y="1"/>
                          <a:pt x="0" y="1"/>
                        </a:cubicBezTo>
                        <a:cubicBezTo>
                          <a:pt x="0" y="282"/>
                          <a:pt x="0" y="282"/>
                          <a:pt x="0" y="282"/>
                        </a:cubicBezTo>
                        <a:cubicBezTo>
                          <a:pt x="8" y="281"/>
                          <a:pt x="15" y="281"/>
                          <a:pt x="22" y="280"/>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0" name="Freeform 44">
                    <a:extLst>
                      <a:ext uri="{FF2B5EF4-FFF2-40B4-BE49-F238E27FC236}">
                        <a16:creationId xmlns:a16="http://schemas.microsoft.com/office/drawing/2014/main" id="{A5A0BE32-71B7-40CF-AC91-1B88B673DFFB}"/>
                      </a:ext>
                    </a:extLst>
                  </p:cNvPr>
                  <p:cNvSpPr>
                    <a:spLocks/>
                  </p:cNvSpPr>
                  <p:nvPr/>
                </p:nvSpPr>
                <p:spPr bwMode="auto">
                  <a:xfrm>
                    <a:off x="6670675" y="3943350"/>
                    <a:ext cx="76200" cy="974725"/>
                  </a:xfrm>
                  <a:custGeom>
                    <a:avLst/>
                    <a:gdLst>
                      <a:gd name="T0" fmla="*/ 22 w 22"/>
                      <a:gd name="T1" fmla="*/ 0 h 281"/>
                      <a:gd name="T2" fmla="*/ 0 w 22"/>
                      <a:gd name="T3" fmla="*/ 2 h 281"/>
                      <a:gd name="T4" fmla="*/ 0 w 22"/>
                      <a:gd name="T5" fmla="*/ 281 h 281"/>
                      <a:gd name="T6" fmla="*/ 22 w 22"/>
                      <a:gd name="T7" fmla="*/ 279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0"/>
                          <a:pt x="7" y="1"/>
                          <a:pt x="0" y="2"/>
                        </a:cubicBezTo>
                        <a:cubicBezTo>
                          <a:pt x="0" y="281"/>
                          <a:pt x="0" y="281"/>
                          <a:pt x="0" y="281"/>
                        </a:cubicBezTo>
                        <a:cubicBezTo>
                          <a:pt x="7" y="280"/>
                          <a:pt x="15" y="280"/>
                          <a:pt x="22" y="279"/>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1" name="Freeform 45">
                    <a:extLst>
                      <a:ext uri="{FF2B5EF4-FFF2-40B4-BE49-F238E27FC236}">
                        <a16:creationId xmlns:a16="http://schemas.microsoft.com/office/drawing/2014/main" id="{7A0465D9-C08E-4378-9F69-49369F7F1194}"/>
                      </a:ext>
                    </a:extLst>
                  </p:cNvPr>
                  <p:cNvSpPr>
                    <a:spLocks/>
                  </p:cNvSpPr>
                  <p:nvPr/>
                </p:nvSpPr>
                <p:spPr bwMode="auto">
                  <a:xfrm>
                    <a:off x="7531100" y="3836988"/>
                    <a:ext cx="76200" cy="973137"/>
                  </a:xfrm>
                  <a:custGeom>
                    <a:avLst/>
                    <a:gdLst>
                      <a:gd name="T0" fmla="*/ 22 w 22"/>
                      <a:gd name="T1" fmla="*/ 0 h 281"/>
                      <a:gd name="T2" fmla="*/ 0 w 22"/>
                      <a:gd name="T3" fmla="*/ 4 h 281"/>
                      <a:gd name="T4" fmla="*/ 0 w 22"/>
                      <a:gd name="T5" fmla="*/ 281 h 281"/>
                      <a:gd name="T6" fmla="*/ 22 w 22"/>
                      <a:gd name="T7" fmla="*/ 278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5" y="1"/>
                          <a:pt x="7" y="2"/>
                          <a:pt x="0" y="4"/>
                        </a:cubicBezTo>
                        <a:cubicBezTo>
                          <a:pt x="0" y="281"/>
                          <a:pt x="0" y="281"/>
                          <a:pt x="0" y="281"/>
                        </a:cubicBezTo>
                        <a:cubicBezTo>
                          <a:pt x="7" y="280"/>
                          <a:pt x="15" y="279"/>
                          <a:pt x="22" y="278"/>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2" name="Freeform 46">
                    <a:extLst>
                      <a:ext uri="{FF2B5EF4-FFF2-40B4-BE49-F238E27FC236}">
                        <a16:creationId xmlns:a16="http://schemas.microsoft.com/office/drawing/2014/main" id="{9EADC673-0EC6-41EF-8F5E-245B7B986245}"/>
                      </a:ext>
                    </a:extLst>
                  </p:cNvPr>
                  <p:cNvSpPr>
                    <a:spLocks/>
                  </p:cNvSpPr>
                  <p:nvPr/>
                </p:nvSpPr>
                <p:spPr bwMode="auto">
                  <a:xfrm>
                    <a:off x="3654425" y="3937000"/>
                    <a:ext cx="76200" cy="981075"/>
                  </a:xfrm>
                  <a:custGeom>
                    <a:avLst/>
                    <a:gdLst>
                      <a:gd name="T0" fmla="*/ 22 w 22"/>
                      <a:gd name="T1" fmla="*/ 2 h 283"/>
                      <a:gd name="T2" fmla="*/ 0 w 22"/>
                      <a:gd name="T3" fmla="*/ 0 h 283"/>
                      <a:gd name="T4" fmla="*/ 0 w 22"/>
                      <a:gd name="T5" fmla="*/ 281 h 283"/>
                      <a:gd name="T6" fmla="*/ 22 w 22"/>
                      <a:gd name="T7" fmla="*/ 283 h 283"/>
                      <a:gd name="T8" fmla="*/ 22 w 22"/>
                      <a:gd name="T9" fmla="*/ 2 h 283"/>
                    </a:gdLst>
                    <a:ahLst/>
                    <a:cxnLst>
                      <a:cxn ang="0">
                        <a:pos x="T0" y="T1"/>
                      </a:cxn>
                      <a:cxn ang="0">
                        <a:pos x="T2" y="T3"/>
                      </a:cxn>
                      <a:cxn ang="0">
                        <a:pos x="T4" y="T5"/>
                      </a:cxn>
                      <a:cxn ang="0">
                        <a:pos x="T6" y="T7"/>
                      </a:cxn>
                      <a:cxn ang="0">
                        <a:pos x="T8" y="T9"/>
                      </a:cxn>
                    </a:cxnLst>
                    <a:rect l="0" t="0" r="r" b="b"/>
                    <a:pathLst>
                      <a:path w="22" h="283">
                        <a:moveTo>
                          <a:pt x="22" y="2"/>
                        </a:moveTo>
                        <a:cubicBezTo>
                          <a:pt x="15" y="1"/>
                          <a:pt x="7" y="0"/>
                          <a:pt x="0" y="0"/>
                        </a:cubicBezTo>
                        <a:cubicBezTo>
                          <a:pt x="0" y="281"/>
                          <a:pt x="0" y="281"/>
                          <a:pt x="0" y="281"/>
                        </a:cubicBezTo>
                        <a:cubicBezTo>
                          <a:pt x="7" y="282"/>
                          <a:pt x="15" y="282"/>
                          <a:pt x="22" y="283"/>
                        </a:cubicBezTo>
                        <a:lnTo>
                          <a:pt x="22"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3" name="Freeform 47">
                    <a:extLst>
                      <a:ext uri="{FF2B5EF4-FFF2-40B4-BE49-F238E27FC236}">
                        <a16:creationId xmlns:a16="http://schemas.microsoft.com/office/drawing/2014/main" id="{B8B3E32C-7347-4A71-B70F-52882132FDA7}"/>
                      </a:ext>
                    </a:extLst>
                  </p:cNvPr>
                  <p:cNvSpPr>
                    <a:spLocks/>
                  </p:cNvSpPr>
                  <p:nvPr/>
                </p:nvSpPr>
                <p:spPr bwMode="auto">
                  <a:xfrm>
                    <a:off x="4086225" y="3968750"/>
                    <a:ext cx="76200" cy="981075"/>
                  </a:xfrm>
                  <a:custGeom>
                    <a:avLst/>
                    <a:gdLst>
                      <a:gd name="T0" fmla="*/ 22 w 22"/>
                      <a:gd name="T1" fmla="*/ 283 h 283"/>
                      <a:gd name="T2" fmla="*/ 22 w 22"/>
                      <a:gd name="T3" fmla="*/ 2 h 283"/>
                      <a:gd name="T4" fmla="*/ 0 w 22"/>
                      <a:gd name="T5" fmla="*/ 0 h 283"/>
                      <a:gd name="T6" fmla="*/ 0 w 22"/>
                      <a:gd name="T7" fmla="*/ 282 h 283"/>
                      <a:gd name="T8" fmla="*/ 20 w 22"/>
                      <a:gd name="T9" fmla="*/ 283 h 283"/>
                      <a:gd name="T10" fmla="*/ 22 w 22"/>
                      <a:gd name="T11" fmla="*/ 283 h 283"/>
                    </a:gdLst>
                    <a:ahLst/>
                    <a:cxnLst>
                      <a:cxn ang="0">
                        <a:pos x="T0" y="T1"/>
                      </a:cxn>
                      <a:cxn ang="0">
                        <a:pos x="T2" y="T3"/>
                      </a:cxn>
                      <a:cxn ang="0">
                        <a:pos x="T4" y="T5"/>
                      </a:cxn>
                      <a:cxn ang="0">
                        <a:pos x="T6" y="T7"/>
                      </a:cxn>
                      <a:cxn ang="0">
                        <a:pos x="T8" y="T9"/>
                      </a:cxn>
                      <a:cxn ang="0">
                        <a:pos x="T10" y="T11"/>
                      </a:cxn>
                    </a:cxnLst>
                    <a:rect l="0" t="0" r="r" b="b"/>
                    <a:pathLst>
                      <a:path w="22" h="283">
                        <a:moveTo>
                          <a:pt x="22" y="283"/>
                        </a:moveTo>
                        <a:cubicBezTo>
                          <a:pt x="22" y="2"/>
                          <a:pt x="22" y="2"/>
                          <a:pt x="22" y="2"/>
                        </a:cubicBezTo>
                        <a:cubicBezTo>
                          <a:pt x="14" y="1"/>
                          <a:pt x="7" y="1"/>
                          <a:pt x="0" y="0"/>
                        </a:cubicBezTo>
                        <a:cubicBezTo>
                          <a:pt x="0" y="282"/>
                          <a:pt x="0" y="282"/>
                          <a:pt x="0" y="282"/>
                        </a:cubicBezTo>
                        <a:cubicBezTo>
                          <a:pt x="6" y="282"/>
                          <a:pt x="13" y="283"/>
                          <a:pt x="20" y="283"/>
                        </a:cubicBezTo>
                        <a:cubicBezTo>
                          <a:pt x="20" y="283"/>
                          <a:pt x="21" y="283"/>
                          <a:pt x="22" y="283"/>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4" name="Freeform 48">
                    <a:extLst>
                      <a:ext uri="{FF2B5EF4-FFF2-40B4-BE49-F238E27FC236}">
                        <a16:creationId xmlns:a16="http://schemas.microsoft.com/office/drawing/2014/main" id="{12AE5F11-1372-4A4F-B504-843988CF91B5}"/>
                      </a:ext>
                    </a:extLst>
                  </p:cNvPr>
                  <p:cNvSpPr>
                    <a:spLocks/>
                  </p:cNvSpPr>
                  <p:nvPr/>
                </p:nvSpPr>
                <p:spPr bwMode="auto">
                  <a:xfrm>
                    <a:off x="4948238" y="4002088"/>
                    <a:ext cx="76200" cy="974725"/>
                  </a:xfrm>
                  <a:custGeom>
                    <a:avLst/>
                    <a:gdLst>
                      <a:gd name="T0" fmla="*/ 22 w 22"/>
                      <a:gd name="T1" fmla="*/ 0 h 281"/>
                      <a:gd name="T2" fmla="*/ 0 w 22"/>
                      <a:gd name="T3" fmla="*/ 0 h 281"/>
                      <a:gd name="T4" fmla="*/ 0 w 22"/>
                      <a:gd name="T5" fmla="*/ 281 h 281"/>
                      <a:gd name="T6" fmla="*/ 22 w 22"/>
                      <a:gd name="T7" fmla="*/ 281 h 281"/>
                      <a:gd name="T8" fmla="*/ 22 w 22"/>
                      <a:gd name="T9" fmla="*/ 0 h 281"/>
                    </a:gdLst>
                    <a:ahLst/>
                    <a:cxnLst>
                      <a:cxn ang="0">
                        <a:pos x="T0" y="T1"/>
                      </a:cxn>
                      <a:cxn ang="0">
                        <a:pos x="T2" y="T3"/>
                      </a:cxn>
                      <a:cxn ang="0">
                        <a:pos x="T4" y="T5"/>
                      </a:cxn>
                      <a:cxn ang="0">
                        <a:pos x="T6" y="T7"/>
                      </a:cxn>
                      <a:cxn ang="0">
                        <a:pos x="T8" y="T9"/>
                      </a:cxn>
                    </a:cxnLst>
                    <a:rect l="0" t="0" r="r" b="b"/>
                    <a:pathLst>
                      <a:path w="22" h="281">
                        <a:moveTo>
                          <a:pt x="22" y="0"/>
                        </a:moveTo>
                        <a:cubicBezTo>
                          <a:pt x="14" y="0"/>
                          <a:pt x="7" y="0"/>
                          <a:pt x="0" y="0"/>
                        </a:cubicBezTo>
                        <a:cubicBezTo>
                          <a:pt x="0" y="281"/>
                          <a:pt x="0" y="281"/>
                          <a:pt x="0" y="281"/>
                        </a:cubicBezTo>
                        <a:cubicBezTo>
                          <a:pt x="7" y="281"/>
                          <a:pt x="14" y="281"/>
                          <a:pt x="22" y="281"/>
                        </a:cubicBezTo>
                        <a:lnTo>
                          <a:pt x="22" y="0"/>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5" name="Freeform 49">
                    <a:extLst>
                      <a:ext uri="{FF2B5EF4-FFF2-40B4-BE49-F238E27FC236}">
                        <a16:creationId xmlns:a16="http://schemas.microsoft.com/office/drawing/2014/main" id="{11AB1504-7818-40E6-97DC-58CB7EA92A16}"/>
                      </a:ext>
                    </a:extLst>
                  </p:cNvPr>
                  <p:cNvSpPr>
                    <a:spLocks/>
                  </p:cNvSpPr>
                  <p:nvPr/>
                </p:nvSpPr>
                <p:spPr bwMode="auto">
                  <a:xfrm>
                    <a:off x="4514850" y="3989388"/>
                    <a:ext cx="76200" cy="981075"/>
                  </a:xfrm>
                  <a:custGeom>
                    <a:avLst/>
                    <a:gdLst>
                      <a:gd name="T0" fmla="*/ 0 w 22"/>
                      <a:gd name="T1" fmla="*/ 282 h 283"/>
                      <a:gd name="T2" fmla="*/ 22 w 22"/>
                      <a:gd name="T3" fmla="*/ 283 h 283"/>
                      <a:gd name="T4" fmla="*/ 22 w 22"/>
                      <a:gd name="T5" fmla="*/ 1 h 283"/>
                      <a:gd name="T6" fmla="*/ 0 w 22"/>
                      <a:gd name="T7" fmla="*/ 0 h 283"/>
                      <a:gd name="T8" fmla="*/ 0 w 22"/>
                      <a:gd name="T9" fmla="*/ 282 h 283"/>
                    </a:gdLst>
                    <a:ahLst/>
                    <a:cxnLst>
                      <a:cxn ang="0">
                        <a:pos x="T0" y="T1"/>
                      </a:cxn>
                      <a:cxn ang="0">
                        <a:pos x="T2" y="T3"/>
                      </a:cxn>
                      <a:cxn ang="0">
                        <a:pos x="T4" y="T5"/>
                      </a:cxn>
                      <a:cxn ang="0">
                        <a:pos x="T6" y="T7"/>
                      </a:cxn>
                      <a:cxn ang="0">
                        <a:pos x="T8" y="T9"/>
                      </a:cxn>
                    </a:cxnLst>
                    <a:rect l="0" t="0" r="r" b="b"/>
                    <a:pathLst>
                      <a:path w="22" h="283">
                        <a:moveTo>
                          <a:pt x="0" y="282"/>
                        </a:moveTo>
                        <a:cubicBezTo>
                          <a:pt x="7" y="282"/>
                          <a:pt x="15" y="282"/>
                          <a:pt x="22" y="283"/>
                        </a:cubicBezTo>
                        <a:cubicBezTo>
                          <a:pt x="22" y="1"/>
                          <a:pt x="22" y="1"/>
                          <a:pt x="22" y="1"/>
                        </a:cubicBezTo>
                        <a:cubicBezTo>
                          <a:pt x="15" y="1"/>
                          <a:pt x="7" y="1"/>
                          <a:pt x="0" y="0"/>
                        </a:cubicBezTo>
                        <a:lnTo>
                          <a:pt x="0" y="28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6" name="Freeform 50">
                    <a:extLst>
                      <a:ext uri="{FF2B5EF4-FFF2-40B4-BE49-F238E27FC236}">
                        <a16:creationId xmlns:a16="http://schemas.microsoft.com/office/drawing/2014/main" id="{9936639C-8AC7-45D8-B79A-FBB66E611E60}"/>
                      </a:ext>
                    </a:extLst>
                  </p:cNvPr>
                  <p:cNvSpPr>
                    <a:spLocks/>
                  </p:cNvSpPr>
                  <p:nvPr/>
                </p:nvSpPr>
                <p:spPr bwMode="auto">
                  <a:xfrm>
                    <a:off x="2360613" y="3760788"/>
                    <a:ext cx="76200" cy="987425"/>
                  </a:xfrm>
                  <a:custGeom>
                    <a:avLst/>
                    <a:gdLst>
                      <a:gd name="T0" fmla="*/ 22 w 22"/>
                      <a:gd name="T1" fmla="*/ 285 h 285"/>
                      <a:gd name="T2" fmla="*/ 22 w 22"/>
                      <a:gd name="T3" fmla="*/ 4 h 285"/>
                      <a:gd name="T4" fmla="*/ 6 w 22"/>
                      <a:gd name="T5" fmla="*/ 2 h 285"/>
                      <a:gd name="T6" fmla="*/ 0 w 22"/>
                      <a:gd name="T7" fmla="*/ 0 h 285"/>
                      <a:gd name="T8" fmla="*/ 0 w 22"/>
                      <a:gd name="T9" fmla="*/ 281 h 285"/>
                      <a:gd name="T10" fmla="*/ 19 w 22"/>
                      <a:gd name="T11" fmla="*/ 285 h 285"/>
                      <a:gd name="T12" fmla="*/ 22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22" y="285"/>
                        </a:moveTo>
                        <a:cubicBezTo>
                          <a:pt x="22" y="4"/>
                          <a:pt x="22" y="4"/>
                          <a:pt x="22" y="4"/>
                        </a:cubicBezTo>
                        <a:cubicBezTo>
                          <a:pt x="17" y="3"/>
                          <a:pt x="11" y="3"/>
                          <a:pt x="6" y="2"/>
                        </a:cubicBezTo>
                        <a:cubicBezTo>
                          <a:pt x="4" y="1"/>
                          <a:pt x="2" y="1"/>
                          <a:pt x="0" y="0"/>
                        </a:cubicBezTo>
                        <a:cubicBezTo>
                          <a:pt x="0" y="281"/>
                          <a:pt x="0" y="281"/>
                          <a:pt x="0" y="281"/>
                        </a:cubicBezTo>
                        <a:cubicBezTo>
                          <a:pt x="6" y="282"/>
                          <a:pt x="12" y="284"/>
                          <a:pt x="19" y="285"/>
                        </a:cubicBezTo>
                        <a:cubicBezTo>
                          <a:pt x="20" y="285"/>
                          <a:pt x="21" y="285"/>
                          <a:pt x="22" y="285"/>
                        </a:cubicBez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7" name="Freeform 51">
                    <a:extLst>
                      <a:ext uri="{FF2B5EF4-FFF2-40B4-BE49-F238E27FC236}">
                        <a16:creationId xmlns:a16="http://schemas.microsoft.com/office/drawing/2014/main" id="{B8578EEB-D2FE-44D4-A085-456E7D9B82E4}"/>
                      </a:ext>
                    </a:extLst>
                  </p:cNvPr>
                  <p:cNvSpPr>
                    <a:spLocks/>
                  </p:cNvSpPr>
                  <p:nvPr/>
                </p:nvSpPr>
                <p:spPr bwMode="auto">
                  <a:xfrm>
                    <a:off x="1931988" y="3670300"/>
                    <a:ext cx="76200" cy="987425"/>
                  </a:xfrm>
                  <a:custGeom>
                    <a:avLst/>
                    <a:gdLst>
                      <a:gd name="T0" fmla="*/ 22 w 22"/>
                      <a:gd name="T1" fmla="*/ 5 h 285"/>
                      <a:gd name="T2" fmla="*/ 0 w 22"/>
                      <a:gd name="T3" fmla="*/ 0 h 285"/>
                      <a:gd name="T4" fmla="*/ 0 w 22"/>
                      <a:gd name="T5" fmla="*/ 280 h 285"/>
                      <a:gd name="T6" fmla="*/ 22 w 22"/>
                      <a:gd name="T7" fmla="*/ 285 h 285"/>
                      <a:gd name="T8" fmla="*/ 22 w 22"/>
                      <a:gd name="T9" fmla="*/ 5 h 285"/>
                    </a:gdLst>
                    <a:ahLst/>
                    <a:cxnLst>
                      <a:cxn ang="0">
                        <a:pos x="T0" y="T1"/>
                      </a:cxn>
                      <a:cxn ang="0">
                        <a:pos x="T2" y="T3"/>
                      </a:cxn>
                      <a:cxn ang="0">
                        <a:pos x="T4" y="T5"/>
                      </a:cxn>
                      <a:cxn ang="0">
                        <a:pos x="T6" y="T7"/>
                      </a:cxn>
                      <a:cxn ang="0">
                        <a:pos x="T8" y="T9"/>
                      </a:cxn>
                    </a:cxnLst>
                    <a:rect l="0" t="0" r="r" b="b"/>
                    <a:pathLst>
                      <a:path w="22" h="285">
                        <a:moveTo>
                          <a:pt x="22" y="5"/>
                        </a:moveTo>
                        <a:cubicBezTo>
                          <a:pt x="14" y="3"/>
                          <a:pt x="7" y="1"/>
                          <a:pt x="0" y="0"/>
                        </a:cubicBezTo>
                        <a:cubicBezTo>
                          <a:pt x="0" y="280"/>
                          <a:pt x="0" y="280"/>
                          <a:pt x="0" y="280"/>
                        </a:cubicBezTo>
                        <a:cubicBezTo>
                          <a:pt x="7" y="281"/>
                          <a:pt x="14" y="283"/>
                          <a:pt x="22" y="285"/>
                        </a:cubicBezTo>
                        <a:lnTo>
                          <a:pt x="22" y="5"/>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Freeform 52">
                    <a:extLst>
                      <a:ext uri="{FF2B5EF4-FFF2-40B4-BE49-F238E27FC236}">
                        <a16:creationId xmlns:a16="http://schemas.microsoft.com/office/drawing/2014/main" id="{5696333E-6E16-45D3-B0A8-871D4B5F8E6D}"/>
                      </a:ext>
                    </a:extLst>
                  </p:cNvPr>
                  <p:cNvSpPr>
                    <a:spLocks/>
                  </p:cNvSpPr>
                  <p:nvPr/>
                </p:nvSpPr>
                <p:spPr bwMode="auto">
                  <a:xfrm>
                    <a:off x="1071563" y="3386138"/>
                    <a:ext cx="76200" cy="981075"/>
                  </a:xfrm>
                  <a:custGeom>
                    <a:avLst/>
                    <a:gdLst>
                      <a:gd name="T0" fmla="*/ 0 w 22"/>
                      <a:gd name="T1" fmla="*/ 271 h 283"/>
                      <a:gd name="T2" fmla="*/ 22 w 22"/>
                      <a:gd name="T3" fmla="*/ 283 h 283"/>
                      <a:gd name="T4" fmla="*/ 22 w 22"/>
                      <a:gd name="T5" fmla="*/ 10 h 283"/>
                      <a:gd name="T6" fmla="*/ 0 w 22"/>
                      <a:gd name="T7" fmla="*/ 0 h 283"/>
                      <a:gd name="T8" fmla="*/ 0 w 22"/>
                      <a:gd name="T9" fmla="*/ 271 h 283"/>
                    </a:gdLst>
                    <a:ahLst/>
                    <a:cxnLst>
                      <a:cxn ang="0">
                        <a:pos x="T0" y="T1"/>
                      </a:cxn>
                      <a:cxn ang="0">
                        <a:pos x="T2" y="T3"/>
                      </a:cxn>
                      <a:cxn ang="0">
                        <a:pos x="T4" y="T5"/>
                      </a:cxn>
                      <a:cxn ang="0">
                        <a:pos x="T6" y="T7"/>
                      </a:cxn>
                      <a:cxn ang="0">
                        <a:pos x="T8" y="T9"/>
                      </a:cxn>
                    </a:cxnLst>
                    <a:rect l="0" t="0" r="r" b="b"/>
                    <a:pathLst>
                      <a:path w="22" h="283">
                        <a:moveTo>
                          <a:pt x="0" y="271"/>
                        </a:moveTo>
                        <a:cubicBezTo>
                          <a:pt x="7" y="275"/>
                          <a:pt x="14" y="279"/>
                          <a:pt x="22" y="283"/>
                        </a:cubicBezTo>
                        <a:cubicBezTo>
                          <a:pt x="22" y="10"/>
                          <a:pt x="22" y="10"/>
                          <a:pt x="22" y="10"/>
                        </a:cubicBezTo>
                        <a:cubicBezTo>
                          <a:pt x="14" y="6"/>
                          <a:pt x="7" y="3"/>
                          <a:pt x="0" y="0"/>
                        </a:cubicBezTo>
                        <a:lnTo>
                          <a:pt x="0" y="271"/>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9" name="Freeform 53">
                    <a:extLst>
                      <a:ext uri="{FF2B5EF4-FFF2-40B4-BE49-F238E27FC236}">
                        <a16:creationId xmlns:a16="http://schemas.microsoft.com/office/drawing/2014/main" id="{04F7B008-8612-46D1-9A33-9365F20C44ED}"/>
                      </a:ext>
                    </a:extLst>
                  </p:cNvPr>
                  <p:cNvSpPr>
                    <a:spLocks/>
                  </p:cNvSpPr>
                  <p:nvPr/>
                </p:nvSpPr>
                <p:spPr bwMode="auto">
                  <a:xfrm>
                    <a:off x="3222625" y="3892550"/>
                    <a:ext cx="76200" cy="984250"/>
                  </a:xfrm>
                  <a:custGeom>
                    <a:avLst/>
                    <a:gdLst>
                      <a:gd name="T0" fmla="*/ 22 w 22"/>
                      <a:gd name="T1" fmla="*/ 2 h 284"/>
                      <a:gd name="T2" fmla="*/ 0 w 22"/>
                      <a:gd name="T3" fmla="*/ 0 h 284"/>
                      <a:gd name="T4" fmla="*/ 0 w 22"/>
                      <a:gd name="T5" fmla="*/ 281 h 284"/>
                      <a:gd name="T6" fmla="*/ 22 w 22"/>
                      <a:gd name="T7" fmla="*/ 284 h 284"/>
                      <a:gd name="T8" fmla="*/ 22 w 22"/>
                      <a:gd name="T9" fmla="*/ 2 h 284"/>
                    </a:gdLst>
                    <a:ahLst/>
                    <a:cxnLst>
                      <a:cxn ang="0">
                        <a:pos x="T0" y="T1"/>
                      </a:cxn>
                      <a:cxn ang="0">
                        <a:pos x="T2" y="T3"/>
                      </a:cxn>
                      <a:cxn ang="0">
                        <a:pos x="T4" y="T5"/>
                      </a:cxn>
                      <a:cxn ang="0">
                        <a:pos x="T6" y="T7"/>
                      </a:cxn>
                      <a:cxn ang="0">
                        <a:pos x="T8" y="T9"/>
                      </a:cxn>
                    </a:cxnLst>
                    <a:rect l="0" t="0" r="r" b="b"/>
                    <a:pathLst>
                      <a:path w="22" h="284">
                        <a:moveTo>
                          <a:pt x="22" y="2"/>
                        </a:moveTo>
                        <a:cubicBezTo>
                          <a:pt x="15" y="2"/>
                          <a:pt x="8" y="1"/>
                          <a:pt x="0" y="0"/>
                        </a:cubicBezTo>
                        <a:cubicBezTo>
                          <a:pt x="0" y="281"/>
                          <a:pt x="0" y="281"/>
                          <a:pt x="0" y="281"/>
                        </a:cubicBezTo>
                        <a:cubicBezTo>
                          <a:pt x="8" y="282"/>
                          <a:pt x="15" y="283"/>
                          <a:pt x="22" y="284"/>
                        </a:cubicBezTo>
                        <a:lnTo>
                          <a:pt x="22" y="2"/>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0" name="Freeform 54">
                    <a:extLst>
                      <a:ext uri="{FF2B5EF4-FFF2-40B4-BE49-F238E27FC236}">
                        <a16:creationId xmlns:a16="http://schemas.microsoft.com/office/drawing/2014/main" id="{ABC58E24-F122-4A60-90C8-6F255E29830B}"/>
                      </a:ext>
                    </a:extLst>
                  </p:cNvPr>
                  <p:cNvSpPr>
                    <a:spLocks/>
                  </p:cNvSpPr>
                  <p:nvPr/>
                </p:nvSpPr>
                <p:spPr bwMode="auto">
                  <a:xfrm>
                    <a:off x="2794000" y="3836988"/>
                    <a:ext cx="74613" cy="984250"/>
                  </a:xfrm>
                  <a:custGeom>
                    <a:avLst/>
                    <a:gdLst>
                      <a:gd name="T0" fmla="*/ 22 w 22"/>
                      <a:gd name="T1" fmla="*/ 3 h 284"/>
                      <a:gd name="T2" fmla="*/ 0 w 22"/>
                      <a:gd name="T3" fmla="*/ 0 h 284"/>
                      <a:gd name="T4" fmla="*/ 0 w 22"/>
                      <a:gd name="T5" fmla="*/ 281 h 284"/>
                      <a:gd name="T6" fmla="*/ 22 w 22"/>
                      <a:gd name="T7" fmla="*/ 284 h 284"/>
                      <a:gd name="T8" fmla="*/ 22 w 22"/>
                      <a:gd name="T9" fmla="*/ 3 h 284"/>
                    </a:gdLst>
                    <a:ahLst/>
                    <a:cxnLst>
                      <a:cxn ang="0">
                        <a:pos x="T0" y="T1"/>
                      </a:cxn>
                      <a:cxn ang="0">
                        <a:pos x="T2" y="T3"/>
                      </a:cxn>
                      <a:cxn ang="0">
                        <a:pos x="T4" y="T5"/>
                      </a:cxn>
                      <a:cxn ang="0">
                        <a:pos x="T6" y="T7"/>
                      </a:cxn>
                      <a:cxn ang="0">
                        <a:pos x="T8" y="T9"/>
                      </a:cxn>
                    </a:cxnLst>
                    <a:rect l="0" t="0" r="r" b="b"/>
                    <a:pathLst>
                      <a:path w="22" h="284">
                        <a:moveTo>
                          <a:pt x="22" y="3"/>
                        </a:moveTo>
                        <a:cubicBezTo>
                          <a:pt x="15" y="1"/>
                          <a:pt x="7" y="1"/>
                          <a:pt x="0" y="0"/>
                        </a:cubicBezTo>
                        <a:cubicBezTo>
                          <a:pt x="0" y="281"/>
                          <a:pt x="0" y="281"/>
                          <a:pt x="0" y="281"/>
                        </a:cubicBezTo>
                        <a:cubicBezTo>
                          <a:pt x="7" y="282"/>
                          <a:pt x="15" y="283"/>
                          <a:pt x="22" y="284"/>
                        </a:cubicBezTo>
                        <a:lnTo>
                          <a:pt x="22" y="3"/>
                        </a:lnTo>
                        <a:close/>
                      </a:path>
                    </a:pathLst>
                  </a:custGeom>
                  <a:solidFill>
                    <a:srgbClr val="C786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1" name="Freeform 55">
                    <a:extLst>
                      <a:ext uri="{FF2B5EF4-FFF2-40B4-BE49-F238E27FC236}">
                        <a16:creationId xmlns:a16="http://schemas.microsoft.com/office/drawing/2014/main" id="{72F016EA-3AA9-40A9-BA6A-9BF98E3498CD}"/>
                      </a:ext>
                    </a:extLst>
                  </p:cNvPr>
                  <p:cNvSpPr>
                    <a:spLocks/>
                  </p:cNvSpPr>
                  <p:nvPr/>
                </p:nvSpPr>
                <p:spPr bwMode="auto">
                  <a:xfrm>
                    <a:off x="4508500" y="1925638"/>
                    <a:ext cx="3527425" cy="509587"/>
                  </a:xfrm>
                  <a:custGeom>
                    <a:avLst/>
                    <a:gdLst>
                      <a:gd name="T0" fmla="*/ 63 w 1020"/>
                      <a:gd name="T1" fmla="*/ 58 h 147"/>
                      <a:gd name="T2" fmla="*/ 348 w 1020"/>
                      <a:gd name="T3" fmla="*/ 67 h 147"/>
                      <a:gd name="T4" fmla="*/ 805 w 1020"/>
                      <a:gd name="T5" fmla="*/ 120 h 147"/>
                      <a:gd name="T6" fmla="*/ 930 w 1020"/>
                      <a:gd name="T7" fmla="*/ 147 h 147"/>
                      <a:gd name="T8" fmla="*/ 1020 w 1020"/>
                      <a:gd name="T9" fmla="*/ 99 h 147"/>
                      <a:gd name="T10" fmla="*/ 878 w 1020"/>
                      <a:gd name="T11" fmla="*/ 68 h 147"/>
                      <a:gd name="T12" fmla="*/ 372 w 1020"/>
                      <a:gd name="T13" fmla="*/ 9 h 147"/>
                      <a:gd name="T14" fmla="*/ 109 w 1020"/>
                      <a:gd name="T15" fmla="*/ 0 h 147"/>
                      <a:gd name="T16" fmla="*/ 0 w 1020"/>
                      <a:gd name="T17" fmla="*/ 59 h 147"/>
                      <a:gd name="T18" fmla="*/ 63 w 1020"/>
                      <a:gd name="T19"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147">
                        <a:moveTo>
                          <a:pt x="63" y="58"/>
                        </a:moveTo>
                        <a:cubicBezTo>
                          <a:pt x="158" y="58"/>
                          <a:pt x="254" y="61"/>
                          <a:pt x="348" y="67"/>
                        </a:cubicBezTo>
                        <a:cubicBezTo>
                          <a:pt x="516" y="76"/>
                          <a:pt x="669" y="94"/>
                          <a:pt x="805" y="120"/>
                        </a:cubicBezTo>
                        <a:cubicBezTo>
                          <a:pt x="850" y="128"/>
                          <a:pt x="892" y="137"/>
                          <a:pt x="930" y="147"/>
                        </a:cubicBezTo>
                        <a:cubicBezTo>
                          <a:pt x="1020" y="99"/>
                          <a:pt x="1020" y="99"/>
                          <a:pt x="1020" y="99"/>
                        </a:cubicBezTo>
                        <a:cubicBezTo>
                          <a:pt x="976" y="88"/>
                          <a:pt x="929" y="77"/>
                          <a:pt x="878" y="68"/>
                        </a:cubicBezTo>
                        <a:cubicBezTo>
                          <a:pt x="733" y="40"/>
                          <a:pt x="561" y="20"/>
                          <a:pt x="372" y="9"/>
                        </a:cubicBezTo>
                        <a:cubicBezTo>
                          <a:pt x="284" y="3"/>
                          <a:pt x="196" y="0"/>
                          <a:pt x="109" y="0"/>
                        </a:cubicBezTo>
                        <a:cubicBezTo>
                          <a:pt x="0" y="59"/>
                          <a:pt x="0" y="59"/>
                          <a:pt x="0" y="59"/>
                        </a:cubicBezTo>
                        <a:cubicBezTo>
                          <a:pt x="21" y="58"/>
                          <a:pt x="42" y="58"/>
                          <a:pt x="63" y="58"/>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2" name="Freeform 56">
                    <a:extLst>
                      <a:ext uri="{FF2B5EF4-FFF2-40B4-BE49-F238E27FC236}">
                        <a16:creationId xmlns:a16="http://schemas.microsoft.com/office/drawing/2014/main" id="{09EC551F-C962-41C7-8964-F4E0E93C53DF}"/>
                      </a:ext>
                    </a:extLst>
                  </p:cNvPr>
                  <p:cNvSpPr>
                    <a:spLocks/>
                  </p:cNvSpPr>
                  <p:nvPr/>
                </p:nvSpPr>
                <p:spPr bwMode="auto">
                  <a:xfrm>
                    <a:off x="1835150" y="3398838"/>
                    <a:ext cx="3482975" cy="534987"/>
                  </a:xfrm>
                  <a:custGeom>
                    <a:avLst/>
                    <a:gdLst>
                      <a:gd name="T0" fmla="*/ 985 w 1007"/>
                      <a:gd name="T1" fmla="*/ 96 h 154"/>
                      <a:gd name="T2" fmla="*/ 701 w 1007"/>
                      <a:gd name="T3" fmla="*/ 88 h 154"/>
                      <a:gd name="T4" fmla="*/ 244 w 1007"/>
                      <a:gd name="T5" fmla="*/ 35 h 154"/>
                      <a:gd name="T6" fmla="*/ 90 w 1007"/>
                      <a:gd name="T7" fmla="*/ 0 h 154"/>
                      <a:gd name="T8" fmla="*/ 0 w 1007"/>
                      <a:gd name="T9" fmla="*/ 49 h 154"/>
                      <a:gd name="T10" fmla="*/ 170 w 1007"/>
                      <a:gd name="T11" fmla="*/ 86 h 154"/>
                      <a:gd name="T12" fmla="*/ 677 w 1007"/>
                      <a:gd name="T13" fmla="*/ 146 h 154"/>
                      <a:gd name="T14" fmla="*/ 899 w 1007"/>
                      <a:gd name="T15" fmla="*/ 154 h 154"/>
                      <a:gd name="T16" fmla="*/ 1007 w 1007"/>
                      <a:gd name="T17" fmla="*/ 96 h 154"/>
                      <a:gd name="T18" fmla="*/ 985 w 1007"/>
                      <a:gd name="T19" fmla="*/ 9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7" h="154">
                        <a:moveTo>
                          <a:pt x="985" y="96"/>
                        </a:moveTo>
                        <a:cubicBezTo>
                          <a:pt x="890" y="96"/>
                          <a:pt x="795" y="93"/>
                          <a:pt x="701" y="88"/>
                        </a:cubicBezTo>
                        <a:cubicBezTo>
                          <a:pt x="534" y="78"/>
                          <a:pt x="380" y="60"/>
                          <a:pt x="244" y="35"/>
                        </a:cubicBezTo>
                        <a:cubicBezTo>
                          <a:pt x="188" y="24"/>
                          <a:pt x="137" y="13"/>
                          <a:pt x="90" y="0"/>
                        </a:cubicBezTo>
                        <a:cubicBezTo>
                          <a:pt x="0" y="49"/>
                          <a:pt x="0" y="49"/>
                          <a:pt x="0" y="49"/>
                        </a:cubicBezTo>
                        <a:cubicBezTo>
                          <a:pt x="52" y="62"/>
                          <a:pt x="108" y="75"/>
                          <a:pt x="170" y="86"/>
                        </a:cubicBezTo>
                        <a:cubicBezTo>
                          <a:pt x="315" y="114"/>
                          <a:pt x="487" y="134"/>
                          <a:pt x="677" y="146"/>
                        </a:cubicBezTo>
                        <a:cubicBezTo>
                          <a:pt x="752" y="150"/>
                          <a:pt x="826" y="153"/>
                          <a:pt x="899" y="154"/>
                        </a:cubicBezTo>
                        <a:cubicBezTo>
                          <a:pt x="1007" y="96"/>
                          <a:pt x="1007" y="96"/>
                          <a:pt x="1007" y="96"/>
                        </a:cubicBezTo>
                        <a:cubicBezTo>
                          <a:pt x="1000" y="96"/>
                          <a:pt x="992" y="96"/>
                          <a:pt x="985" y="96"/>
                        </a:cubicBezTo>
                        <a:close/>
                      </a:path>
                    </a:pathLst>
                  </a:custGeom>
                  <a:solidFill>
                    <a:srgbClr val="FEC7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3" name="Freeform 57">
                    <a:extLst>
                      <a:ext uri="{FF2B5EF4-FFF2-40B4-BE49-F238E27FC236}">
                        <a16:creationId xmlns:a16="http://schemas.microsoft.com/office/drawing/2014/main" id="{71F6B16C-92E4-48BB-9E9A-5D1944D3BC4F}"/>
                      </a:ext>
                    </a:extLst>
                  </p:cNvPr>
                  <p:cNvSpPr>
                    <a:spLocks/>
                  </p:cNvSpPr>
                  <p:nvPr/>
                </p:nvSpPr>
                <p:spPr bwMode="auto">
                  <a:xfrm>
                    <a:off x="4473575" y="2270125"/>
                    <a:ext cx="52388" cy="220662"/>
                  </a:xfrm>
                  <a:custGeom>
                    <a:avLst/>
                    <a:gdLst>
                      <a:gd name="T0" fmla="*/ 33 w 33"/>
                      <a:gd name="T1" fmla="*/ 80 h 139"/>
                      <a:gd name="T2" fmla="*/ 5 w 33"/>
                      <a:gd name="T3" fmla="*/ 0 h 139"/>
                      <a:gd name="T4" fmla="*/ 0 w 33"/>
                      <a:gd name="T5" fmla="*/ 58 h 139"/>
                      <a:gd name="T6" fmla="*/ 29 w 33"/>
                      <a:gd name="T7" fmla="*/ 139 h 139"/>
                      <a:gd name="T8" fmla="*/ 33 w 33"/>
                      <a:gd name="T9" fmla="*/ 80 h 139"/>
                    </a:gdLst>
                    <a:ahLst/>
                    <a:cxnLst>
                      <a:cxn ang="0">
                        <a:pos x="T0" y="T1"/>
                      </a:cxn>
                      <a:cxn ang="0">
                        <a:pos x="T2" y="T3"/>
                      </a:cxn>
                      <a:cxn ang="0">
                        <a:pos x="T4" y="T5"/>
                      </a:cxn>
                      <a:cxn ang="0">
                        <a:pos x="T6" y="T7"/>
                      </a:cxn>
                      <a:cxn ang="0">
                        <a:pos x="T8" y="T9"/>
                      </a:cxn>
                    </a:cxnLst>
                    <a:rect l="0" t="0" r="r" b="b"/>
                    <a:pathLst>
                      <a:path w="33" h="139">
                        <a:moveTo>
                          <a:pt x="33" y="80"/>
                        </a:moveTo>
                        <a:lnTo>
                          <a:pt x="5" y="0"/>
                        </a:lnTo>
                        <a:lnTo>
                          <a:pt x="0" y="58"/>
                        </a:lnTo>
                        <a:lnTo>
                          <a:pt x="29" y="139"/>
                        </a:lnTo>
                        <a:lnTo>
                          <a:pt x="33" y="80"/>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4" name="Freeform 58">
                    <a:extLst>
                      <a:ext uri="{FF2B5EF4-FFF2-40B4-BE49-F238E27FC236}">
                        <a16:creationId xmlns:a16="http://schemas.microsoft.com/office/drawing/2014/main" id="{09703596-B611-4994-8944-35F1ECE5E361}"/>
                      </a:ext>
                    </a:extLst>
                  </p:cNvPr>
                  <p:cNvSpPr>
                    <a:spLocks/>
                  </p:cNvSpPr>
                  <p:nvPr/>
                </p:nvSpPr>
                <p:spPr bwMode="auto">
                  <a:xfrm>
                    <a:off x="4443413" y="2557463"/>
                    <a:ext cx="1579563" cy="242887"/>
                  </a:xfrm>
                  <a:custGeom>
                    <a:avLst/>
                    <a:gdLst>
                      <a:gd name="T0" fmla="*/ 20 w 457"/>
                      <a:gd name="T1" fmla="*/ 38 h 70"/>
                      <a:gd name="T2" fmla="*/ 128 w 457"/>
                      <a:gd name="T3" fmla="*/ 27 h 70"/>
                      <a:gd name="T4" fmla="*/ 235 w 457"/>
                      <a:gd name="T5" fmla="*/ 37 h 70"/>
                      <a:gd name="T6" fmla="*/ 292 w 457"/>
                      <a:gd name="T7" fmla="*/ 70 h 70"/>
                      <a:gd name="T8" fmla="*/ 455 w 457"/>
                      <a:gd name="T9" fmla="*/ 67 h 70"/>
                      <a:gd name="T10" fmla="*/ 457 w 457"/>
                      <a:gd name="T11" fmla="*/ 40 h 70"/>
                      <a:gd name="T12" fmla="*/ 294 w 457"/>
                      <a:gd name="T13" fmla="*/ 43 h 70"/>
                      <a:gd name="T14" fmla="*/ 237 w 457"/>
                      <a:gd name="T15" fmla="*/ 10 h 70"/>
                      <a:gd name="T16" fmla="*/ 130 w 457"/>
                      <a:gd name="T17" fmla="*/ 0 h 70"/>
                      <a:gd name="T18" fmla="*/ 21 w 457"/>
                      <a:gd name="T19" fmla="*/ 11 h 70"/>
                      <a:gd name="T20" fmla="*/ 1 w 457"/>
                      <a:gd name="T21" fmla="*/ 25 h 70"/>
                      <a:gd name="T22" fmla="*/ 0 w 457"/>
                      <a:gd name="T23" fmla="*/ 53 h 70"/>
                      <a:gd name="T24" fmla="*/ 20 w 457"/>
                      <a:gd name="T25"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70">
                        <a:moveTo>
                          <a:pt x="20" y="38"/>
                        </a:moveTo>
                        <a:cubicBezTo>
                          <a:pt x="44" y="31"/>
                          <a:pt x="80" y="27"/>
                          <a:pt x="128" y="27"/>
                        </a:cubicBezTo>
                        <a:cubicBezTo>
                          <a:pt x="174" y="27"/>
                          <a:pt x="210" y="31"/>
                          <a:pt x="235" y="37"/>
                        </a:cubicBezTo>
                        <a:cubicBezTo>
                          <a:pt x="261" y="44"/>
                          <a:pt x="280" y="55"/>
                          <a:pt x="292" y="70"/>
                        </a:cubicBezTo>
                        <a:cubicBezTo>
                          <a:pt x="455" y="67"/>
                          <a:pt x="455" y="67"/>
                          <a:pt x="455" y="67"/>
                        </a:cubicBezTo>
                        <a:cubicBezTo>
                          <a:pt x="457" y="40"/>
                          <a:pt x="457" y="40"/>
                          <a:pt x="457" y="40"/>
                        </a:cubicBezTo>
                        <a:cubicBezTo>
                          <a:pt x="294" y="43"/>
                          <a:pt x="294" y="43"/>
                          <a:pt x="294" y="43"/>
                        </a:cubicBezTo>
                        <a:cubicBezTo>
                          <a:pt x="281" y="28"/>
                          <a:pt x="262" y="17"/>
                          <a:pt x="237" y="10"/>
                        </a:cubicBezTo>
                        <a:cubicBezTo>
                          <a:pt x="211" y="4"/>
                          <a:pt x="176" y="0"/>
                          <a:pt x="130" y="0"/>
                        </a:cubicBezTo>
                        <a:cubicBezTo>
                          <a:pt x="82" y="0"/>
                          <a:pt x="46" y="4"/>
                          <a:pt x="21" y="11"/>
                        </a:cubicBezTo>
                        <a:cubicBezTo>
                          <a:pt x="8" y="15"/>
                          <a:pt x="2" y="20"/>
                          <a:pt x="1" y="25"/>
                        </a:cubicBezTo>
                        <a:cubicBezTo>
                          <a:pt x="0" y="53"/>
                          <a:pt x="0" y="53"/>
                          <a:pt x="0" y="53"/>
                        </a:cubicBezTo>
                        <a:cubicBezTo>
                          <a:pt x="0" y="47"/>
                          <a:pt x="7" y="42"/>
                          <a:pt x="20" y="38"/>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5" name="Freeform 59">
                    <a:extLst>
                      <a:ext uri="{FF2B5EF4-FFF2-40B4-BE49-F238E27FC236}">
                        <a16:creationId xmlns:a16="http://schemas.microsoft.com/office/drawing/2014/main" id="{DC7ACA67-D5A3-4B38-96C6-4F75AB2FFAA9}"/>
                      </a:ext>
                    </a:extLst>
                  </p:cNvPr>
                  <p:cNvSpPr>
                    <a:spLocks/>
                  </p:cNvSpPr>
                  <p:nvPr/>
                </p:nvSpPr>
                <p:spPr bwMode="auto">
                  <a:xfrm>
                    <a:off x="3900488" y="2633663"/>
                    <a:ext cx="1793875" cy="606425"/>
                  </a:xfrm>
                  <a:custGeom>
                    <a:avLst/>
                    <a:gdLst>
                      <a:gd name="T0" fmla="*/ 294 w 519"/>
                      <a:gd name="T1" fmla="*/ 127 h 175"/>
                      <a:gd name="T2" fmla="*/ 430 w 519"/>
                      <a:gd name="T3" fmla="*/ 139 h 175"/>
                      <a:gd name="T4" fmla="*/ 494 w 519"/>
                      <a:gd name="T5" fmla="*/ 152 h 175"/>
                      <a:gd name="T6" fmla="*/ 517 w 519"/>
                      <a:gd name="T7" fmla="*/ 170 h 175"/>
                      <a:gd name="T8" fmla="*/ 518 w 519"/>
                      <a:gd name="T9" fmla="*/ 175 h 175"/>
                      <a:gd name="T10" fmla="*/ 519 w 519"/>
                      <a:gd name="T11" fmla="*/ 148 h 175"/>
                      <a:gd name="T12" fmla="*/ 518 w 519"/>
                      <a:gd name="T13" fmla="*/ 143 h 175"/>
                      <a:gd name="T14" fmla="*/ 495 w 519"/>
                      <a:gd name="T15" fmla="*/ 125 h 175"/>
                      <a:gd name="T16" fmla="*/ 431 w 519"/>
                      <a:gd name="T17" fmla="*/ 112 h 175"/>
                      <a:gd name="T18" fmla="*/ 296 w 519"/>
                      <a:gd name="T19" fmla="*/ 99 h 175"/>
                      <a:gd name="T20" fmla="*/ 100 w 519"/>
                      <a:gd name="T21" fmla="*/ 70 h 175"/>
                      <a:gd name="T22" fmla="*/ 4 w 519"/>
                      <a:gd name="T23" fmla="*/ 11 h 175"/>
                      <a:gd name="T24" fmla="*/ 2 w 519"/>
                      <a:gd name="T25" fmla="*/ 0 h 175"/>
                      <a:gd name="T26" fmla="*/ 1 w 519"/>
                      <a:gd name="T27" fmla="*/ 27 h 175"/>
                      <a:gd name="T28" fmla="*/ 2 w 519"/>
                      <a:gd name="T29" fmla="*/ 38 h 175"/>
                      <a:gd name="T30" fmla="*/ 99 w 519"/>
                      <a:gd name="T31" fmla="*/ 97 h 175"/>
                      <a:gd name="T32" fmla="*/ 294 w 519"/>
                      <a:gd name="T33" fmla="*/ 12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 h="175">
                        <a:moveTo>
                          <a:pt x="294" y="127"/>
                        </a:moveTo>
                        <a:cubicBezTo>
                          <a:pt x="365" y="133"/>
                          <a:pt x="410" y="137"/>
                          <a:pt x="430" y="139"/>
                        </a:cubicBezTo>
                        <a:cubicBezTo>
                          <a:pt x="459" y="143"/>
                          <a:pt x="480" y="147"/>
                          <a:pt x="494" y="152"/>
                        </a:cubicBezTo>
                        <a:cubicBezTo>
                          <a:pt x="507" y="157"/>
                          <a:pt x="514" y="163"/>
                          <a:pt x="517" y="170"/>
                        </a:cubicBezTo>
                        <a:cubicBezTo>
                          <a:pt x="517" y="172"/>
                          <a:pt x="518" y="173"/>
                          <a:pt x="518" y="175"/>
                        </a:cubicBezTo>
                        <a:cubicBezTo>
                          <a:pt x="519" y="148"/>
                          <a:pt x="519" y="148"/>
                          <a:pt x="519" y="148"/>
                        </a:cubicBezTo>
                        <a:cubicBezTo>
                          <a:pt x="519" y="146"/>
                          <a:pt x="519" y="144"/>
                          <a:pt x="518" y="143"/>
                        </a:cubicBezTo>
                        <a:cubicBezTo>
                          <a:pt x="516" y="136"/>
                          <a:pt x="508" y="130"/>
                          <a:pt x="495" y="125"/>
                        </a:cubicBezTo>
                        <a:cubicBezTo>
                          <a:pt x="482" y="120"/>
                          <a:pt x="461" y="116"/>
                          <a:pt x="431" y="112"/>
                        </a:cubicBezTo>
                        <a:cubicBezTo>
                          <a:pt x="411" y="110"/>
                          <a:pt x="366" y="105"/>
                          <a:pt x="296" y="99"/>
                        </a:cubicBezTo>
                        <a:cubicBezTo>
                          <a:pt x="205" y="91"/>
                          <a:pt x="140" y="82"/>
                          <a:pt x="100" y="70"/>
                        </a:cubicBezTo>
                        <a:cubicBezTo>
                          <a:pt x="44" y="54"/>
                          <a:pt x="12" y="34"/>
                          <a:pt x="4" y="11"/>
                        </a:cubicBezTo>
                        <a:cubicBezTo>
                          <a:pt x="2" y="7"/>
                          <a:pt x="2" y="4"/>
                          <a:pt x="2" y="0"/>
                        </a:cubicBezTo>
                        <a:cubicBezTo>
                          <a:pt x="1" y="27"/>
                          <a:pt x="1" y="27"/>
                          <a:pt x="1" y="27"/>
                        </a:cubicBezTo>
                        <a:cubicBezTo>
                          <a:pt x="0" y="31"/>
                          <a:pt x="1" y="34"/>
                          <a:pt x="2" y="38"/>
                        </a:cubicBezTo>
                        <a:cubicBezTo>
                          <a:pt x="11" y="62"/>
                          <a:pt x="43" y="81"/>
                          <a:pt x="99" y="97"/>
                        </a:cubicBezTo>
                        <a:cubicBezTo>
                          <a:pt x="138" y="109"/>
                          <a:pt x="203" y="119"/>
                          <a:pt x="294" y="127"/>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6" name="Freeform 60">
                    <a:extLst>
                      <a:ext uri="{FF2B5EF4-FFF2-40B4-BE49-F238E27FC236}">
                        <a16:creationId xmlns:a16="http://schemas.microsoft.com/office/drawing/2014/main" id="{ADD6932C-F504-4955-A4F1-E14B9F775418}"/>
                      </a:ext>
                    </a:extLst>
                  </p:cNvPr>
                  <p:cNvSpPr>
                    <a:spLocks/>
                  </p:cNvSpPr>
                  <p:nvPr/>
                </p:nvSpPr>
                <p:spPr bwMode="auto">
                  <a:xfrm>
                    <a:off x="5459413" y="3170238"/>
                    <a:ext cx="806450" cy="360362"/>
                  </a:xfrm>
                  <a:custGeom>
                    <a:avLst/>
                    <a:gdLst>
                      <a:gd name="T0" fmla="*/ 210 w 233"/>
                      <a:gd name="T1" fmla="*/ 35 h 104"/>
                      <a:gd name="T2" fmla="*/ 112 w 233"/>
                      <a:gd name="T3" fmla="*/ 67 h 104"/>
                      <a:gd name="T4" fmla="*/ 2 w 233"/>
                      <a:gd name="T5" fmla="*/ 77 h 104"/>
                      <a:gd name="T6" fmla="*/ 0 w 233"/>
                      <a:gd name="T7" fmla="*/ 104 h 104"/>
                      <a:gd name="T8" fmla="*/ 110 w 233"/>
                      <a:gd name="T9" fmla="*/ 95 h 104"/>
                      <a:gd name="T10" fmla="*/ 208 w 233"/>
                      <a:gd name="T11" fmla="*/ 62 h 104"/>
                      <a:gd name="T12" fmla="*/ 232 w 233"/>
                      <a:gd name="T13" fmla="*/ 28 h 104"/>
                      <a:gd name="T14" fmla="*/ 233 w 233"/>
                      <a:gd name="T15" fmla="*/ 0 h 104"/>
                      <a:gd name="T16" fmla="*/ 210 w 233"/>
                      <a:gd name="T17" fmla="*/ 3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04">
                        <a:moveTo>
                          <a:pt x="210" y="35"/>
                        </a:moveTo>
                        <a:cubicBezTo>
                          <a:pt x="189" y="49"/>
                          <a:pt x="156" y="60"/>
                          <a:pt x="112" y="67"/>
                        </a:cubicBezTo>
                        <a:cubicBezTo>
                          <a:pt x="81" y="72"/>
                          <a:pt x="44" y="76"/>
                          <a:pt x="2" y="77"/>
                        </a:cubicBezTo>
                        <a:cubicBezTo>
                          <a:pt x="0" y="104"/>
                          <a:pt x="0" y="104"/>
                          <a:pt x="0" y="104"/>
                        </a:cubicBezTo>
                        <a:cubicBezTo>
                          <a:pt x="43" y="103"/>
                          <a:pt x="80" y="100"/>
                          <a:pt x="110" y="95"/>
                        </a:cubicBezTo>
                        <a:cubicBezTo>
                          <a:pt x="155" y="88"/>
                          <a:pt x="187" y="77"/>
                          <a:pt x="208" y="62"/>
                        </a:cubicBezTo>
                        <a:cubicBezTo>
                          <a:pt x="223" y="51"/>
                          <a:pt x="231" y="40"/>
                          <a:pt x="232" y="28"/>
                        </a:cubicBezTo>
                        <a:cubicBezTo>
                          <a:pt x="233" y="0"/>
                          <a:pt x="233" y="0"/>
                          <a:pt x="233" y="0"/>
                        </a:cubicBezTo>
                        <a:cubicBezTo>
                          <a:pt x="232" y="12"/>
                          <a:pt x="225" y="24"/>
                          <a:pt x="210" y="35"/>
                        </a:cubicBez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7" name="Freeform 61">
                    <a:extLst>
                      <a:ext uri="{FF2B5EF4-FFF2-40B4-BE49-F238E27FC236}">
                        <a16:creationId xmlns:a16="http://schemas.microsoft.com/office/drawing/2014/main" id="{C97FC8D7-E66A-4E65-85C8-E26E2399DE4D}"/>
                      </a:ext>
                    </a:extLst>
                  </p:cNvPr>
                  <p:cNvSpPr>
                    <a:spLocks/>
                  </p:cNvSpPr>
                  <p:nvPr/>
                </p:nvSpPr>
                <p:spPr bwMode="auto">
                  <a:xfrm>
                    <a:off x="3959225" y="3090863"/>
                    <a:ext cx="1549400" cy="558800"/>
                  </a:xfrm>
                  <a:custGeom>
                    <a:avLst/>
                    <a:gdLst>
                      <a:gd name="T0" fmla="*/ 272 w 448"/>
                      <a:gd name="T1" fmla="*/ 98 h 161"/>
                      <a:gd name="T2" fmla="*/ 127 w 448"/>
                      <a:gd name="T3" fmla="*/ 75 h 161"/>
                      <a:gd name="T4" fmla="*/ 1 w 448"/>
                      <a:gd name="T5" fmla="*/ 0 h 161"/>
                      <a:gd name="T6" fmla="*/ 0 w 448"/>
                      <a:gd name="T7" fmla="*/ 28 h 161"/>
                      <a:gd name="T8" fmla="*/ 126 w 448"/>
                      <a:gd name="T9" fmla="*/ 103 h 161"/>
                      <a:gd name="T10" fmla="*/ 270 w 448"/>
                      <a:gd name="T11" fmla="*/ 125 h 161"/>
                      <a:gd name="T12" fmla="*/ 270 w 448"/>
                      <a:gd name="T13" fmla="*/ 125 h 161"/>
                      <a:gd name="T14" fmla="*/ 283 w 448"/>
                      <a:gd name="T15" fmla="*/ 161 h 161"/>
                      <a:gd name="T16" fmla="*/ 446 w 448"/>
                      <a:gd name="T17" fmla="*/ 161 h 161"/>
                      <a:gd name="T18" fmla="*/ 448 w 448"/>
                      <a:gd name="T19" fmla="*/ 134 h 161"/>
                      <a:gd name="T20" fmla="*/ 285 w 448"/>
                      <a:gd name="T21" fmla="*/ 134 h 161"/>
                      <a:gd name="T22" fmla="*/ 272 w 448"/>
                      <a:gd name="T23" fmla="*/ 9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8" h="161">
                        <a:moveTo>
                          <a:pt x="272" y="98"/>
                        </a:moveTo>
                        <a:cubicBezTo>
                          <a:pt x="215" y="94"/>
                          <a:pt x="167" y="87"/>
                          <a:pt x="127" y="75"/>
                        </a:cubicBezTo>
                        <a:cubicBezTo>
                          <a:pt x="66" y="58"/>
                          <a:pt x="24" y="33"/>
                          <a:pt x="1" y="0"/>
                        </a:cubicBezTo>
                        <a:cubicBezTo>
                          <a:pt x="0" y="28"/>
                          <a:pt x="0" y="28"/>
                          <a:pt x="0" y="28"/>
                        </a:cubicBezTo>
                        <a:cubicBezTo>
                          <a:pt x="23" y="60"/>
                          <a:pt x="64" y="85"/>
                          <a:pt x="126" y="103"/>
                        </a:cubicBezTo>
                        <a:cubicBezTo>
                          <a:pt x="165" y="114"/>
                          <a:pt x="214" y="121"/>
                          <a:pt x="270" y="125"/>
                        </a:cubicBezTo>
                        <a:cubicBezTo>
                          <a:pt x="270" y="125"/>
                          <a:pt x="270" y="125"/>
                          <a:pt x="270" y="125"/>
                        </a:cubicBezTo>
                        <a:cubicBezTo>
                          <a:pt x="283" y="161"/>
                          <a:pt x="283" y="161"/>
                          <a:pt x="283" y="161"/>
                        </a:cubicBezTo>
                        <a:cubicBezTo>
                          <a:pt x="446" y="161"/>
                          <a:pt x="446" y="161"/>
                          <a:pt x="446" y="161"/>
                        </a:cubicBezTo>
                        <a:cubicBezTo>
                          <a:pt x="448" y="134"/>
                          <a:pt x="448" y="134"/>
                          <a:pt x="448" y="134"/>
                        </a:cubicBezTo>
                        <a:cubicBezTo>
                          <a:pt x="285" y="134"/>
                          <a:pt x="285" y="134"/>
                          <a:pt x="285" y="134"/>
                        </a:cubicBezTo>
                        <a:lnTo>
                          <a:pt x="272" y="98"/>
                        </a:lnTo>
                        <a:close/>
                      </a:path>
                    </a:pathLst>
                  </a:custGeom>
                  <a:solidFill>
                    <a:srgbClr val="C46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48" name="Freeform 62">
                    <a:extLst>
                      <a:ext uri="{FF2B5EF4-FFF2-40B4-BE49-F238E27FC236}">
                        <a16:creationId xmlns:a16="http://schemas.microsoft.com/office/drawing/2014/main" id="{14DAB07D-5C6C-454B-84FB-DE1B670B6C0D}"/>
                      </a:ext>
                    </a:extLst>
                  </p:cNvPr>
                  <p:cNvSpPr>
                    <a:spLocks/>
                  </p:cNvSpPr>
                  <p:nvPr/>
                </p:nvSpPr>
                <p:spPr bwMode="auto">
                  <a:xfrm>
                    <a:off x="3892550" y="2270125"/>
                    <a:ext cx="2387600" cy="1285875"/>
                  </a:xfrm>
                  <a:custGeom>
                    <a:avLst/>
                    <a:gdLst>
                      <a:gd name="T0" fmla="*/ 333 w 690"/>
                      <a:gd name="T1" fmla="*/ 0 h 371"/>
                      <a:gd name="T2" fmla="*/ 346 w 690"/>
                      <a:gd name="T3" fmla="*/ 36 h 371"/>
                      <a:gd name="T4" fmla="*/ 511 w 690"/>
                      <a:gd name="T5" fmla="*/ 58 h 371"/>
                      <a:gd name="T6" fmla="*/ 616 w 690"/>
                      <a:gd name="T7" fmla="*/ 123 h 371"/>
                      <a:gd name="T8" fmla="*/ 453 w 690"/>
                      <a:gd name="T9" fmla="*/ 126 h 371"/>
                      <a:gd name="T10" fmla="*/ 396 w 690"/>
                      <a:gd name="T11" fmla="*/ 93 h 371"/>
                      <a:gd name="T12" fmla="*/ 289 w 690"/>
                      <a:gd name="T13" fmla="*/ 83 h 371"/>
                      <a:gd name="T14" fmla="*/ 180 w 690"/>
                      <a:gd name="T15" fmla="*/ 94 h 371"/>
                      <a:gd name="T16" fmla="*/ 161 w 690"/>
                      <a:gd name="T17" fmla="*/ 112 h 371"/>
                      <a:gd name="T18" fmla="*/ 192 w 690"/>
                      <a:gd name="T19" fmla="*/ 130 h 371"/>
                      <a:gd name="T20" fmla="*/ 350 w 690"/>
                      <a:gd name="T21" fmla="*/ 150 h 371"/>
                      <a:gd name="T22" fmla="*/ 534 w 690"/>
                      <a:gd name="T23" fmla="*/ 171 h 371"/>
                      <a:gd name="T24" fmla="*/ 635 w 690"/>
                      <a:gd name="T25" fmla="*/ 201 h 371"/>
                      <a:gd name="T26" fmla="*/ 684 w 690"/>
                      <a:gd name="T27" fmla="*/ 247 h 371"/>
                      <a:gd name="T28" fmla="*/ 663 w 690"/>
                      <a:gd name="T29" fmla="*/ 295 h 371"/>
                      <a:gd name="T30" fmla="*/ 565 w 690"/>
                      <a:gd name="T31" fmla="*/ 327 h 371"/>
                      <a:gd name="T32" fmla="*/ 455 w 690"/>
                      <a:gd name="T33" fmla="*/ 337 h 371"/>
                      <a:gd name="T34" fmla="*/ 467 w 690"/>
                      <a:gd name="T35" fmla="*/ 371 h 371"/>
                      <a:gd name="T36" fmla="*/ 304 w 690"/>
                      <a:gd name="T37" fmla="*/ 371 h 371"/>
                      <a:gd name="T38" fmla="*/ 291 w 690"/>
                      <a:gd name="T39" fmla="*/ 335 h 371"/>
                      <a:gd name="T40" fmla="*/ 146 w 690"/>
                      <a:gd name="T41" fmla="*/ 312 h 371"/>
                      <a:gd name="T42" fmla="*/ 20 w 690"/>
                      <a:gd name="T43" fmla="*/ 237 h 371"/>
                      <a:gd name="T44" fmla="*/ 178 w 690"/>
                      <a:gd name="T45" fmla="*/ 232 h 371"/>
                      <a:gd name="T46" fmla="*/ 252 w 690"/>
                      <a:gd name="T47" fmla="*/ 274 h 371"/>
                      <a:gd name="T48" fmla="*/ 376 w 690"/>
                      <a:gd name="T49" fmla="*/ 288 h 371"/>
                      <a:gd name="T50" fmla="*/ 490 w 690"/>
                      <a:gd name="T51" fmla="*/ 276 h 371"/>
                      <a:gd name="T52" fmla="*/ 520 w 690"/>
                      <a:gd name="T53" fmla="*/ 248 h 371"/>
                      <a:gd name="T54" fmla="*/ 497 w 690"/>
                      <a:gd name="T55" fmla="*/ 230 h 371"/>
                      <a:gd name="T56" fmla="*/ 433 w 690"/>
                      <a:gd name="T57" fmla="*/ 217 h 371"/>
                      <a:gd name="T58" fmla="*/ 298 w 690"/>
                      <a:gd name="T59" fmla="*/ 204 h 371"/>
                      <a:gd name="T60" fmla="*/ 102 w 690"/>
                      <a:gd name="T61" fmla="*/ 175 h 371"/>
                      <a:gd name="T62" fmla="*/ 6 w 690"/>
                      <a:gd name="T63" fmla="*/ 116 h 371"/>
                      <a:gd name="T64" fmla="*/ 26 w 690"/>
                      <a:gd name="T65" fmla="*/ 74 h 371"/>
                      <a:gd name="T66" fmla="*/ 116 w 690"/>
                      <a:gd name="T67" fmla="*/ 44 h 371"/>
                      <a:gd name="T68" fmla="*/ 183 w 690"/>
                      <a:gd name="T69" fmla="*/ 37 h 371"/>
                      <a:gd name="T70" fmla="*/ 170 w 690"/>
                      <a:gd name="T71" fmla="*/ 0 h 371"/>
                      <a:gd name="T72" fmla="*/ 333 w 690"/>
                      <a:gd name="T7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0" h="371">
                        <a:moveTo>
                          <a:pt x="333" y="0"/>
                        </a:moveTo>
                        <a:cubicBezTo>
                          <a:pt x="346" y="36"/>
                          <a:pt x="346" y="36"/>
                          <a:pt x="346" y="36"/>
                        </a:cubicBezTo>
                        <a:cubicBezTo>
                          <a:pt x="413" y="39"/>
                          <a:pt x="468" y="46"/>
                          <a:pt x="511" y="58"/>
                        </a:cubicBezTo>
                        <a:cubicBezTo>
                          <a:pt x="569" y="75"/>
                          <a:pt x="603" y="96"/>
                          <a:pt x="616" y="123"/>
                        </a:cubicBezTo>
                        <a:cubicBezTo>
                          <a:pt x="453" y="126"/>
                          <a:pt x="453" y="126"/>
                          <a:pt x="453" y="126"/>
                        </a:cubicBezTo>
                        <a:cubicBezTo>
                          <a:pt x="440" y="111"/>
                          <a:pt x="421" y="100"/>
                          <a:pt x="396" y="93"/>
                        </a:cubicBezTo>
                        <a:cubicBezTo>
                          <a:pt x="370" y="87"/>
                          <a:pt x="335" y="83"/>
                          <a:pt x="289" y="83"/>
                        </a:cubicBezTo>
                        <a:cubicBezTo>
                          <a:pt x="241" y="83"/>
                          <a:pt x="205" y="87"/>
                          <a:pt x="180" y="94"/>
                        </a:cubicBezTo>
                        <a:cubicBezTo>
                          <a:pt x="165" y="98"/>
                          <a:pt x="158" y="105"/>
                          <a:pt x="161" y="112"/>
                        </a:cubicBezTo>
                        <a:cubicBezTo>
                          <a:pt x="164" y="119"/>
                          <a:pt x="174" y="125"/>
                          <a:pt x="192" y="130"/>
                        </a:cubicBezTo>
                        <a:cubicBezTo>
                          <a:pt x="215" y="136"/>
                          <a:pt x="267" y="143"/>
                          <a:pt x="350" y="150"/>
                        </a:cubicBezTo>
                        <a:cubicBezTo>
                          <a:pt x="432" y="156"/>
                          <a:pt x="493" y="163"/>
                          <a:pt x="534" y="171"/>
                        </a:cubicBezTo>
                        <a:cubicBezTo>
                          <a:pt x="575" y="178"/>
                          <a:pt x="609" y="188"/>
                          <a:pt x="635" y="201"/>
                        </a:cubicBezTo>
                        <a:cubicBezTo>
                          <a:pt x="661" y="213"/>
                          <a:pt x="677" y="229"/>
                          <a:pt x="684" y="247"/>
                        </a:cubicBezTo>
                        <a:cubicBezTo>
                          <a:pt x="690" y="264"/>
                          <a:pt x="683" y="280"/>
                          <a:pt x="663" y="295"/>
                        </a:cubicBezTo>
                        <a:cubicBezTo>
                          <a:pt x="642" y="309"/>
                          <a:pt x="609" y="320"/>
                          <a:pt x="565" y="327"/>
                        </a:cubicBezTo>
                        <a:cubicBezTo>
                          <a:pt x="534" y="332"/>
                          <a:pt x="497" y="336"/>
                          <a:pt x="455" y="337"/>
                        </a:cubicBezTo>
                        <a:cubicBezTo>
                          <a:pt x="467" y="371"/>
                          <a:pt x="467" y="371"/>
                          <a:pt x="467" y="371"/>
                        </a:cubicBezTo>
                        <a:cubicBezTo>
                          <a:pt x="304" y="371"/>
                          <a:pt x="304" y="371"/>
                          <a:pt x="304" y="371"/>
                        </a:cubicBezTo>
                        <a:cubicBezTo>
                          <a:pt x="291" y="335"/>
                          <a:pt x="291" y="335"/>
                          <a:pt x="291" y="335"/>
                        </a:cubicBezTo>
                        <a:cubicBezTo>
                          <a:pt x="234" y="331"/>
                          <a:pt x="186" y="324"/>
                          <a:pt x="146" y="312"/>
                        </a:cubicBezTo>
                        <a:cubicBezTo>
                          <a:pt x="85" y="295"/>
                          <a:pt x="43" y="270"/>
                          <a:pt x="20" y="237"/>
                        </a:cubicBezTo>
                        <a:cubicBezTo>
                          <a:pt x="178" y="232"/>
                          <a:pt x="178" y="232"/>
                          <a:pt x="178" y="232"/>
                        </a:cubicBezTo>
                        <a:cubicBezTo>
                          <a:pt x="194" y="251"/>
                          <a:pt x="219" y="265"/>
                          <a:pt x="252" y="274"/>
                        </a:cubicBezTo>
                        <a:cubicBezTo>
                          <a:pt x="284" y="284"/>
                          <a:pt x="326" y="288"/>
                          <a:pt x="376" y="288"/>
                        </a:cubicBezTo>
                        <a:cubicBezTo>
                          <a:pt x="428" y="288"/>
                          <a:pt x="467" y="284"/>
                          <a:pt x="490" y="276"/>
                        </a:cubicBezTo>
                        <a:cubicBezTo>
                          <a:pt x="514" y="268"/>
                          <a:pt x="524" y="258"/>
                          <a:pt x="520" y="248"/>
                        </a:cubicBezTo>
                        <a:cubicBezTo>
                          <a:pt x="518" y="241"/>
                          <a:pt x="510" y="235"/>
                          <a:pt x="497" y="230"/>
                        </a:cubicBezTo>
                        <a:cubicBezTo>
                          <a:pt x="484" y="225"/>
                          <a:pt x="463" y="221"/>
                          <a:pt x="433" y="217"/>
                        </a:cubicBezTo>
                        <a:cubicBezTo>
                          <a:pt x="413" y="215"/>
                          <a:pt x="368" y="210"/>
                          <a:pt x="298" y="204"/>
                        </a:cubicBezTo>
                        <a:cubicBezTo>
                          <a:pt x="207" y="196"/>
                          <a:pt x="142" y="187"/>
                          <a:pt x="102" y="175"/>
                        </a:cubicBezTo>
                        <a:cubicBezTo>
                          <a:pt x="46" y="159"/>
                          <a:pt x="14" y="139"/>
                          <a:pt x="6" y="116"/>
                        </a:cubicBezTo>
                        <a:cubicBezTo>
                          <a:pt x="0" y="101"/>
                          <a:pt x="7" y="87"/>
                          <a:pt x="26" y="74"/>
                        </a:cubicBezTo>
                        <a:cubicBezTo>
                          <a:pt x="45" y="61"/>
                          <a:pt x="75" y="51"/>
                          <a:pt x="116" y="44"/>
                        </a:cubicBezTo>
                        <a:cubicBezTo>
                          <a:pt x="136" y="41"/>
                          <a:pt x="158" y="39"/>
                          <a:pt x="183" y="37"/>
                        </a:cubicBezTo>
                        <a:cubicBezTo>
                          <a:pt x="170" y="0"/>
                          <a:pt x="170" y="0"/>
                          <a:pt x="170" y="0"/>
                        </a:cubicBezTo>
                        <a:lnTo>
                          <a:pt x="333" y="0"/>
                        </a:lnTo>
                        <a:close/>
                      </a:path>
                    </a:pathLst>
                  </a:custGeom>
                  <a:solidFill>
                    <a:srgbClr val="FFF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nvGrpSpPr>
              <p:cNvPr id="60" name="Group 1">
                <a:extLst>
                  <a:ext uri="{FF2B5EF4-FFF2-40B4-BE49-F238E27FC236}">
                    <a16:creationId xmlns:a16="http://schemas.microsoft.com/office/drawing/2014/main" id="{F575A8B2-A312-4631-9495-1A364647608C}"/>
                  </a:ext>
                </a:extLst>
              </p:cNvPr>
              <p:cNvGrpSpPr/>
              <p:nvPr/>
            </p:nvGrpSpPr>
            <p:grpSpPr>
              <a:xfrm>
                <a:off x="403226" y="3695883"/>
                <a:ext cx="6672262" cy="3162117"/>
                <a:chOff x="403226" y="3695883"/>
                <a:chExt cx="6672262" cy="3162117"/>
              </a:xfrm>
            </p:grpSpPr>
            <p:sp>
              <p:nvSpPr>
                <p:cNvPr id="61" name="Freeform 7">
                  <a:extLst>
                    <a:ext uri="{FF2B5EF4-FFF2-40B4-BE49-F238E27FC236}">
                      <a16:creationId xmlns:a16="http://schemas.microsoft.com/office/drawing/2014/main" id="{7057272A-8A5C-49E4-8489-DE8F5AFDFBD3}"/>
                    </a:ext>
                  </a:extLst>
                </p:cNvPr>
                <p:cNvSpPr>
                  <a:spLocks/>
                </p:cNvSpPr>
                <p:nvPr/>
              </p:nvSpPr>
              <p:spPr bwMode="auto">
                <a:xfrm>
                  <a:off x="2621339" y="3695883"/>
                  <a:ext cx="4454149" cy="2358519"/>
                </a:xfrm>
                <a:custGeom>
                  <a:avLst/>
                  <a:gdLst>
                    <a:gd name="T0" fmla="*/ 0 w 1116"/>
                    <a:gd name="T1" fmla="*/ 371 h 590"/>
                    <a:gd name="T2" fmla="*/ 112 w 1116"/>
                    <a:gd name="T3" fmla="*/ 252 h 590"/>
                    <a:gd name="T4" fmla="*/ 344 w 1116"/>
                    <a:gd name="T5" fmla="*/ 151 h 590"/>
                    <a:gd name="T6" fmla="*/ 405 w 1116"/>
                    <a:gd name="T7" fmla="*/ 151 h 590"/>
                    <a:gd name="T8" fmla="*/ 494 w 1116"/>
                    <a:gd name="T9" fmla="*/ 40 h 590"/>
                    <a:gd name="T10" fmla="*/ 610 w 1116"/>
                    <a:gd name="T11" fmla="*/ 31 h 590"/>
                    <a:gd name="T12" fmla="*/ 610 w 1116"/>
                    <a:gd name="T13" fmla="*/ 31 h 590"/>
                    <a:gd name="T14" fmla="*/ 619 w 1116"/>
                    <a:gd name="T15" fmla="*/ 142 h 590"/>
                    <a:gd name="T16" fmla="*/ 486 w 1116"/>
                    <a:gd name="T17" fmla="*/ 302 h 590"/>
                    <a:gd name="T18" fmla="*/ 698 w 1116"/>
                    <a:gd name="T19" fmla="*/ 302 h 590"/>
                    <a:gd name="T20" fmla="*/ 999 w 1116"/>
                    <a:gd name="T21" fmla="*/ 119 h 590"/>
                    <a:gd name="T22" fmla="*/ 1102 w 1116"/>
                    <a:gd name="T23" fmla="*/ 152 h 590"/>
                    <a:gd name="T24" fmla="*/ 1102 w 1116"/>
                    <a:gd name="T25" fmla="*/ 152 h 590"/>
                    <a:gd name="T26" fmla="*/ 1074 w 1116"/>
                    <a:gd name="T27" fmla="*/ 242 h 590"/>
                    <a:gd name="T28" fmla="*/ 740 w 1116"/>
                    <a:gd name="T29" fmla="*/ 460 h 590"/>
                    <a:gd name="T30" fmla="*/ 619 w 1116"/>
                    <a:gd name="T31" fmla="*/ 496 h 590"/>
                    <a:gd name="T32" fmla="*/ 366 w 1116"/>
                    <a:gd name="T33" fmla="*/ 497 h 590"/>
                    <a:gd name="T34" fmla="*/ 268 w 1116"/>
                    <a:gd name="T35" fmla="*/ 534 h 590"/>
                    <a:gd name="T36" fmla="*/ 207 w 1116"/>
                    <a:gd name="T37" fmla="*/ 590 h 590"/>
                    <a:gd name="T38" fmla="*/ 0 w 1116"/>
                    <a:gd name="T39" fmla="*/ 371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6" h="590">
                      <a:moveTo>
                        <a:pt x="0" y="371"/>
                      </a:moveTo>
                      <a:cubicBezTo>
                        <a:pt x="112" y="252"/>
                        <a:pt x="112" y="252"/>
                        <a:pt x="112" y="252"/>
                      </a:cubicBezTo>
                      <a:cubicBezTo>
                        <a:pt x="172" y="188"/>
                        <a:pt x="256" y="151"/>
                        <a:pt x="344" y="151"/>
                      </a:cubicBezTo>
                      <a:cubicBezTo>
                        <a:pt x="405" y="151"/>
                        <a:pt x="405" y="151"/>
                        <a:pt x="405" y="151"/>
                      </a:cubicBezTo>
                      <a:cubicBezTo>
                        <a:pt x="494" y="40"/>
                        <a:pt x="494" y="40"/>
                        <a:pt x="494" y="40"/>
                      </a:cubicBezTo>
                      <a:cubicBezTo>
                        <a:pt x="523" y="4"/>
                        <a:pt x="576" y="0"/>
                        <a:pt x="610" y="31"/>
                      </a:cubicBezTo>
                      <a:cubicBezTo>
                        <a:pt x="610" y="31"/>
                        <a:pt x="610" y="31"/>
                        <a:pt x="610" y="31"/>
                      </a:cubicBezTo>
                      <a:cubicBezTo>
                        <a:pt x="643" y="60"/>
                        <a:pt x="646" y="109"/>
                        <a:pt x="619" y="142"/>
                      </a:cubicBezTo>
                      <a:cubicBezTo>
                        <a:pt x="486" y="302"/>
                        <a:pt x="486" y="302"/>
                        <a:pt x="486" y="302"/>
                      </a:cubicBezTo>
                      <a:cubicBezTo>
                        <a:pt x="698" y="302"/>
                        <a:pt x="698" y="302"/>
                        <a:pt x="698" y="302"/>
                      </a:cubicBezTo>
                      <a:cubicBezTo>
                        <a:pt x="999" y="119"/>
                        <a:pt x="999" y="119"/>
                        <a:pt x="999" y="119"/>
                      </a:cubicBezTo>
                      <a:cubicBezTo>
                        <a:pt x="1036" y="97"/>
                        <a:pt x="1084" y="113"/>
                        <a:pt x="1102" y="152"/>
                      </a:cubicBezTo>
                      <a:cubicBezTo>
                        <a:pt x="1102" y="152"/>
                        <a:pt x="1102" y="152"/>
                        <a:pt x="1102" y="152"/>
                      </a:cubicBezTo>
                      <a:cubicBezTo>
                        <a:pt x="1116" y="185"/>
                        <a:pt x="1104" y="223"/>
                        <a:pt x="1074" y="242"/>
                      </a:cubicBezTo>
                      <a:cubicBezTo>
                        <a:pt x="740" y="460"/>
                        <a:pt x="740" y="460"/>
                        <a:pt x="740" y="460"/>
                      </a:cubicBezTo>
                      <a:cubicBezTo>
                        <a:pt x="704" y="483"/>
                        <a:pt x="662" y="496"/>
                        <a:pt x="619" y="496"/>
                      </a:cubicBezTo>
                      <a:cubicBezTo>
                        <a:pt x="366" y="497"/>
                        <a:pt x="366" y="497"/>
                        <a:pt x="366" y="497"/>
                      </a:cubicBezTo>
                      <a:cubicBezTo>
                        <a:pt x="330" y="497"/>
                        <a:pt x="295" y="510"/>
                        <a:pt x="268" y="534"/>
                      </a:cubicBezTo>
                      <a:cubicBezTo>
                        <a:pt x="207" y="590"/>
                        <a:pt x="207" y="590"/>
                        <a:pt x="207" y="590"/>
                      </a:cubicBezTo>
                      <a:lnTo>
                        <a:pt x="0" y="371"/>
                      </a:lnTo>
                      <a:close/>
                    </a:path>
                  </a:pathLst>
                </a:custGeom>
                <a:solidFill>
                  <a:srgbClr val="FCD0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2" name="Freeform 8">
                  <a:extLst>
                    <a:ext uri="{FF2B5EF4-FFF2-40B4-BE49-F238E27FC236}">
                      <a16:creationId xmlns:a16="http://schemas.microsoft.com/office/drawing/2014/main" id="{5C7742FB-DFC3-49FB-84A0-4A82798EA071}"/>
                    </a:ext>
                  </a:extLst>
                </p:cNvPr>
                <p:cNvSpPr>
                  <a:spLocks/>
                </p:cNvSpPr>
                <p:nvPr/>
              </p:nvSpPr>
              <p:spPr bwMode="auto">
                <a:xfrm>
                  <a:off x="4409272" y="4082746"/>
                  <a:ext cx="2609457" cy="1003752"/>
                </a:xfrm>
                <a:custGeom>
                  <a:avLst/>
                  <a:gdLst>
                    <a:gd name="T0" fmla="*/ 654 w 654"/>
                    <a:gd name="T1" fmla="*/ 55 h 251"/>
                    <a:gd name="T2" fmla="*/ 654 w 654"/>
                    <a:gd name="T3" fmla="*/ 55 h 251"/>
                    <a:gd name="T4" fmla="*/ 551 w 654"/>
                    <a:gd name="T5" fmla="*/ 22 h 251"/>
                    <a:gd name="T6" fmla="*/ 250 w 654"/>
                    <a:gd name="T7" fmla="*/ 205 h 251"/>
                    <a:gd name="T8" fmla="*/ 38 w 654"/>
                    <a:gd name="T9" fmla="*/ 205 h 251"/>
                    <a:gd name="T10" fmla="*/ 38 w 654"/>
                    <a:gd name="T11" fmla="*/ 205 h 251"/>
                    <a:gd name="T12" fmla="*/ 0 w 654"/>
                    <a:gd name="T13" fmla="*/ 251 h 251"/>
                    <a:gd name="T14" fmla="*/ 193 w 654"/>
                    <a:gd name="T15" fmla="*/ 251 h 251"/>
                    <a:gd name="T16" fmla="*/ 306 w 654"/>
                    <a:gd name="T17" fmla="*/ 213 h 251"/>
                    <a:gd name="T18" fmla="*/ 574 w 654"/>
                    <a:gd name="T19" fmla="*/ 52 h 251"/>
                    <a:gd name="T20" fmla="*/ 654 w 654"/>
                    <a:gd name="T21" fmla="*/ 57 h 251"/>
                    <a:gd name="T22" fmla="*/ 654 w 654"/>
                    <a:gd name="T23" fmla="*/ 5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4" h="251">
                      <a:moveTo>
                        <a:pt x="654" y="55"/>
                      </a:moveTo>
                      <a:cubicBezTo>
                        <a:pt x="654" y="55"/>
                        <a:pt x="654" y="55"/>
                        <a:pt x="654" y="55"/>
                      </a:cubicBezTo>
                      <a:cubicBezTo>
                        <a:pt x="636" y="16"/>
                        <a:pt x="588" y="0"/>
                        <a:pt x="551" y="22"/>
                      </a:cubicBezTo>
                      <a:cubicBezTo>
                        <a:pt x="250" y="205"/>
                        <a:pt x="250" y="205"/>
                        <a:pt x="250" y="205"/>
                      </a:cubicBezTo>
                      <a:cubicBezTo>
                        <a:pt x="38" y="205"/>
                        <a:pt x="38" y="205"/>
                        <a:pt x="38" y="205"/>
                      </a:cubicBezTo>
                      <a:cubicBezTo>
                        <a:pt x="38" y="205"/>
                        <a:pt x="38" y="205"/>
                        <a:pt x="38" y="205"/>
                      </a:cubicBezTo>
                      <a:cubicBezTo>
                        <a:pt x="0" y="251"/>
                        <a:pt x="0" y="251"/>
                        <a:pt x="0" y="251"/>
                      </a:cubicBezTo>
                      <a:cubicBezTo>
                        <a:pt x="193" y="251"/>
                        <a:pt x="193" y="251"/>
                        <a:pt x="193" y="251"/>
                      </a:cubicBezTo>
                      <a:cubicBezTo>
                        <a:pt x="240" y="251"/>
                        <a:pt x="266" y="237"/>
                        <a:pt x="306" y="213"/>
                      </a:cubicBezTo>
                      <a:cubicBezTo>
                        <a:pt x="574" y="52"/>
                        <a:pt x="574" y="52"/>
                        <a:pt x="574" y="52"/>
                      </a:cubicBezTo>
                      <a:cubicBezTo>
                        <a:pt x="600" y="37"/>
                        <a:pt x="632" y="40"/>
                        <a:pt x="654" y="57"/>
                      </a:cubicBezTo>
                      <a:cubicBezTo>
                        <a:pt x="654" y="56"/>
                        <a:pt x="654" y="56"/>
                        <a:pt x="654" y="55"/>
                      </a:cubicBezTo>
                      <a:close/>
                    </a:path>
                  </a:pathLst>
                </a:custGeom>
                <a:solidFill>
                  <a:srgbClr val="FDE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3" name="Freeform 9">
                  <a:extLst>
                    <a:ext uri="{FF2B5EF4-FFF2-40B4-BE49-F238E27FC236}">
                      <a16:creationId xmlns:a16="http://schemas.microsoft.com/office/drawing/2014/main" id="{CE4DA0AF-B05D-43E3-A49F-FC4187EEC746}"/>
                    </a:ext>
                  </a:extLst>
                </p:cNvPr>
                <p:cNvSpPr>
                  <a:spLocks/>
                </p:cNvSpPr>
                <p:nvPr/>
              </p:nvSpPr>
              <p:spPr bwMode="auto">
                <a:xfrm>
                  <a:off x="4361474" y="3795959"/>
                  <a:ext cx="837954" cy="1290538"/>
                </a:xfrm>
                <a:custGeom>
                  <a:avLst/>
                  <a:gdLst>
                    <a:gd name="T0" fmla="*/ 167 w 210"/>
                    <a:gd name="T1" fmla="*/ 0 h 323"/>
                    <a:gd name="T2" fmla="*/ 171 w 210"/>
                    <a:gd name="T3" fmla="*/ 108 h 323"/>
                    <a:gd name="T4" fmla="*/ 4 w 210"/>
                    <a:gd name="T5" fmla="*/ 310 h 323"/>
                    <a:gd name="T6" fmla="*/ 10 w 210"/>
                    <a:gd name="T7" fmla="*/ 323 h 323"/>
                    <a:gd name="T8" fmla="*/ 10 w 210"/>
                    <a:gd name="T9" fmla="*/ 323 h 323"/>
                    <a:gd name="T10" fmla="*/ 16 w 210"/>
                    <a:gd name="T11" fmla="*/ 320 h 323"/>
                    <a:gd name="T12" fmla="*/ 183 w 210"/>
                    <a:gd name="T13" fmla="*/ 117 h 323"/>
                    <a:gd name="T14" fmla="*/ 174 w 210"/>
                    <a:gd name="T15" fmla="*/ 6 h 323"/>
                    <a:gd name="T16" fmla="*/ 174 w 210"/>
                    <a:gd name="T17" fmla="*/ 6 h 323"/>
                    <a:gd name="T18" fmla="*/ 167 w 210"/>
                    <a:gd name="T1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323">
                      <a:moveTo>
                        <a:pt x="167" y="0"/>
                      </a:moveTo>
                      <a:cubicBezTo>
                        <a:pt x="195" y="29"/>
                        <a:pt x="198" y="76"/>
                        <a:pt x="171" y="108"/>
                      </a:cubicBezTo>
                      <a:cubicBezTo>
                        <a:pt x="4" y="310"/>
                        <a:pt x="4" y="310"/>
                        <a:pt x="4" y="310"/>
                      </a:cubicBezTo>
                      <a:cubicBezTo>
                        <a:pt x="0" y="315"/>
                        <a:pt x="3" y="323"/>
                        <a:pt x="10" y="323"/>
                      </a:cubicBezTo>
                      <a:cubicBezTo>
                        <a:pt x="10" y="323"/>
                        <a:pt x="10" y="323"/>
                        <a:pt x="10" y="323"/>
                      </a:cubicBezTo>
                      <a:cubicBezTo>
                        <a:pt x="12" y="323"/>
                        <a:pt x="14" y="322"/>
                        <a:pt x="16" y="320"/>
                      </a:cubicBezTo>
                      <a:cubicBezTo>
                        <a:pt x="183" y="117"/>
                        <a:pt x="183" y="117"/>
                        <a:pt x="183" y="117"/>
                      </a:cubicBezTo>
                      <a:cubicBezTo>
                        <a:pt x="210" y="84"/>
                        <a:pt x="207" y="35"/>
                        <a:pt x="174" y="6"/>
                      </a:cubicBezTo>
                      <a:cubicBezTo>
                        <a:pt x="174" y="6"/>
                        <a:pt x="174" y="6"/>
                        <a:pt x="174" y="6"/>
                      </a:cubicBezTo>
                      <a:cubicBezTo>
                        <a:pt x="172" y="4"/>
                        <a:pt x="169" y="2"/>
                        <a:pt x="167" y="0"/>
                      </a:cubicBezTo>
                      <a:close/>
                    </a:path>
                  </a:pathLst>
                </a:custGeom>
                <a:solidFill>
                  <a:srgbClr val="ECB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4" name="Freeform 10">
                  <a:extLst>
                    <a:ext uri="{FF2B5EF4-FFF2-40B4-BE49-F238E27FC236}">
                      <a16:creationId xmlns:a16="http://schemas.microsoft.com/office/drawing/2014/main" id="{32CBE5B2-A11F-4AD7-9BD2-86B1162BA2B5}"/>
                    </a:ext>
                  </a:extLst>
                </p:cNvPr>
                <p:cNvSpPr>
                  <a:spLocks/>
                </p:cNvSpPr>
                <p:nvPr/>
              </p:nvSpPr>
              <p:spPr bwMode="auto">
                <a:xfrm>
                  <a:off x="2621339" y="4230620"/>
                  <a:ext cx="4454149" cy="1823782"/>
                </a:xfrm>
                <a:custGeom>
                  <a:avLst/>
                  <a:gdLst>
                    <a:gd name="T0" fmla="*/ 1102 w 1116"/>
                    <a:gd name="T1" fmla="*/ 18 h 456"/>
                    <a:gd name="T2" fmla="*/ 1102 w 1116"/>
                    <a:gd name="T3" fmla="*/ 18 h 456"/>
                    <a:gd name="T4" fmla="*/ 1090 w 1116"/>
                    <a:gd name="T5" fmla="*/ 0 h 456"/>
                    <a:gd name="T6" fmla="*/ 1063 w 1116"/>
                    <a:gd name="T7" fmla="*/ 32 h 456"/>
                    <a:gd name="T8" fmla="*/ 728 w 1116"/>
                    <a:gd name="T9" fmla="*/ 250 h 456"/>
                    <a:gd name="T10" fmla="*/ 607 w 1116"/>
                    <a:gd name="T11" fmla="*/ 286 h 456"/>
                    <a:gd name="T12" fmla="*/ 354 w 1116"/>
                    <a:gd name="T13" fmla="*/ 287 h 456"/>
                    <a:gd name="T14" fmla="*/ 257 w 1116"/>
                    <a:gd name="T15" fmla="*/ 325 h 456"/>
                    <a:gd name="T16" fmla="*/ 196 w 1116"/>
                    <a:gd name="T17" fmla="*/ 380 h 456"/>
                    <a:gd name="T18" fmla="*/ 126 w 1116"/>
                    <a:gd name="T19" fmla="*/ 104 h 456"/>
                    <a:gd name="T20" fmla="*/ 112 w 1116"/>
                    <a:gd name="T21" fmla="*/ 118 h 456"/>
                    <a:gd name="T22" fmla="*/ 0 w 1116"/>
                    <a:gd name="T23" fmla="*/ 237 h 456"/>
                    <a:gd name="T24" fmla="*/ 207 w 1116"/>
                    <a:gd name="T25" fmla="*/ 456 h 456"/>
                    <a:gd name="T26" fmla="*/ 268 w 1116"/>
                    <a:gd name="T27" fmla="*/ 400 h 456"/>
                    <a:gd name="T28" fmla="*/ 366 w 1116"/>
                    <a:gd name="T29" fmla="*/ 363 h 456"/>
                    <a:gd name="T30" fmla="*/ 619 w 1116"/>
                    <a:gd name="T31" fmla="*/ 362 h 456"/>
                    <a:gd name="T32" fmla="*/ 740 w 1116"/>
                    <a:gd name="T33" fmla="*/ 326 h 456"/>
                    <a:gd name="T34" fmla="*/ 1074 w 1116"/>
                    <a:gd name="T35" fmla="*/ 108 h 456"/>
                    <a:gd name="T36" fmla="*/ 1102 w 1116"/>
                    <a:gd name="T37" fmla="*/ 1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6" h="456">
                      <a:moveTo>
                        <a:pt x="1102" y="18"/>
                      </a:moveTo>
                      <a:cubicBezTo>
                        <a:pt x="1102" y="18"/>
                        <a:pt x="1102" y="18"/>
                        <a:pt x="1102" y="18"/>
                      </a:cubicBezTo>
                      <a:cubicBezTo>
                        <a:pt x="1099" y="11"/>
                        <a:pt x="1095" y="5"/>
                        <a:pt x="1090" y="0"/>
                      </a:cubicBezTo>
                      <a:cubicBezTo>
                        <a:pt x="1085" y="13"/>
                        <a:pt x="1075" y="24"/>
                        <a:pt x="1063" y="32"/>
                      </a:cubicBezTo>
                      <a:cubicBezTo>
                        <a:pt x="728" y="250"/>
                        <a:pt x="728" y="250"/>
                        <a:pt x="728" y="250"/>
                      </a:cubicBezTo>
                      <a:cubicBezTo>
                        <a:pt x="692" y="273"/>
                        <a:pt x="650" y="286"/>
                        <a:pt x="607" y="286"/>
                      </a:cubicBezTo>
                      <a:cubicBezTo>
                        <a:pt x="354" y="287"/>
                        <a:pt x="354" y="287"/>
                        <a:pt x="354" y="287"/>
                      </a:cubicBezTo>
                      <a:cubicBezTo>
                        <a:pt x="318" y="287"/>
                        <a:pt x="283" y="301"/>
                        <a:pt x="257" y="325"/>
                      </a:cubicBezTo>
                      <a:cubicBezTo>
                        <a:pt x="196" y="380"/>
                        <a:pt x="196" y="380"/>
                        <a:pt x="196" y="380"/>
                      </a:cubicBezTo>
                      <a:cubicBezTo>
                        <a:pt x="196" y="380"/>
                        <a:pt x="59" y="259"/>
                        <a:pt x="126" y="104"/>
                      </a:cubicBezTo>
                      <a:cubicBezTo>
                        <a:pt x="121" y="108"/>
                        <a:pt x="116" y="113"/>
                        <a:pt x="112" y="118"/>
                      </a:cubicBezTo>
                      <a:cubicBezTo>
                        <a:pt x="0" y="237"/>
                        <a:pt x="0" y="237"/>
                        <a:pt x="0" y="237"/>
                      </a:cubicBezTo>
                      <a:cubicBezTo>
                        <a:pt x="207" y="456"/>
                        <a:pt x="207" y="456"/>
                        <a:pt x="207" y="456"/>
                      </a:cubicBezTo>
                      <a:cubicBezTo>
                        <a:pt x="268" y="400"/>
                        <a:pt x="268" y="400"/>
                        <a:pt x="268" y="400"/>
                      </a:cubicBezTo>
                      <a:cubicBezTo>
                        <a:pt x="295" y="376"/>
                        <a:pt x="330" y="363"/>
                        <a:pt x="366" y="363"/>
                      </a:cubicBezTo>
                      <a:cubicBezTo>
                        <a:pt x="619" y="362"/>
                        <a:pt x="619" y="362"/>
                        <a:pt x="619" y="362"/>
                      </a:cubicBezTo>
                      <a:cubicBezTo>
                        <a:pt x="662" y="362"/>
                        <a:pt x="704" y="349"/>
                        <a:pt x="740" y="326"/>
                      </a:cubicBezTo>
                      <a:cubicBezTo>
                        <a:pt x="1074" y="108"/>
                        <a:pt x="1074" y="108"/>
                        <a:pt x="1074" y="108"/>
                      </a:cubicBezTo>
                      <a:cubicBezTo>
                        <a:pt x="1104" y="89"/>
                        <a:pt x="1116" y="51"/>
                        <a:pt x="1102" y="18"/>
                      </a:cubicBezTo>
                      <a:close/>
                    </a:path>
                  </a:pathLst>
                </a:custGeom>
                <a:solidFill>
                  <a:srgbClr val="FCBF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5" name="Freeform 11">
                  <a:extLst>
                    <a:ext uri="{FF2B5EF4-FFF2-40B4-BE49-F238E27FC236}">
                      <a16:creationId xmlns:a16="http://schemas.microsoft.com/office/drawing/2014/main" id="{884AF104-2213-42DF-A2FA-DE6FBE06BF2C}"/>
                    </a:ext>
                  </a:extLst>
                </p:cNvPr>
                <p:cNvSpPr>
                  <a:spLocks/>
                </p:cNvSpPr>
                <p:nvPr/>
              </p:nvSpPr>
              <p:spPr bwMode="auto">
                <a:xfrm>
                  <a:off x="3387595" y="4330696"/>
                  <a:ext cx="3683411" cy="1719224"/>
                </a:xfrm>
                <a:custGeom>
                  <a:avLst/>
                  <a:gdLst>
                    <a:gd name="T0" fmla="*/ 912 w 923"/>
                    <a:gd name="T1" fmla="*/ 0 h 430"/>
                    <a:gd name="T2" fmla="*/ 879 w 923"/>
                    <a:gd name="T3" fmla="*/ 57 h 430"/>
                    <a:gd name="T4" fmla="*/ 544 w 923"/>
                    <a:gd name="T5" fmla="*/ 274 h 430"/>
                    <a:gd name="T6" fmla="*/ 422 w 923"/>
                    <a:gd name="T7" fmla="*/ 310 h 430"/>
                    <a:gd name="T8" fmla="*/ 169 w 923"/>
                    <a:gd name="T9" fmla="*/ 310 h 430"/>
                    <a:gd name="T10" fmla="*/ 72 w 923"/>
                    <a:gd name="T11" fmla="*/ 347 h 430"/>
                    <a:gd name="T12" fmla="*/ 0 w 923"/>
                    <a:gd name="T13" fmla="*/ 415 h 430"/>
                    <a:gd name="T14" fmla="*/ 14 w 923"/>
                    <a:gd name="T15" fmla="*/ 430 h 430"/>
                    <a:gd name="T16" fmla="*/ 76 w 923"/>
                    <a:gd name="T17" fmla="*/ 375 h 430"/>
                    <a:gd name="T18" fmla="*/ 173 w 923"/>
                    <a:gd name="T19" fmla="*/ 337 h 430"/>
                    <a:gd name="T20" fmla="*/ 426 w 923"/>
                    <a:gd name="T21" fmla="*/ 337 h 430"/>
                    <a:gd name="T22" fmla="*/ 548 w 923"/>
                    <a:gd name="T23" fmla="*/ 301 h 430"/>
                    <a:gd name="T24" fmla="*/ 883 w 923"/>
                    <a:gd name="T25" fmla="*/ 85 h 430"/>
                    <a:gd name="T26" fmla="*/ 912 w 923"/>
                    <a:gd name="T27"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3" h="430">
                      <a:moveTo>
                        <a:pt x="912" y="0"/>
                      </a:moveTo>
                      <a:cubicBezTo>
                        <a:pt x="911" y="23"/>
                        <a:pt x="899" y="44"/>
                        <a:pt x="879" y="57"/>
                      </a:cubicBezTo>
                      <a:cubicBezTo>
                        <a:pt x="544" y="274"/>
                        <a:pt x="544" y="274"/>
                        <a:pt x="544" y="274"/>
                      </a:cubicBezTo>
                      <a:cubicBezTo>
                        <a:pt x="507" y="297"/>
                        <a:pt x="465" y="310"/>
                        <a:pt x="422" y="310"/>
                      </a:cubicBezTo>
                      <a:cubicBezTo>
                        <a:pt x="169" y="310"/>
                        <a:pt x="169" y="310"/>
                        <a:pt x="169" y="310"/>
                      </a:cubicBezTo>
                      <a:cubicBezTo>
                        <a:pt x="133" y="310"/>
                        <a:pt x="98" y="323"/>
                        <a:pt x="72" y="347"/>
                      </a:cubicBezTo>
                      <a:cubicBezTo>
                        <a:pt x="0" y="415"/>
                        <a:pt x="0" y="415"/>
                        <a:pt x="0" y="415"/>
                      </a:cubicBezTo>
                      <a:cubicBezTo>
                        <a:pt x="14" y="430"/>
                        <a:pt x="14" y="430"/>
                        <a:pt x="14" y="430"/>
                      </a:cubicBezTo>
                      <a:cubicBezTo>
                        <a:pt x="76" y="375"/>
                        <a:pt x="76" y="375"/>
                        <a:pt x="76" y="375"/>
                      </a:cubicBezTo>
                      <a:cubicBezTo>
                        <a:pt x="102" y="350"/>
                        <a:pt x="137" y="337"/>
                        <a:pt x="173" y="337"/>
                      </a:cubicBezTo>
                      <a:cubicBezTo>
                        <a:pt x="426" y="337"/>
                        <a:pt x="426" y="337"/>
                        <a:pt x="426" y="337"/>
                      </a:cubicBezTo>
                      <a:cubicBezTo>
                        <a:pt x="469" y="337"/>
                        <a:pt x="511" y="325"/>
                        <a:pt x="548" y="301"/>
                      </a:cubicBezTo>
                      <a:cubicBezTo>
                        <a:pt x="883" y="85"/>
                        <a:pt x="883" y="85"/>
                        <a:pt x="883" y="85"/>
                      </a:cubicBezTo>
                      <a:cubicBezTo>
                        <a:pt x="911" y="67"/>
                        <a:pt x="923" y="31"/>
                        <a:pt x="912" y="0"/>
                      </a:cubicBezTo>
                      <a:close/>
                    </a:path>
                  </a:pathLst>
                </a:custGeom>
                <a:solidFill>
                  <a:srgbClr val="E3A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6" name="Freeform 12">
                  <a:extLst>
                    <a:ext uri="{FF2B5EF4-FFF2-40B4-BE49-F238E27FC236}">
                      <a16:creationId xmlns:a16="http://schemas.microsoft.com/office/drawing/2014/main" id="{873F4912-776C-444F-84A2-0A5B201C1AE9}"/>
                    </a:ext>
                  </a:extLst>
                </p:cNvPr>
                <p:cNvSpPr>
                  <a:spLocks/>
                </p:cNvSpPr>
                <p:nvPr/>
              </p:nvSpPr>
              <p:spPr bwMode="auto">
                <a:xfrm>
                  <a:off x="6507890" y="4426292"/>
                  <a:ext cx="503370" cy="428686"/>
                </a:xfrm>
                <a:custGeom>
                  <a:avLst/>
                  <a:gdLst>
                    <a:gd name="T0" fmla="*/ 117 w 126"/>
                    <a:gd name="T1" fmla="*/ 21 h 107"/>
                    <a:gd name="T2" fmla="*/ 62 w 126"/>
                    <a:gd name="T3" fmla="*/ 13 h 107"/>
                    <a:gd name="T4" fmla="*/ 9 w 126"/>
                    <a:gd name="T5" fmla="*/ 53 h 107"/>
                    <a:gd name="T6" fmla="*/ 6 w 126"/>
                    <a:gd name="T7" fmla="*/ 77 h 107"/>
                    <a:gd name="T8" fmla="*/ 28 w 126"/>
                    <a:gd name="T9" fmla="*/ 107 h 107"/>
                    <a:gd name="T10" fmla="*/ 101 w 126"/>
                    <a:gd name="T11" fmla="*/ 61 h 107"/>
                    <a:gd name="T12" fmla="*/ 126 w 126"/>
                    <a:gd name="T13" fmla="*/ 33 h 107"/>
                    <a:gd name="T14" fmla="*/ 117 w 126"/>
                    <a:gd name="T15" fmla="*/ 21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07">
                      <a:moveTo>
                        <a:pt x="117" y="21"/>
                      </a:moveTo>
                      <a:cubicBezTo>
                        <a:pt x="104" y="3"/>
                        <a:pt x="79" y="0"/>
                        <a:pt x="62" y="13"/>
                      </a:cubicBezTo>
                      <a:cubicBezTo>
                        <a:pt x="9" y="53"/>
                        <a:pt x="9" y="53"/>
                        <a:pt x="9" y="53"/>
                      </a:cubicBezTo>
                      <a:cubicBezTo>
                        <a:pt x="1" y="58"/>
                        <a:pt x="0" y="69"/>
                        <a:pt x="6" y="77"/>
                      </a:cubicBezTo>
                      <a:cubicBezTo>
                        <a:pt x="28" y="107"/>
                        <a:pt x="28" y="107"/>
                        <a:pt x="28" y="107"/>
                      </a:cubicBezTo>
                      <a:cubicBezTo>
                        <a:pt x="101" y="61"/>
                        <a:pt x="101" y="61"/>
                        <a:pt x="101" y="61"/>
                      </a:cubicBezTo>
                      <a:cubicBezTo>
                        <a:pt x="112" y="54"/>
                        <a:pt x="120" y="44"/>
                        <a:pt x="126" y="33"/>
                      </a:cubicBezTo>
                      <a:lnTo>
                        <a:pt x="11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7" name="Freeform 13">
                  <a:extLst>
                    <a:ext uri="{FF2B5EF4-FFF2-40B4-BE49-F238E27FC236}">
                      <a16:creationId xmlns:a16="http://schemas.microsoft.com/office/drawing/2014/main" id="{4B8CFE72-909D-4EEF-8A32-619AA1A97775}"/>
                    </a:ext>
                  </a:extLst>
                </p:cNvPr>
                <p:cNvSpPr>
                  <a:spLocks/>
                </p:cNvSpPr>
                <p:nvPr/>
              </p:nvSpPr>
              <p:spPr bwMode="auto">
                <a:xfrm>
                  <a:off x="2621339" y="3695883"/>
                  <a:ext cx="2530291" cy="1626616"/>
                </a:xfrm>
                <a:custGeom>
                  <a:avLst/>
                  <a:gdLst>
                    <a:gd name="T0" fmla="*/ 139 w 634"/>
                    <a:gd name="T1" fmla="*/ 293 h 407"/>
                    <a:gd name="T2" fmla="*/ 371 w 634"/>
                    <a:gd name="T3" fmla="*/ 192 h 407"/>
                    <a:gd name="T4" fmla="*/ 432 w 634"/>
                    <a:gd name="T5" fmla="*/ 192 h 407"/>
                    <a:gd name="T6" fmla="*/ 521 w 634"/>
                    <a:gd name="T7" fmla="*/ 82 h 407"/>
                    <a:gd name="T8" fmla="*/ 634 w 634"/>
                    <a:gd name="T9" fmla="*/ 69 h 407"/>
                    <a:gd name="T10" fmla="*/ 610 w 634"/>
                    <a:gd name="T11" fmla="*/ 31 h 407"/>
                    <a:gd name="T12" fmla="*/ 610 w 634"/>
                    <a:gd name="T13" fmla="*/ 31 h 407"/>
                    <a:gd name="T14" fmla="*/ 494 w 634"/>
                    <a:gd name="T15" fmla="*/ 40 h 407"/>
                    <a:gd name="T16" fmla="*/ 405 w 634"/>
                    <a:gd name="T17" fmla="*/ 151 h 407"/>
                    <a:gd name="T18" fmla="*/ 344 w 634"/>
                    <a:gd name="T19" fmla="*/ 151 h 407"/>
                    <a:gd name="T20" fmla="*/ 112 w 634"/>
                    <a:gd name="T21" fmla="*/ 252 h 407"/>
                    <a:gd name="T22" fmla="*/ 0 w 634"/>
                    <a:gd name="T23" fmla="*/ 371 h 407"/>
                    <a:gd name="T24" fmla="*/ 33 w 634"/>
                    <a:gd name="T25" fmla="*/ 407 h 407"/>
                    <a:gd name="T26" fmla="*/ 139 w 634"/>
                    <a:gd name="T27" fmla="*/ 29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407">
                      <a:moveTo>
                        <a:pt x="139" y="293"/>
                      </a:moveTo>
                      <a:cubicBezTo>
                        <a:pt x="199" y="229"/>
                        <a:pt x="283" y="193"/>
                        <a:pt x="371" y="192"/>
                      </a:cubicBezTo>
                      <a:cubicBezTo>
                        <a:pt x="432" y="192"/>
                        <a:pt x="432" y="192"/>
                        <a:pt x="432" y="192"/>
                      </a:cubicBezTo>
                      <a:cubicBezTo>
                        <a:pt x="521" y="82"/>
                        <a:pt x="521" y="82"/>
                        <a:pt x="521" y="82"/>
                      </a:cubicBezTo>
                      <a:cubicBezTo>
                        <a:pt x="549" y="47"/>
                        <a:pt x="600" y="42"/>
                        <a:pt x="634" y="69"/>
                      </a:cubicBezTo>
                      <a:cubicBezTo>
                        <a:pt x="630" y="55"/>
                        <a:pt x="622" y="42"/>
                        <a:pt x="610" y="31"/>
                      </a:cubicBezTo>
                      <a:cubicBezTo>
                        <a:pt x="610" y="31"/>
                        <a:pt x="610" y="31"/>
                        <a:pt x="610" y="31"/>
                      </a:cubicBezTo>
                      <a:cubicBezTo>
                        <a:pt x="576" y="0"/>
                        <a:pt x="523" y="4"/>
                        <a:pt x="494" y="40"/>
                      </a:cubicBezTo>
                      <a:cubicBezTo>
                        <a:pt x="405" y="151"/>
                        <a:pt x="405" y="151"/>
                        <a:pt x="405" y="151"/>
                      </a:cubicBezTo>
                      <a:cubicBezTo>
                        <a:pt x="344" y="151"/>
                        <a:pt x="344" y="151"/>
                        <a:pt x="344" y="151"/>
                      </a:cubicBezTo>
                      <a:cubicBezTo>
                        <a:pt x="256" y="151"/>
                        <a:pt x="172" y="188"/>
                        <a:pt x="112" y="252"/>
                      </a:cubicBezTo>
                      <a:cubicBezTo>
                        <a:pt x="0" y="371"/>
                        <a:pt x="0" y="371"/>
                        <a:pt x="0" y="371"/>
                      </a:cubicBezTo>
                      <a:cubicBezTo>
                        <a:pt x="33" y="407"/>
                        <a:pt x="33" y="407"/>
                        <a:pt x="33" y="407"/>
                      </a:cubicBezTo>
                      <a:lnTo>
                        <a:pt x="139" y="293"/>
                      </a:lnTo>
                      <a:close/>
                    </a:path>
                  </a:pathLst>
                </a:custGeom>
                <a:solidFill>
                  <a:srgbClr val="FDE0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8" name="Freeform 14">
                  <a:extLst>
                    <a:ext uri="{FF2B5EF4-FFF2-40B4-BE49-F238E27FC236}">
                      <a16:creationId xmlns:a16="http://schemas.microsoft.com/office/drawing/2014/main" id="{29BC840F-97CC-4D07-8F02-8D4A0D936366}"/>
                    </a:ext>
                  </a:extLst>
                </p:cNvPr>
                <p:cNvSpPr>
                  <a:spLocks/>
                </p:cNvSpPr>
                <p:nvPr/>
              </p:nvSpPr>
              <p:spPr bwMode="auto">
                <a:xfrm>
                  <a:off x="3036582" y="4163404"/>
                  <a:ext cx="1501147" cy="1027651"/>
                </a:xfrm>
                <a:custGeom>
                  <a:avLst/>
                  <a:gdLst>
                    <a:gd name="T0" fmla="*/ 328 w 376"/>
                    <a:gd name="T1" fmla="*/ 0 h 257"/>
                    <a:gd name="T2" fmla="*/ 301 w 376"/>
                    <a:gd name="T3" fmla="*/ 34 h 257"/>
                    <a:gd name="T4" fmla="*/ 240 w 376"/>
                    <a:gd name="T5" fmla="*/ 34 h 257"/>
                    <a:gd name="T6" fmla="*/ 22 w 376"/>
                    <a:gd name="T7" fmla="*/ 121 h 257"/>
                    <a:gd name="T8" fmla="*/ 9 w 376"/>
                    <a:gd name="T9" fmla="*/ 257 h 257"/>
                    <a:gd name="T10" fmla="*/ 240 w 376"/>
                    <a:gd name="T11" fmla="*/ 158 h 257"/>
                    <a:gd name="T12" fmla="*/ 301 w 376"/>
                    <a:gd name="T13" fmla="*/ 158 h 257"/>
                    <a:gd name="T14" fmla="*/ 360 w 376"/>
                    <a:gd name="T15" fmla="*/ 84 h 257"/>
                    <a:gd name="T16" fmla="*/ 357 w 376"/>
                    <a:gd name="T17" fmla="*/ 20 h 257"/>
                    <a:gd name="T18" fmla="*/ 328 w 376"/>
                    <a:gd name="T19"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257">
                      <a:moveTo>
                        <a:pt x="328" y="0"/>
                      </a:moveTo>
                      <a:cubicBezTo>
                        <a:pt x="301" y="34"/>
                        <a:pt x="301" y="34"/>
                        <a:pt x="301" y="34"/>
                      </a:cubicBezTo>
                      <a:cubicBezTo>
                        <a:pt x="240" y="34"/>
                        <a:pt x="240" y="34"/>
                        <a:pt x="240" y="34"/>
                      </a:cubicBezTo>
                      <a:cubicBezTo>
                        <a:pt x="158" y="34"/>
                        <a:pt x="81" y="65"/>
                        <a:pt x="22" y="121"/>
                      </a:cubicBezTo>
                      <a:cubicBezTo>
                        <a:pt x="0" y="171"/>
                        <a:pt x="0" y="217"/>
                        <a:pt x="9" y="257"/>
                      </a:cubicBezTo>
                      <a:cubicBezTo>
                        <a:pt x="69" y="194"/>
                        <a:pt x="153" y="158"/>
                        <a:pt x="240" y="158"/>
                      </a:cubicBezTo>
                      <a:cubicBezTo>
                        <a:pt x="301" y="158"/>
                        <a:pt x="301" y="158"/>
                        <a:pt x="301" y="158"/>
                      </a:cubicBezTo>
                      <a:cubicBezTo>
                        <a:pt x="360" y="84"/>
                        <a:pt x="360" y="84"/>
                        <a:pt x="360" y="84"/>
                      </a:cubicBezTo>
                      <a:cubicBezTo>
                        <a:pt x="376" y="65"/>
                        <a:pt x="375" y="37"/>
                        <a:pt x="357" y="20"/>
                      </a:cubicBezTo>
                      <a:cubicBezTo>
                        <a:pt x="349" y="12"/>
                        <a:pt x="339" y="5"/>
                        <a:pt x="328" y="0"/>
                      </a:cubicBezTo>
                      <a:close/>
                    </a:path>
                  </a:pathLst>
                </a:custGeom>
                <a:solidFill>
                  <a:srgbClr val="FDDC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15">
                  <a:extLst>
                    <a:ext uri="{FF2B5EF4-FFF2-40B4-BE49-F238E27FC236}">
                      <a16:creationId xmlns:a16="http://schemas.microsoft.com/office/drawing/2014/main" id="{F48A0AEC-C1E5-41BE-AD9E-899282A50033}"/>
                    </a:ext>
                  </a:extLst>
                </p:cNvPr>
                <p:cNvSpPr>
                  <a:spLocks/>
                </p:cNvSpPr>
                <p:nvPr/>
              </p:nvSpPr>
              <p:spPr bwMode="auto">
                <a:xfrm>
                  <a:off x="4533247" y="3831808"/>
                  <a:ext cx="542206" cy="539218"/>
                </a:xfrm>
                <a:custGeom>
                  <a:avLst/>
                  <a:gdLst>
                    <a:gd name="T0" fmla="*/ 57 w 136"/>
                    <a:gd name="T1" fmla="*/ 127 h 135"/>
                    <a:gd name="T2" fmla="*/ 13 w 136"/>
                    <a:gd name="T3" fmla="*/ 91 h 135"/>
                    <a:gd name="T4" fmla="*/ 7 w 136"/>
                    <a:gd name="T5" fmla="*/ 59 h 135"/>
                    <a:gd name="T6" fmla="*/ 47 w 136"/>
                    <a:gd name="T7" fmla="*/ 10 h 135"/>
                    <a:gd name="T8" fmla="*/ 79 w 136"/>
                    <a:gd name="T9" fmla="*/ 8 h 135"/>
                    <a:gd name="T10" fmla="*/ 124 w 136"/>
                    <a:gd name="T11" fmla="*/ 44 h 135"/>
                    <a:gd name="T12" fmla="*/ 129 w 136"/>
                    <a:gd name="T13" fmla="*/ 76 h 135"/>
                    <a:gd name="T14" fmla="*/ 89 w 136"/>
                    <a:gd name="T15" fmla="*/ 125 h 135"/>
                    <a:gd name="T16" fmla="*/ 57 w 136"/>
                    <a:gd name="T17"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35">
                      <a:moveTo>
                        <a:pt x="57" y="127"/>
                      </a:moveTo>
                      <a:cubicBezTo>
                        <a:pt x="13" y="91"/>
                        <a:pt x="13" y="91"/>
                        <a:pt x="13" y="91"/>
                      </a:cubicBezTo>
                      <a:cubicBezTo>
                        <a:pt x="2" y="83"/>
                        <a:pt x="0" y="68"/>
                        <a:pt x="7" y="59"/>
                      </a:cubicBezTo>
                      <a:cubicBezTo>
                        <a:pt x="47" y="10"/>
                        <a:pt x="47" y="10"/>
                        <a:pt x="47" y="10"/>
                      </a:cubicBezTo>
                      <a:cubicBezTo>
                        <a:pt x="54" y="1"/>
                        <a:pt x="69" y="0"/>
                        <a:pt x="79" y="8"/>
                      </a:cubicBezTo>
                      <a:cubicBezTo>
                        <a:pt x="124" y="44"/>
                        <a:pt x="124" y="44"/>
                        <a:pt x="124" y="44"/>
                      </a:cubicBezTo>
                      <a:cubicBezTo>
                        <a:pt x="134" y="52"/>
                        <a:pt x="136" y="66"/>
                        <a:pt x="129" y="76"/>
                      </a:cubicBezTo>
                      <a:cubicBezTo>
                        <a:pt x="89" y="125"/>
                        <a:pt x="89" y="125"/>
                        <a:pt x="89" y="125"/>
                      </a:cubicBezTo>
                      <a:cubicBezTo>
                        <a:pt x="82" y="134"/>
                        <a:pt x="68" y="135"/>
                        <a:pt x="57" y="1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16">
                  <a:extLst>
                    <a:ext uri="{FF2B5EF4-FFF2-40B4-BE49-F238E27FC236}">
                      <a16:creationId xmlns:a16="http://schemas.microsoft.com/office/drawing/2014/main" id="{53F3F959-A502-4F29-BC8F-90AD1F40B7B9}"/>
                    </a:ext>
                  </a:extLst>
                </p:cNvPr>
                <p:cNvSpPr>
                  <a:spLocks/>
                </p:cNvSpPr>
                <p:nvPr/>
              </p:nvSpPr>
              <p:spPr bwMode="auto">
                <a:xfrm>
                  <a:off x="4788666" y="3843757"/>
                  <a:ext cx="286786" cy="522787"/>
                </a:xfrm>
                <a:custGeom>
                  <a:avLst/>
                  <a:gdLst>
                    <a:gd name="T0" fmla="*/ 60 w 72"/>
                    <a:gd name="T1" fmla="*/ 41 h 131"/>
                    <a:gd name="T2" fmla="*/ 15 w 72"/>
                    <a:gd name="T3" fmla="*/ 5 h 131"/>
                    <a:gd name="T4" fmla="*/ 4 w 72"/>
                    <a:gd name="T5" fmla="*/ 0 h 131"/>
                    <a:gd name="T6" fmla="*/ 42 w 72"/>
                    <a:gd name="T7" fmla="*/ 41 h 131"/>
                    <a:gd name="T8" fmla="*/ 48 w 72"/>
                    <a:gd name="T9" fmla="*/ 73 h 131"/>
                    <a:gd name="T10" fmla="*/ 8 w 72"/>
                    <a:gd name="T11" fmla="*/ 122 h 131"/>
                    <a:gd name="T12" fmla="*/ 0 w 72"/>
                    <a:gd name="T13" fmla="*/ 128 h 131"/>
                    <a:gd name="T14" fmla="*/ 25 w 72"/>
                    <a:gd name="T15" fmla="*/ 122 h 131"/>
                    <a:gd name="T16" fmla="*/ 65 w 72"/>
                    <a:gd name="T17" fmla="*/ 73 h 131"/>
                    <a:gd name="T18" fmla="*/ 60 w 72"/>
                    <a:gd name="T19" fmla="*/ 4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31">
                      <a:moveTo>
                        <a:pt x="60" y="41"/>
                      </a:moveTo>
                      <a:cubicBezTo>
                        <a:pt x="15" y="5"/>
                        <a:pt x="15" y="5"/>
                        <a:pt x="15" y="5"/>
                      </a:cubicBezTo>
                      <a:cubicBezTo>
                        <a:pt x="12" y="3"/>
                        <a:pt x="8" y="1"/>
                        <a:pt x="4" y="0"/>
                      </a:cubicBezTo>
                      <a:cubicBezTo>
                        <a:pt x="42" y="41"/>
                        <a:pt x="42" y="41"/>
                        <a:pt x="42" y="41"/>
                      </a:cubicBezTo>
                      <a:cubicBezTo>
                        <a:pt x="52" y="49"/>
                        <a:pt x="55" y="63"/>
                        <a:pt x="48" y="73"/>
                      </a:cubicBezTo>
                      <a:cubicBezTo>
                        <a:pt x="8" y="122"/>
                        <a:pt x="8" y="122"/>
                        <a:pt x="8" y="122"/>
                      </a:cubicBezTo>
                      <a:cubicBezTo>
                        <a:pt x="6" y="125"/>
                        <a:pt x="3" y="126"/>
                        <a:pt x="0" y="128"/>
                      </a:cubicBezTo>
                      <a:cubicBezTo>
                        <a:pt x="9" y="131"/>
                        <a:pt x="20" y="129"/>
                        <a:pt x="25" y="122"/>
                      </a:cubicBezTo>
                      <a:cubicBezTo>
                        <a:pt x="65" y="73"/>
                        <a:pt x="65" y="73"/>
                        <a:pt x="65" y="73"/>
                      </a:cubicBezTo>
                      <a:cubicBezTo>
                        <a:pt x="72" y="63"/>
                        <a:pt x="70" y="49"/>
                        <a:pt x="60" y="41"/>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17">
                  <a:extLst>
                    <a:ext uri="{FF2B5EF4-FFF2-40B4-BE49-F238E27FC236}">
                      <a16:creationId xmlns:a16="http://schemas.microsoft.com/office/drawing/2014/main" id="{EFE40D87-EEF1-400E-85D9-4EFA240748A8}"/>
                    </a:ext>
                  </a:extLst>
                </p:cNvPr>
                <p:cNvSpPr>
                  <a:spLocks/>
                </p:cNvSpPr>
                <p:nvPr/>
              </p:nvSpPr>
              <p:spPr bwMode="auto">
                <a:xfrm>
                  <a:off x="2206096" y="5022270"/>
                  <a:ext cx="1477248" cy="1499653"/>
                </a:xfrm>
                <a:custGeom>
                  <a:avLst/>
                  <a:gdLst>
                    <a:gd name="T0" fmla="*/ 292 w 989"/>
                    <a:gd name="T1" fmla="*/ 474 h 1004"/>
                    <a:gd name="T2" fmla="*/ 810 w 989"/>
                    <a:gd name="T3" fmla="*/ 1004 h 1004"/>
                    <a:gd name="T4" fmla="*/ 989 w 989"/>
                    <a:gd name="T5" fmla="*/ 827 h 1004"/>
                    <a:gd name="T6" fmla="*/ 911 w 989"/>
                    <a:gd name="T7" fmla="*/ 745 h 1004"/>
                    <a:gd name="T8" fmla="*/ 473 w 989"/>
                    <a:gd name="T9" fmla="*/ 297 h 1004"/>
                    <a:gd name="T10" fmla="*/ 305 w 989"/>
                    <a:gd name="T11" fmla="*/ 126 h 1004"/>
                    <a:gd name="T12" fmla="*/ 182 w 989"/>
                    <a:gd name="T13" fmla="*/ 0 h 1004"/>
                    <a:gd name="T14" fmla="*/ 0 w 989"/>
                    <a:gd name="T15" fmla="*/ 177 h 1004"/>
                    <a:gd name="T16" fmla="*/ 292 w 989"/>
                    <a:gd name="T17" fmla="*/ 474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9" h="1004">
                      <a:moveTo>
                        <a:pt x="292" y="474"/>
                      </a:moveTo>
                      <a:lnTo>
                        <a:pt x="810" y="1004"/>
                      </a:lnTo>
                      <a:lnTo>
                        <a:pt x="989" y="827"/>
                      </a:lnTo>
                      <a:lnTo>
                        <a:pt x="911" y="745"/>
                      </a:lnTo>
                      <a:lnTo>
                        <a:pt x="473" y="297"/>
                      </a:lnTo>
                      <a:lnTo>
                        <a:pt x="305" y="126"/>
                      </a:lnTo>
                      <a:lnTo>
                        <a:pt x="182" y="0"/>
                      </a:lnTo>
                      <a:lnTo>
                        <a:pt x="0" y="177"/>
                      </a:lnTo>
                      <a:lnTo>
                        <a:pt x="292" y="474"/>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18">
                  <a:extLst>
                    <a:ext uri="{FF2B5EF4-FFF2-40B4-BE49-F238E27FC236}">
                      <a16:creationId xmlns:a16="http://schemas.microsoft.com/office/drawing/2014/main" id="{0CC732E4-5528-4380-ADB1-95767C0634A1}"/>
                    </a:ext>
                  </a:extLst>
                </p:cNvPr>
                <p:cNvSpPr>
                  <a:spLocks/>
                </p:cNvSpPr>
                <p:nvPr/>
              </p:nvSpPr>
              <p:spPr bwMode="auto">
                <a:xfrm>
                  <a:off x="3303950" y="6142529"/>
                  <a:ext cx="379394" cy="379394"/>
                </a:xfrm>
                <a:custGeom>
                  <a:avLst/>
                  <a:gdLst>
                    <a:gd name="T0" fmla="*/ 254 w 254"/>
                    <a:gd name="T1" fmla="*/ 77 h 254"/>
                    <a:gd name="T2" fmla="*/ 179 w 254"/>
                    <a:gd name="T3" fmla="*/ 0 h 254"/>
                    <a:gd name="T4" fmla="*/ 0 w 254"/>
                    <a:gd name="T5" fmla="*/ 179 h 254"/>
                    <a:gd name="T6" fmla="*/ 75 w 254"/>
                    <a:gd name="T7" fmla="*/ 254 h 254"/>
                    <a:gd name="T8" fmla="*/ 254 w 254"/>
                    <a:gd name="T9" fmla="*/ 77 h 254"/>
                  </a:gdLst>
                  <a:ahLst/>
                  <a:cxnLst>
                    <a:cxn ang="0">
                      <a:pos x="T0" y="T1"/>
                    </a:cxn>
                    <a:cxn ang="0">
                      <a:pos x="T2" y="T3"/>
                    </a:cxn>
                    <a:cxn ang="0">
                      <a:pos x="T4" y="T5"/>
                    </a:cxn>
                    <a:cxn ang="0">
                      <a:pos x="T6" y="T7"/>
                    </a:cxn>
                    <a:cxn ang="0">
                      <a:pos x="T8" y="T9"/>
                    </a:cxn>
                  </a:cxnLst>
                  <a:rect l="0" t="0" r="r" b="b"/>
                  <a:pathLst>
                    <a:path w="254" h="254">
                      <a:moveTo>
                        <a:pt x="254" y="77"/>
                      </a:moveTo>
                      <a:lnTo>
                        <a:pt x="179" y="0"/>
                      </a:lnTo>
                      <a:lnTo>
                        <a:pt x="0" y="179"/>
                      </a:lnTo>
                      <a:lnTo>
                        <a:pt x="75" y="254"/>
                      </a:lnTo>
                      <a:lnTo>
                        <a:pt x="254" y="77"/>
                      </a:lnTo>
                      <a:close/>
                    </a:path>
                  </a:pathLst>
                </a:custGeom>
                <a:solidFill>
                  <a:srgbClr val="E4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19">
                  <a:extLst>
                    <a:ext uri="{FF2B5EF4-FFF2-40B4-BE49-F238E27FC236}">
                      <a16:creationId xmlns:a16="http://schemas.microsoft.com/office/drawing/2014/main" id="{9F8319A6-23CE-444F-9842-3E0353E0D27F}"/>
                    </a:ext>
                  </a:extLst>
                </p:cNvPr>
                <p:cNvSpPr>
                  <a:spLocks/>
                </p:cNvSpPr>
                <p:nvPr/>
              </p:nvSpPr>
              <p:spPr bwMode="auto">
                <a:xfrm>
                  <a:off x="2206096" y="5022270"/>
                  <a:ext cx="587016" cy="708004"/>
                </a:xfrm>
                <a:custGeom>
                  <a:avLst/>
                  <a:gdLst>
                    <a:gd name="T0" fmla="*/ 393 w 393"/>
                    <a:gd name="T1" fmla="*/ 319 h 474"/>
                    <a:gd name="T2" fmla="*/ 182 w 393"/>
                    <a:gd name="T3" fmla="*/ 0 h 474"/>
                    <a:gd name="T4" fmla="*/ 0 w 393"/>
                    <a:gd name="T5" fmla="*/ 177 h 474"/>
                    <a:gd name="T6" fmla="*/ 292 w 393"/>
                    <a:gd name="T7" fmla="*/ 474 h 474"/>
                    <a:gd name="T8" fmla="*/ 393 w 393"/>
                    <a:gd name="T9" fmla="*/ 319 h 474"/>
                  </a:gdLst>
                  <a:ahLst/>
                  <a:cxnLst>
                    <a:cxn ang="0">
                      <a:pos x="T0" y="T1"/>
                    </a:cxn>
                    <a:cxn ang="0">
                      <a:pos x="T2" y="T3"/>
                    </a:cxn>
                    <a:cxn ang="0">
                      <a:pos x="T4" y="T5"/>
                    </a:cxn>
                    <a:cxn ang="0">
                      <a:pos x="T6" y="T7"/>
                    </a:cxn>
                    <a:cxn ang="0">
                      <a:pos x="T8" y="T9"/>
                    </a:cxn>
                  </a:cxnLst>
                  <a:rect l="0" t="0" r="r" b="b"/>
                  <a:pathLst>
                    <a:path w="393" h="474">
                      <a:moveTo>
                        <a:pt x="393" y="319"/>
                      </a:moveTo>
                      <a:lnTo>
                        <a:pt x="182" y="0"/>
                      </a:lnTo>
                      <a:lnTo>
                        <a:pt x="0" y="177"/>
                      </a:lnTo>
                      <a:lnTo>
                        <a:pt x="292" y="474"/>
                      </a:lnTo>
                      <a:lnTo>
                        <a:pt x="393" y="319"/>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20">
                  <a:extLst>
                    <a:ext uri="{FF2B5EF4-FFF2-40B4-BE49-F238E27FC236}">
                      <a16:creationId xmlns:a16="http://schemas.microsoft.com/office/drawing/2014/main" id="{62D3E9EE-1310-46AE-B982-B6925D9AE68C}"/>
                    </a:ext>
                  </a:extLst>
                </p:cNvPr>
                <p:cNvSpPr>
                  <a:spLocks/>
                </p:cNvSpPr>
                <p:nvPr/>
              </p:nvSpPr>
              <p:spPr bwMode="auto">
                <a:xfrm>
                  <a:off x="2353970" y="5231385"/>
                  <a:ext cx="195672" cy="195672"/>
                </a:xfrm>
                <a:custGeom>
                  <a:avLst/>
                  <a:gdLst>
                    <a:gd name="T0" fmla="*/ 4 w 49"/>
                    <a:gd name="T1" fmla="*/ 33 h 49"/>
                    <a:gd name="T2" fmla="*/ 16 w 49"/>
                    <a:gd name="T3" fmla="*/ 4 h 49"/>
                    <a:gd name="T4" fmla="*/ 44 w 49"/>
                    <a:gd name="T5" fmla="*/ 16 h 49"/>
                    <a:gd name="T6" fmla="*/ 33 w 49"/>
                    <a:gd name="T7" fmla="*/ 44 h 49"/>
                    <a:gd name="T8" fmla="*/ 4 w 49"/>
                    <a:gd name="T9" fmla="*/ 33 h 49"/>
                  </a:gdLst>
                  <a:ahLst/>
                  <a:cxnLst>
                    <a:cxn ang="0">
                      <a:pos x="T0" y="T1"/>
                    </a:cxn>
                    <a:cxn ang="0">
                      <a:pos x="T2" y="T3"/>
                    </a:cxn>
                    <a:cxn ang="0">
                      <a:pos x="T4" y="T5"/>
                    </a:cxn>
                    <a:cxn ang="0">
                      <a:pos x="T6" y="T7"/>
                    </a:cxn>
                    <a:cxn ang="0">
                      <a:pos x="T8" y="T9"/>
                    </a:cxn>
                  </a:cxnLst>
                  <a:rect l="0" t="0" r="r" b="b"/>
                  <a:pathLst>
                    <a:path w="49" h="49">
                      <a:moveTo>
                        <a:pt x="4" y="33"/>
                      </a:moveTo>
                      <a:cubicBezTo>
                        <a:pt x="0" y="22"/>
                        <a:pt x="5" y="9"/>
                        <a:pt x="16" y="4"/>
                      </a:cubicBezTo>
                      <a:cubicBezTo>
                        <a:pt x="27" y="0"/>
                        <a:pt x="40" y="5"/>
                        <a:pt x="44" y="16"/>
                      </a:cubicBezTo>
                      <a:cubicBezTo>
                        <a:pt x="49" y="27"/>
                        <a:pt x="44" y="40"/>
                        <a:pt x="33" y="44"/>
                      </a:cubicBezTo>
                      <a:cubicBezTo>
                        <a:pt x="22" y="49"/>
                        <a:pt x="9" y="44"/>
                        <a:pt x="4" y="33"/>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21">
                  <a:extLst>
                    <a:ext uri="{FF2B5EF4-FFF2-40B4-BE49-F238E27FC236}">
                      <a16:creationId xmlns:a16="http://schemas.microsoft.com/office/drawing/2014/main" id="{2DD5EE38-B7C3-4454-8AFD-941AF287BA01}"/>
                    </a:ext>
                  </a:extLst>
                </p:cNvPr>
                <p:cNvSpPr>
                  <a:spLocks/>
                </p:cNvSpPr>
                <p:nvPr/>
              </p:nvSpPr>
              <p:spPr bwMode="auto">
                <a:xfrm>
                  <a:off x="2365919" y="5231385"/>
                  <a:ext cx="200153" cy="198660"/>
                </a:xfrm>
                <a:custGeom>
                  <a:avLst/>
                  <a:gdLst>
                    <a:gd name="T0" fmla="*/ 5 w 50"/>
                    <a:gd name="T1" fmla="*/ 34 h 50"/>
                    <a:gd name="T2" fmla="*/ 16 w 50"/>
                    <a:gd name="T3" fmla="*/ 5 h 50"/>
                    <a:gd name="T4" fmla="*/ 45 w 50"/>
                    <a:gd name="T5" fmla="*/ 16 h 50"/>
                    <a:gd name="T6" fmla="*/ 34 w 50"/>
                    <a:gd name="T7" fmla="*/ 45 h 50"/>
                    <a:gd name="T8" fmla="*/ 5 w 50"/>
                    <a:gd name="T9" fmla="*/ 34 h 50"/>
                  </a:gdLst>
                  <a:ahLst/>
                  <a:cxnLst>
                    <a:cxn ang="0">
                      <a:pos x="T0" y="T1"/>
                    </a:cxn>
                    <a:cxn ang="0">
                      <a:pos x="T2" y="T3"/>
                    </a:cxn>
                    <a:cxn ang="0">
                      <a:pos x="T4" y="T5"/>
                    </a:cxn>
                    <a:cxn ang="0">
                      <a:pos x="T6" y="T7"/>
                    </a:cxn>
                    <a:cxn ang="0">
                      <a:pos x="T8" y="T9"/>
                    </a:cxn>
                  </a:cxnLst>
                  <a:rect l="0" t="0" r="r" b="b"/>
                  <a:pathLst>
                    <a:path w="50" h="50">
                      <a:moveTo>
                        <a:pt x="5" y="34"/>
                      </a:moveTo>
                      <a:cubicBezTo>
                        <a:pt x="0" y="23"/>
                        <a:pt x="5" y="10"/>
                        <a:pt x="16" y="5"/>
                      </a:cubicBezTo>
                      <a:cubicBezTo>
                        <a:pt x="27" y="0"/>
                        <a:pt x="40" y="5"/>
                        <a:pt x="45" y="16"/>
                      </a:cubicBezTo>
                      <a:cubicBezTo>
                        <a:pt x="50" y="27"/>
                        <a:pt x="45" y="40"/>
                        <a:pt x="34" y="45"/>
                      </a:cubicBezTo>
                      <a:cubicBezTo>
                        <a:pt x="23" y="50"/>
                        <a:pt x="10" y="45"/>
                        <a:pt x="5"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 name="Freeform 22">
                  <a:extLst>
                    <a:ext uri="{FF2B5EF4-FFF2-40B4-BE49-F238E27FC236}">
                      <a16:creationId xmlns:a16="http://schemas.microsoft.com/office/drawing/2014/main" id="{604658BF-D204-49F8-A136-153E1078182C}"/>
                    </a:ext>
                  </a:extLst>
                </p:cNvPr>
                <p:cNvSpPr>
                  <a:spLocks/>
                </p:cNvSpPr>
                <p:nvPr/>
              </p:nvSpPr>
              <p:spPr bwMode="auto">
                <a:xfrm>
                  <a:off x="2470477" y="5355360"/>
                  <a:ext cx="23899" cy="23899"/>
                </a:xfrm>
                <a:custGeom>
                  <a:avLst/>
                  <a:gdLst>
                    <a:gd name="T0" fmla="*/ 1 w 6"/>
                    <a:gd name="T1" fmla="*/ 4 h 6"/>
                    <a:gd name="T2" fmla="*/ 2 w 6"/>
                    <a:gd name="T3" fmla="*/ 1 h 6"/>
                    <a:gd name="T4" fmla="*/ 6 w 6"/>
                    <a:gd name="T5" fmla="*/ 2 h 6"/>
                    <a:gd name="T6" fmla="*/ 4 w 6"/>
                    <a:gd name="T7" fmla="*/ 6 h 6"/>
                    <a:gd name="T8" fmla="*/ 1 w 6"/>
                    <a:gd name="T9" fmla="*/ 4 h 6"/>
                  </a:gdLst>
                  <a:ahLst/>
                  <a:cxnLst>
                    <a:cxn ang="0">
                      <a:pos x="T0" y="T1"/>
                    </a:cxn>
                    <a:cxn ang="0">
                      <a:pos x="T2" y="T3"/>
                    </a:cxn>
                    <a:cxn ang="0">
                      <a:pos x="T4" y="T5"/>
                    </a:cxn>
                    <a:cxn ang="0">
                      <a:pos x="T6" y="T7"/>
                    </a:cxn>
                    <a:cxn ang="0">
                      <a:pos x="T8" y="T9"/>
                    </a:cxn>
                  </a:cxnLst>
                  <a:rect l="0" t="0" r="r" b="b"/>
                  <a:pathLst>
                    <a:path w="6" h="6">
                      <a:moveTo>
                        <a:pt x="1" y="4"/>
                      </a:moveTo>
                      <a:cubicBezTo>
                        <a:pt x="0" y="3"/>
                        <a:pt x="1" y="1"/>
                        <a:pt x="2" y="1"/>
                      </a:cubicBezTo>
                      <a:cubicBezTo>
                        <a:pt x="3" y="0"/>
                        <a:pt x="5" y="1"/>
                        <a:pt x="6" y="2"/>
                      </a:cubicBezTo>
                      <a:cubicBezTo>
                        <a:pt x="6" y="4"/>
                        <a:pt x="5" y="5"/>
                        <a:pt x="4" y="6"/>
                      </a:cubicBezTo>
                      <a:cubicBezTo>
                        <a:pt x="3" y="6"/>
                        <a:pt x="1" y="6"/>
                        <a:pt x="1" y="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 name="Freeform 23">
                  <a:extLst>
                    <a:ext uri="{FF2B5EF4-FFF2-40B4-BE49-F238E27FC236}">
                      <a16:creationId xmlns:a16="http://schemas.microsoft.com/office/drawing/2014/main" id="{8570533F-1D4D-4719-9042-542CBEDB11D5}"/>
                    </a:ext>
                  </a:extLst>
                </p:cNvPr>
                <p:cNvSpPr>
                  <a:spLocks/>
                </p:cNvSpPr>
                <p:nvPr/>
              </p:nvSpPr>
              <p:spPr bwMode="auto">
                <a:xfrm>
                  <a:off x="2489895" y="5303081"/>
                  <a:ext cx="23899" cy="23899"/>
                </a:xfrm>
                <a:custGeom>
                  <a:avLst/>
                  <a:gdLst>
                    <a:gd name="T0" fmla="*/ 4 w 6"/>
                    <a:gd name="T1" fmla="*/ 5 h 6"/>
                    <a:gd name="T2" fmla="*/ 1 w 6"/>
                    <a:gd name="T3" fmla="*/ 4 h 6"/>
                    <a:gd name="T4" fmla="*/ 2 w 6"/>
                    <a:gd name="T5" fmla="*/ 0 h 6"/>
                    <a:gd name="T6" fmla="*/ 6 w 6"/>
                    <a:gd name="T7" fmla="*/ 2 h 6"/>
                    <a:gd name="T8" fmla="*/ 4 w 6"/>
                    <a:gd name="T9" fmla="*/ 5 h 6"/>
                  </a:gdLst>
                  <a:ahLst/>
                  <a:cxnLst>
                    <a:cxn ang="0">
                      <a:pos x="T0" y="T1"/>
                    </a:cxn>
                    <a:cxn ang="0">
                      <a:pos x="T2" y="T3"/>
                    </a:cxn>
                    <a:cxn ang="0">
                      <a:pos x="T4" y="T5"/>
                    </a:cxn>
                    <a:cxn ang="0">
                      <a:pos x="T6" y="T7"/>
                    </a:cxn>
                    <a:cxn ang="0">
                      <a:pos x="T8" y="T9"/>
                    </a:cxn>
                  </a:cxnLst>
                  <a:rect l="0" t="0" r="r" b="b"/>
                  <a:pathLst>
                    <a:path w="6" h="6">
                      <a:moveTo>
                        <a:pt x="4" y="5"/>
                      </a:moveTo>
                      <a:cubicBezTo>
                        <a:pt x="3" y="6"/>
                        <a:pt x="2" y="5"/>
                        <a:pt x="1" y="4"/>
                      </a:cubicBezTo>
                      <a:cubicBezTo>
                        <a:pt x="0" y="2"/>
                        <a:pt x="1" y="1"/>
                        <a:pt x="2" y="0"/>
                      </a:cubicBezTo>
                      <a:cubicBezTo>
                        <a:pt x="4" y="0"/>
                        <a:pt x="5" y="0"/>
                        <a:pt x="6" y="2"/>
                      </a:cubicBezTo>
                      <a:cubicBezTo>
                        <a:pt x="6" y="3"/>
                        <a:pt x="6" y="5"/>
                        <a:pt x="4" y="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 name="Freeform 24">
                  <a:extLst>
                    <a:ext uri="{FF2B5EF4-FFF2-40B4-BE49-F238E27FC236}">
                      <a16:creationId xmlns:a16="http://schemas.microsoft.com/office/drawing/2014/main" id="{E1EEB2DF-0CCB-407B-8422-9136327FC0B0}"/>
                    </a:ext>
                  </a:extLst>
                </p:cNvPr>
                <p:cNvSpPr>
                  <a:spLocks/>
                </p:cNvSpPr>
                <p:nvPr/>
              </p:nvSpPr>
              <p:spPr bwMode="auto">
                <a:xfrm>
                  <a:off x="2437616" y="5279182"/>
                  <a:ext cx="23899" cy="23899"/>
                </a:xfrm>
                <a:custGeom>
                  <a:avLst/>
                  <a:gdLst>
                    <a:gd name="T0" fmla="*/ 5 w 6"/>
                    <a:gd name="T1" fmla="*/ 2 h 6"/>
                    <a:gd name="T2" fmla="*/ 4 w 6"/>
                    <a:gd name="T3" fmla="*/ 6 h 6"/>
                    <a:gd name="T4" fmla="*/ 0 w 6"/>
                    <a:gd name="T5" fmla="*/ 4 h 6"/>
                    <a:gd name="T6" fmla="*/ 2 w 6"/>
                    <a:gd name="T7" fmla="*/ 1 h 6"/>
                    <a:gd name="T8" fmla="*/ 5 w 6"/>
                    <a:gd name="T9" fmla="*/ 2 h 6"/>
                  </a:gdLst>
                  <a:ahLst/>
                  <a:cxnLst>
                    <a:cxn ang="0">
                      <a:pos x="T0" y="T1"/>
                    </a:cxn>
                    <a:cxn ang="0">
                      <a:pos x="T2" y="T3"/>
                    </a:cxn>
                    <a:cxn ang="0">
                      <a:pos x="T4" y="T5"/>
                    </a:cxn>
                    <a:cxn ang="0">
                      <a:pos x="T6" y="T7"/>
                    </a:cxn>
                    <a:cxn ang="0">
                      <a:pos x="T8" y="T9"/>
                    </a:cxn>
                  </a:cxnLst>
                  <a:rect l="0" t="0" r="r" b="b"/>
                  <a:pathLst>
                    <a:path w="6" h="6">
                      <a:moveTo>
                        <a:pt x="5" y="2"/>
                      </a:moveTo>
                      <a:cubicBezTo>
                        <a:pt x="6" y="4"/>
                        <a:pt x="5" y="5"/>
                        <a:pt x="4" y="6"/>
                      </a:cubicBezTo>
                      <a:cubicBezTo>
                        <a:pt x="3" y="6"/>
                        <a:pt x="1" y="6"/>
                        <a:pt x="0" y="4"/>
                      </a:cubicBezTo>
                      <a:cubicBezTo>
                        <a:pt x="0" y="3"/>
                        <a:pt x="0" y="2"/>
                        <a:pt x="2" y="1"/>
                      </a:cubicBezTo>
                      <a:cubicBezTo>
                        <a:pt x="3" y="0"/>
                        <a:pt x="5" y="1"/>
                        <a:pt x="5" y="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 name="Freeform 25">
                  <a:extLst>
                    <a:ext uri="{FF2B5EF4-FFF2-40B4-BE49-F238E27FC236}">
                      <a16:creationId xmlns:a16="http://schemas.microsoft.com/office/drawing/2014/main" id="{2F4FF8A6-6308-4A66-919F-718662A4C4ED}"/>
                    </a:ext>
                  </a:extLst>
                </p:cNvPr>
                <p:cNvSpPr>
                  <a:spLocks/>
                </p:cNvSpPr>
                <p:nvPr/>
              </p:nvSpPr>
              <p:spPr bwMode="auto">
                <a:xfrm>
                  <a:off x="2413717" y="5334448"/>
                  <a:ext cx="28380" cy="23899"/>
                </a:xfrm>
                <a:custGeom>
                  <a:avLst/>
                  <a:gdLst>
                    <a:gd name="T0" fmla="*/ 2 w 7"/>
                    <a:gd name="T1" fmla="*/ 1 h 6"/>
                    <a:gd name="T2" fmla="*/ 6 w 7"/>
                    <a:gd name="T3" fmla="*/ 2 h 6"/>
                    <a:gd name="T4" fmla="*/ 5 w 7"/>
                    <a:gd name="T5" fmla="*/ 5 h 6"/>
                    <a:gd name="T6" fmla="*/ 1 w 7"/>
                    <a:gd name="T7" fmla="*/ 4 h 6"/>
                    <a:gd name="T8" fmla="*/ 2 w 7"/>
                    <a:gd name="T9" fmla="*/ 1 h 6"/>
                  </a:gdLst>
                  <a:ahLst/>
                  <a:cxnLst>
                    <a:cxn ang="0">
                      <a:pos x="T0" y="T1"/>
                    </a:cxn>
                    <a:cxn ang="0">
                      <a:pos x="T2" y="T3"/>
                    </a:cxn>
                    <a:cxn ang="0">
                      <a:pos x="T4" y="T5"/>
                    </a:cxn>
                    <a:cxn ang="0">
                      <a:pos x="T6" y="T7"/>
                    </a:cxn>
                    <a:cxn ang="0">
                      <a:pos x="T8" y="T9"/>
                    </a:cxn>
                  </a:cxnLst>
                  <a:rect l="0" t="0" r="r" b="b"/>
                  <a:pathLst>
                    <a:path w="7" h="6">
                      <a:moveTo>
                        <a:pt x="2" y="1"/>
                      </a:moveTo>
                      <a:cubicBezTo>
                        <a:pt x="4" y="0"/>
                        <a:pt x="5" y="1"/>
                        <a:pt x="6" y="2"/>
                      </a:cubicBezTo>
                      <a:cubicBezTo>
                        <a:pt x="7" y="3"/>
                        <a:pt x="6" y="5"/>
                        <a:pt x="5" y="5"/>
                      </a:cubicBezTo>
                      <a:cubicBezTo>
                        <a:pt x="3" y="6"/>
                        <a:pt x="2" y="5"/>
                        <a:pt x="1" y="4"/>
                      </a:cubicBezTo>
                      <a:cubicBezTo>
                        <a:pt x="0" y="3"/>
                        <a:pt x="1" y="1"/>
                        <a:pt x="2" y="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 name="Freeform 26">
                  <a:extLst>
                    <a:ext uri="{FF2B5EF4-FFF2-40B4-BE49-F238E27FC236}">
                      <a16:creationId xmlns:a16="http://schemas.microsoft.com/office/drawing/2014/main" id="{E60F124E-0A2D-41C7-88CF-5498EC2A42DF}"/>
                    </a:ext>
                  </a:extLst>
                </p:cNvPr>
                <p:cNvSpPr>
                  <a:spLocks/>
                </p:cNvSpPr>
                <p:nvPr/>
              </p:nvSpPr>
              <p:spPr bwMode="auto">
                <a:xfrm>
                  <a:off x="403226" y="5194042"/>
                  <a:ext cx="3032167" cy="1663958"/>
                </a:xfrm>
                <a:custGeom>
                  <a:avLst/>
                  <a:gdLst>
                    <a:gd name="T0" fmla="*/ 2030 w 2030"/>
                    <a:gd name="T1" fmla="*/ 903 h 1114"/>
                    <a:gd name="T2" fmla="*/ 2017 w 2030"/>
                    <a:gd name="T3" fmla="*/ 889 h 1114"/>
                    <a:gd name="T4" fmla="*/ 1499 w 2030"/>
                    <a:gd name="T5" fmla="*/ 359 h 1114"/>
                    <a:gd name="T6" fmla="*/ 1207 w 2030"/>
                    <a:gd name="T7" fmla="*/ 62 h 1114"/>
                    <a:gd name="T8" fmla="*/ 1146 w 2030"/>
                    <a:gd name="T9" fmla="*/ 0 h 1114"/>
                    <a:gd name="T10" fmla="*/ 0 w 2030"/>
                    <a:gd name="T11" fmla="*/ 1114 h 1114"/>
                    <a:gd name="T12" fmla="*/ 433 w 2030"/>
                    <a:gd name="T13" fmla="*/ 1114 h 1114"/>
                    <a:gd name="T14" fmla="*/ 1811 w 2030"/>
                    <a:gd name="T15" fmla="*/ 1114 h 1114"/>
                    <a:gd name="T16" fmla="*/ 2030 w 2030"/>
                    <a:gd name="T17" fmla="*/ 903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0" h="1114">
                      <a:moveTo>
                        <a:pt x="2030" y="903"/>
                      </a:moveTo>
                      <a:lnTo>
                        <a:pt x="2017" y="889"/>
                      </a:lnTo>
                      <a:lnTo>
                        <a:pt x="1499" y="359"/>
                      </a:lnTo>
                      <a:lnTo>
                        <a:pt x="1207" y="62"/>
                      </a:lnTo>
                      <a:lnTo>
                        <a:pt x="1146" y="0"/>
                      </a:lnTo>
                      <a:lnTo>
                        <a:pt x="0" y="1114"/>
                      </a:lnTo>
                      <a:lnTo>
                        <a:pt x="433" y="1114"/>
                      </a:lnTo>
                      <a:lnTo>
                        <a:pt x="1811" y="1114"/>
                      </a:lnTo>
                      <a:lnTo>
                        <a:pt x="2030" y="90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 name="Freeform 27">
                  <a:extLst>
                    <a:ext uri="{FF2B5EF4-FFF2-40B4-BE49-F238E27FC236}">
                      <a16:creationId xmlns:a16="http://schemas.microsoft.com/office/drawing/2014/main" id="{9CBB1969-B716-4CE3-8393-A6AD7374A295}"/>
                    </a:ext>
                  </a:extLst>
                </p:cNvPr>
                <p:cNvSpPr>
                  <a:spLocks/>
                </p:cNvSpPr>
                <p:nvPr/>
              </p:nvSpPr>
              <p:spPr bwMode="auto">
                <a:xfrm>
                  <a:off x="403226" y="5194042"/>
                  <a:ext cx="2239024" cy="1663958"/>
                </a:xfrm>
                <a:custGeom>
                  <a:avLst/>
                  <a:gdLst>
                    <a:gd name="T0" fmla="*/ 1499 w 1499"/>
                    <a:gd name="T1" fmla="*/ 359 h 1114"/>
                    <a:gd name="T2" fmla="*/ 1146 w 1499"/>
                    <a:gd name="T3" fmla="*/ 0 h 1114"/>
                    <a:gd name="T4" fmla="*/ 0 w 1499"/>
                    <a:gd name="T5" fmla="*/ 1114 h 1114"/>
                    <a:gd name="T6" fmla="*/ 823 w 1499"/>
                    <a:gd name="T7" fmla="*/ 1114 h 1114"/>
                    <a:gd name="T8" fmla="*/ 1499 w 1499"/>
                    <a:gd name="T9" fmla="*/ 359 h 1114"/>
                  </a:gdLst>
                  <a:ahLst/>
                  <a:cxnLst>
                    <a:cxn ang="0">
                      <a:pos x="T0" y="T1"/>
                    </a:cxn>
                    <a:cxn ang="0">
                      <a:pos x="T2" y="T3"/>
                    </a:cxn>
                    <a:cxn ang="0">
                      <a:pos x="T4" y="T5"/>
                    </a:cxn>
                    <a:cxn ang="0">
                      <a:pos x="T6" y="T7"/>
                    </a:cxn>
                    <a:cxn ang="0">
                      <a:pos x="T8" y="T9"/>
                    </a:cxn>
                  </a:cxnLst>
                  <a:rect l="0" t="0" r="r" b="b"/>
                  <a:pathLst>
                    <a:path w="1499" h="1114">
                      <a:moveTo>
                        <a:pt x="1499" y="359"/>
                      </a:moveTo>
                      <a:lnTo>
                        <a:pt x="1146" y="0"/>
                      </a:lnTo>
                      <a:lnTo>
                        <a:pt x="0" y="1114"/>
                      </a:lnTo>
                      <a:lnTo>
                        <a:pt x="823" y="1114"/>
                      </a:lnTo>
                      <a:lnTo>
                        <a:pt x="1499" y="359"/>
                      </a:ln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 name="Freeform 28">
                  <a:extLst>
                    <a:ext uri="{FF2B5EF4-FFF2-40B4-BE49-F238E27FC236}">
                      <a16:creationId xmlns:a16="http://schemas.microsoft.com/office/drawing/2014/main" id="{1C21E5A4-7E49-477E-8030-6FFCC235BA60}"/>
                    </a:ext>
                  </a:extLst>
                </p:cNvPr>
                <p:cNvSpPr>
                  <a:spLocks/>
                </p:cNvSpPr>
                <p:nvPr/>
              </p:nvSpPr>
              <p:spPr bwMode="auto">
                <a:xfrm>
                  <a:off x="1962626" y="5589868"/>
                  <a:ext cx="200153" cy="197166"/>
                </a:xfrm>
                <a:custGeom>
                  <a:avLst/>
                  <a:gdLst>
                    <a:gd name="T0" fmla="*/ 5 w 50"/>
                    <a:gd name="T1" fmla="*/ 33 h 49"/>
                    <a:gd name="T2" fmla="*/ 17 w 50"/>
                    <a:gd name="T3" fmla="*/ 4 h 49"/>
                    <a:gd name="T4" fmla="*/ 45 w 50"/>
                    <a:gd name="T5" fmla="*/ 16 h 49"/>
                    <a:gd name="T6" fmla="*/ 34 w 50"/>
                    <a:gd name="T7" fmla="*/ 44 h 49"/>
                    <a:gd name="T8" fmla="*/ 5 w 50"/>
                    <a:gd name="T9" fmla="*/ 33 h 49"/>
                  </a:gdLst>
                  <a:ahLst/>
                  <a:cxnLst>
                    <a:cxn ang="0">
                      <a:pos x="T0" y="T1"/>
                    </a:cxn>
                    <a:cxn ang="0">
                      <a:pos x="T2" y="T3"/>
                    </a:cxn>
                    <a:cxn ang="0">
                      <a:pos x="T4" y="T5"/>
                    </a:cxn>
                    <a:cxn ang="0">
                      <a:pos x="T6" y="T7"/>
                    </a:cxn>
                    <a:cxn ang="0">
                      <a:pos x="T8" y="T9"/>
                    </a:cxn>
                  </a:cxnLst>
                  <a:rect l="0" t="0" r="r" b="b"/>
                  <a:pathLst>
                    <a:path w="50" h="49">
                      <a:moveTo>
                        <a:pt x="5" y="33"/>
                      </a:moveTo>
                      <a:cubicBezTo>
                        <a:pt x="0" y="22"/>
                        <a:pt x="5" y="9"/>
                        <a:pt x="17" y="4"/>
                      </a:cubicBezTo>
                      <a:cubicBezTo>
                        <a:pt x="28" y="0"/>
                        <a:pt x="40" y="5"/>
                        <a:pt x="45" y="16"/>
                      </a:cubicBezTo>
                      <a:cubicBezTo>
                        <a:pt x="50" y="27"/>
                        <a:pt x="45" y="40"/>
                        <a:pt x="34" y="44"/>
                      </a:cubicBezTo>
                      <a:cubicBezTo>
                        <a:pt x="23" y="49"/>
                        <a:pt x="10" y="44"/>
                        <a:pt x="5" y="33"/>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 name="Freeform 29">
                  <a:extLst>
                    <a:ext uri="{FF2B5EF4-FFF2-40B4-BE49-F238E27FC236}">
                      <a16:creationId xmlns:a16="http://schemas.microsoft.com/office/drawing/2014/main" id="{AA7CDDE0-CE3C-4796-BF2F-ACB2CA5EB220}"/>
                    </a:ext>
                  </a:extLst>
                </p:cNvPr>
                <p:cNvSpPr>
                  <a:spLocks/>
                </p:cNvSpPr>
                <p:nvPr/>
              </p:nvSpPr>
              <p:spPr bwMode="auto">
                <a:xfrm>
                  <a:off x="1979057" y="5589868"/>
                  <a:ext cx="200153" cy="200153"/>
                </a:xfrm>
                <a:custGeom>
                  <a:avLst/>
                  <a:gdLst>
                    <a:gd name="T0" fmla="*/ 5 w 50"/>
                    <a:gd name="T1" fmla="*/ 33 h 50"/>
                    <a:gd name="T2" fmla="*/ 16 w 50"/>
                    <a:gd name="T3" fmla="*/ 5 h 50"/>
                    <a:gd name="T4" fmla="*/ 45 w 50"/>
                    <a:gd name="T5" fmla="*/ 16 h 50"/>
                    <a:gd name="T6" fmla="*/ 34 w 50"/>
                    <a:gd name="T7" fmla="*/ 45 h 50"/>
                    <a:gd name="T8" fmla="*/ 5 w 50"/>
                    <a:gd name="T9" fmla="*/ 33 h 50"/>
                  </a:gdLst>
                  <a:ahLst/>
                  <a:cxnLst>
                    <a:cxn ang="0">
                      <a:pos x="T0" y="T1"/>
                    </a:cxn>
                    <a:cxn ang="0">
                      <a:pos x="T2" y="T3"/>
                    </a:cxn>
                    <a:cxn ang="0">
                      <a:pos x="T4" y="T5"/>
                    </a:cxn>
                    <a:cxn ang="0">
                      <a:pos x="T6" y="T7"/>
                    </a:cxn>
                    <a:cxn ang="0">
                      <a:pos x="T8" y="T9"/>
                    </a:cxn>
                  </a:cxnLst>
                  <a:rect l="0" t="0" r="r" b="b"/>
                  <a:pathLst>
                    <a:path w="50" h="50">
                      <a:moveTo>
                        <a:pt x="5" y="33"/>
                      </a:moveTo>
                      <a:cubicBezTo>
                        <a:pt x="0" y="22"/>
                        <a:pt x="5" y="10"/>
                        <a:pt x="16" y="5"/>
                      </a:cubicBezTo>
                      <a:cubicBezTo>
                        <a:pt x="27" y="0"/>
                        <a:pt x="40" y="5"/>
                        <a:pt x="45" y="16"/>
                      </a:cubicBezTo>
                      <a:cubicBezTo>
                        <a:pt x="50" y="27"/>
                        <a:pt x="45" y="40"/>
                        <a:pt x="34" y="45"/>
                      </a:cubicBezTo>
                      <a:cubicBezTo>
                        <a:pt x="22" y="50"/>
                        <a:pt x="10" y="45"/>
                        <a:pt x="5"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 name="Freeform 30">
                  <a:extLst>
                    <a:ext uri="{FF2B5EF4-FFF2-40B4-BE49-F238E27FC236}">
                      <a16:creationId xmlns:a16="http://schemas.microsoft.com/office/drawing/2014/main" id="{BF81897D-4989-4E24-9E13-8637810115C0}"/>
                    </a:ext>
                  </a:extLst>
                </p:cNvPr>
                <p:cNvSpPr>
                  <a:spLocks/>
                </p:cNvSpPr>
                <p:nvPr/>
              </p:nvSpPr>
              <p:spPr bwMode="auto">
                <a:xfrm>
                  <a:off x="2083615" y="5713842"/>
                  <a:ext cx="23899" cy="23899"/>
                </a:xfrm>
                <a:custGeom>
                  <a:avLst/>
                  <a:gdLst>
                    <a:gd name="T0" fmla="*/ 0 w 6"/>
                    <a:gd name="T1" fmla="*/ 4 h 6"/>
                    <a:gd name="T2" fmla="*/ 2 w 6"/>
                    <a:gd name="T3" fmla="*/ 1 h 6"/>
                    <a:gd name="T4" fmla="*/ 5 w 6"/>
                    <a:gd name="T5" fmla="*/ 2 h 6"/>
                    <a:gd name="T6" fmla="*/ 4 w 6"/>
                    <a:gd name="T7" fmla="*/ 6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0" y="3"/>
                        <a:pt x="1" y="1"/>
                        <a:pt x="2" y="1"/>
                      </a:cubicBezTo>
                      <a:cubicBezTo>
                        <a:pt x="3" y="0"/>
                        <a:pt x="5" y="1"/>
                        <a:pt x="5" y="2"/>
                      </a:cubicBezTo>
                      <a:cubicBezTo>
                        <a:pt x="6" y="4"/>
                        <a:pt x="5" y="5"/>
                        <a:pt x="4" y="6"/>
                      </a:cubicBezTo>
                      <a:cubicBezTo>
                        <a:pt x="3" y="6"/>
                        <a:pt x="1" y="6"/>
                        <a:pt x="0" y="4"/>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 name="Freeform 31">
                  <a:extLst>
                    <a:ext uri="{FF2B5EF4-FFF2-40B4-BE49-F238E27FC236}">
                      <a16:creationId xmlns:a16="http://schemas.microsoft.com/office/drawing/2014/main" id="{CB3D5105-B137-4CAD-97F9-33BE0B6A274C}"/>
                    </a:ext>
                  </a:extLst>
                </p:cNvPr>
                <p:cNvSpPr>
                  <a:spLocks/>
                </p:cNvSpPr>
                <p:nvPr/>
              </p:nvSpPr>
              <p:spPr bwMode="auto">
                <a:xfrm>
                  <a:off x="2103032" y="5663057"/>
                  <a:ext cx="23899" cy="23899"/>
                </a:xfrm>
                <a:custGeom>
                  <a:avLst/>
                  <a:gdLst>
                    <a:gd name="T0" fmla="*/ 4 w 6"/>
                    <a:gd name="T1" fmla="*/ 5 h 6"/>
                    <a:gd name="T2" fmla="*/ 1 w 6"/>
                    <a:gd name="T3" fmla="*/ 4 h 6"/>
                    <a:gd name="T4" fmla="*/ 2 w 6"/>
                    <a:gd name="T5" fmla="*/ 0 h 6"/>
                    <a:gd name="T6" fmla="*/ 6 w 6"/>
                    <a:gd name="T7" fmla="*/ 2 h 6"/>
                    <a:gd name="T8" fmla="*/ 4 w 6"/>
                    <a:gd name="T9" fmla="*/ 5 h 6"/>
                  </a:gdLst>
                  <a:ahLst/>
                  <a:cxnLst>
                    <a:cxn ang="0">
                      <a:pos x="T0" y="T1"/>
                    </a:cxn>
                    <a:cxn ang="0">
                      <a:pos x="T2" y="T3"/>
                    </a:cxn>
                    <a:cxn ang="0">
                      <a:pos x="T4" y="T5"/>
                    </a:cxn>
                    <a:cxn ang="0">
                      <a:pos x="T6" y="T7"/>
                    </a:cxn>
                    <a:cxn ang="0">
                      <a:pos x="T8" y="T9"/>
                    </a:cxn>
                  </a:cxnLst>
                  <a:rect l="0" t="0" r="r" b="b"/>
                  <a:pathLst>
                    <a:path w="6" h="6">
                      <a:moveTo>
                        <a:pt x="4" y="5"/>
                      </a:moveTo>
                      <a:cubicBezTo>
                        <a:pt x="3" y="6"/>
                        <a:pt x="1" y="5"/>
                        <a:pt x="1" y="4"/>
                      </a:cubicBezTo>
                      <a:cubicBezTo>
                        <a:pt x="0" y="2"/>
                        <a:pt x="1" y="1"/>
                        <a:pt x="2" y="0"/>
                      </a:cubicBezTo>
                      <a:cubicBezTo>
                        <a:pt x="4" y="0"/>
                        <a:pt x="5" y="0"/>
                        <a:pt x="6" y="2"/>
                      </a:cubicBezTo>
                      <a:cubicBezTo>
                        <a:pt x="6" y="3"/>
                        <a:pt x="6" y="5"/>
                        <a:pt x="4" y="5"/>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 name="Freeform 32">
                  <a:extLst>
                    <a:ext uri="{FF2B5EF4-FFF2-40B4-BE49-F238E27FC236}">
                      <a16:creationId xmlns:a16="http://schemas.microsoft.com/office/drawing/2014/main" id="{10F6B880-06F0-464F-8127-C51C607950E6}"/>
                    </a:ext>
                  </a:extLst>
                </p:cNvPr>
                <p:cNvSpPr>
                  <a:spLocks/>
                </p:cNvSpPr>
                <p:nvPr/>
              </p:nvSpPr>
              <p:spPr bwMode="auto">
                <a:xfrm>
                  <a:off x="2050754" y="5639158"/>
                  <a:ext cx="23899" cy="23899"/>
                </a:xfrm>
                <a:custGeom>
                  <a:avLst/>
                  <a:gdLst>
                    <a:gd name="T0" fmla="*/ 5 w 6"/>
                    <a:gd name="T1" fmla="*/ 2 h 6"/>
                    <a:gd name="T2" fmla="*/ 4 w 6"/>
                    <a:gd name="T3" fmla="*/ 6 h 6"/>
                    <a:gd name="T4" fmla="*/ 0 w 6"/>
                    <a:gd name="T5" fmla="*/ 4 h 6"/>
                    <a:gd name="T6" fmla="*/ 2 w 6"/>
                    <a:gd name="T7" fmla="*/ 1 h 6"/>
                    <a:gd name="T8" fmla="*/ 5 w 6"/>
                    <a:gd name="T9" fmla="*/ 2 h 6"/>
                  </a:gdLst>
                  <a:ahLst/>
                  <a:cxnLst>
                    <a:cxn ang="0">
                      <a:pos x="T0" y="T1"/>
                    </a:cxn>
                    <a:cxn ang="0">
                      <a:pos x="T2" y="T3"/>
                    </a:cxn>
                    <a:cxn ang="0">
                      <a:pos x="T4" y="T5"/>
                    </a:cxn>
                    <a:cxn ang="0">
                      <a:pos x="T6" y="T7"/>
                    </a:cxn>
                    <a:cxn ang="0">
                      <a:pos x="T8" y="T9"/>
                    </a:cxn>
                  </a:cxnLst>
                  <a:rect l="0" t="0" r="r" b="b"/>
                  <a:pathLst>
                    <a:path w="6" h="6">
                      <a:moveTo>
                        <a:pt x="5" y="2"/>
                      </a:moveTo>
                      <a:cubicBezTo>
                        <a:pt x="6" y="4"/>
                        <a:pt x="5" y="5"/>
                        <a:pt x="4" y="6"/>
                      </a:cubicBezTo>
                      <a:cubicBezTo>
                        <a:pt x="2" y="6"/>
                        <a:pt x="1" y="6"/>
                        <a:pt x="0" y="4"/>
                      </a:cubicBezTo>
                      <a:cubicBezTo>
                        <a:pt x="0" y="3"/>
                        <a:pt x="0" y="1"/>
                        <a:pt x="2" y="1"/>
                      </a:cubicBezTo>
                      <a:cubicBezTo>
                        <a:pt x="3" y="0"/>
                        <a:pt x="5" y="1"/>
                        <a:pt x="5" y="2"/>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 name="Freeform 33">
                  <a:extLst>
                    <a:ext uri="{FF2B5EF4-FFF2-40B4-BE49-F238E27FC236}">
                      <a16:creationId xmlns:a16="http://schemas.microsoft.com/office/drawing/2014/main" id="{923648B8-7FBC-402F-8CC3-A329962E32E5}"/>
                    </a:ext>
                  </a:extLst>
                </p:cNvPr>
                <p:cNvSpPr>
                  <a:spLocks/>
                </p:cNvSpPr>
                <p:nvPr/>
              </p:nvSpPr>
              <p:spPr bwMode="auto">
                <a:xfrm>
                  <a:off x="2026855" y="5694425"/>
                  <a:ext cx="23899" cy="23899"/>
                </a:xfrm>
                <a:custGeom>
                  <a:avLst/>
                  <a:gdLst>
                    <a:gd name="T0" fmla="*/ 2 w 6"/>
                    <a:gd name="T1" fmla="*/ 0 h 6"/>
                    <a:gd name="T2" fmla="*/ 6 w 6"/>
                    <a:gd name="T3" fmla="*/ 2 h 6"/>
                    <a:gd name="T4" fmla="*/ 4 w 6"/>
                    <a:gd name="T5" fmla="*/ 5 h 6"/>
                    <a:gd name="T6" fmla="*/ 1 w 6"/>
                    <a:gd name="T7" fmla="*/ 4 h 6"/>
                    <a:gd name="T8" fmla="*/ 2 w 6"/>
                    <a:gd name="T9" fmla="*/ 0 h 6"/>
                  </a:gdLst>
                  <a:ahLst/>
                  <a:cxnLst>
                    <a:cxn ang="0">
                      <a:pos x="T0" y="T1"/>
                    </a:cxn>
                    <a:cxn ang="0">
                      <a:pos x="T2" y="T3"/>
                    </a:cxn>
                    <a:cxn ang="0">
                      <a:pos x="T4" y="T5"/>
                    </a:cxn>
                    <a:cxn ang="0">
                      <a:pos x="T6" y="T7"/>
                    </a:cxn>
                    <a:cxn ang="0">
                      <a:pos x="T8" y="T9"/>
                    </a:cxn>
                  </a:cxnLst>
                  <a:rect l="0" t="0" r="r" b="b"/>
                  <a:pathLst>
                    <a:path w="6" h="6">
                      <a:moveTo>
                        <a:pt x="2" y="0"/>
                      </a:moveTo>
                      <a:cubicBezTo>
                        <a:pt x="4" y="0"/>
                        <a:pt x="5" y="0"/>
                        <a:pt x="6" y="2"/>
                      </a:cubicBezTo>
                      <a:cubicBezTo>
                        <a:pt x="6" y="3"/>
                        <a:pt x="6" y="5"/>
                        <a:pt x="4" y="5"/>
                      </a:cubicBezTo>
                      <a:cubicBezTo>
                        <a:pt x="3" y="6"/>
                        <a:pt x="1" y="5"/>
                        <a:pt x="1" y="4"/>
                      </a:cubicBezTo>
                      <a:cubicBezTo>
                        <a:pt x="0" y="3"/>
                        <a:pt x="1" y="1"/>
                        <a:pt x="2" y="0"/>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spTree>
    <p:extLst>
      <p:ext uri="{BB962C8B-B14F-4D97-AF65-F5344CB8AC3E}">
        <p14:creationId xmlns:p14="http://schemas.microsoft.com/office/powerpoint/2010/main" val="19735403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B84330-41DD-4055-AD5D-18A50BF088E8}"/>
              </a:ext>
            </a:extLst>
          </p:cNvPr>
          <p:cNvSpPr>
            <a:spLocks noGrp="1"/>
          </p:cNvSpPr>
          <p:nvPr>
            <p:ph type="title"/>
          </p:nvPr>
        </p:nvSpPr>
        <p:spPr>
          <a:xfrm>
            <a:off x="838200" y="295275"/>
            <a:ext cx="9582150" cy="1542856"/>
          </a:xfrm>
        </p:spPr>
        <p:txBody>
          <a:bodyPr/>
          <a:lstStyle/>
          <a:p>
            <a:r>
              <a:rPr lang="pt-BR" dirty="0"/>
              <a:t>PROJETO: PLANO DE CONSERVAÇÃO DA MICROBACIA E SANEAMEN-TO ECOLÓGICO DO RIO GERERAÚ</a:t>
            </a:r>
          </a:p>
        </p:txBody>
      </p:sp>
      <p:sp>
        <p:nvSpPr>
          <p:cNvPr id="3" name="Espaço Reservado para Conteúdo 2">
            <a:extLst>
              <a:ext uri="{FF2B5EF4-FFF2-40B4-BE49-F238E27FC236}">
                <a16:creationId xmlns:a16="http://schemas.microsoft.com/office/drawing/2014/main" id="{C0BB7A38-4850-4605-9795-DE43A7A2DBED}"/>
              </a:ext>
            </a:extLst>
          </p:cNvPr>
          <p:cNvSpPr>
            <a:spLocks noGrp="1"/>
          </p:cNvSpPr>
          <p:nvPr>
            <p:ph idx="1"/>
          </p:nvPr>
        </p:nvSpPr>
        <p:spPr>
          <a:xfrm>
            <a:off x="838200" y="2006082"/>
            <a:ext cx="7960567" cy="4115318"/>
          </a:xfrm>
        </p:spPr>
        <p:txBody>
          <a:bodyPr>
            <a:normAutofit fontScale="62500" lnSpcReduction="20000"/>
          </a:bodyPr>
          <a:lstStyle/>
          <a:p>
            <a:pPr algn="just"/>
            <a:r>
              <a:rPr lang="pt-BR" dirty="0"/>
              <a:t>Este projeto é de domínio da COGERH, e está em fase de execução, contemplando, inicialmente, a implementação de 8 Barragens Sucessivas sobre o leito do Rio </a:t>
            </a:r>
            <a:r>
              <a:rPr lang="pt-BR" dirty="0" err="1"/>
              <a:t>Gereraú</a:t>
            </a:r>
            <a:r>
              <a:rPr lang="pt-BR" dirty="0"/>
              <a:t>, 100 Barragens de </a:t>
            </a:r>
            <a:r>
              <a:rPr lang="pt-BR" dirty="0" err="1"/>
              <a:t>Conten-ção</a:t>
            </a:r>
            <a:r>
              <a:rPr lang="pt-BR" dirty="0"/>
              <a:t> de Sedimentos sobre a bacia hidrográfica e instalação de 39 Biodigestores Portáteis, para </a:t>
            </a:r>
            <a:r>
              <a:rPr lang="pt-BR" dirty="0" err="1"/>
              <a:t>pro-dução</a:t>
            </a:r>
            <a:r>
              <a:rPr lang="pt-BR" dirty="0"/>
              <a:t> de gás metano (CH4), para utilização e uso de 39 famílias residentes na área de domínio da Microbacia </a:t>
            </a:r>
            <a:r>
              <a:rPr lang="pt-BR" dirty="0" err="1"/>
              <a:t>Hidrográfia</a:t>
            </a:r>
            <a:r>
              <a:rPr lang="pt-BR" dirty="0"/>
              <a:t>, nos trechos entre as localidades </a:t>
            </a:r>
            <a:r>
              <a:rPr lang="pt-BR" dirty="0" err="1"/>
              <a:t>Tabeu</a:t>
            </a:r>
            <a:r>
              <a:rPr lang="pt-BR" dirty="0"/>
              <a:t> e Viçosa.</a:t>
            </a:r>
          </a:p>
          <a:p>
            <a:pPr algn="just"/>
            <a:r>
              <a:rPr lang="pt-BR" dirty="0"/>
              <a:t>A COGERH, mentora do projeto, formalizou convênio de cooperação técnica com a EMATERCE, para implementação do Plano, ficando sobre a responsabilidade, ficando sobre a responsabilidade dessa, a implementação de 100 Barragens de Contenção de Sedimentos, já concluídas, e a </a:t>
            </a:r>
            <a:r>
              <a:rPr lang="pt-BR" dirty="0" err="1"/>
              <a:t>instala-ção</a:t>
            </a:r>
            <a:r>
              <a:rPr lang="pt-BR" dirty="0"/>
              <a:t> de 39 biodigestores portáteis, esses já adquiridos, e em fase de execução com 7 já instalados.</a:t>
            </a:r>
          </a:p>
          <a:p>
            <a:pPr algn="just"/>
            <a:r>
              <a:rPr lang="pt-BR" dirty="0"/>
              <a:t>A partir da instalação serão realizados 2 treinamento para os beneficiários sobre a Utilização, Uso e Manutenção desses equipamentos.</a:t>
            </a:r>
          </a:p>
          <a:p>
            <a:pPr algn="just"/>
            <a:r>
              <a:rPr lang="pt-BR" dirty="0"/>
              <a:t>Abaixo registro de algumas intervenções técnicas de responsabilidade da EMATERCE no projeto</a:t>
            </a:r>
          </a:p>
          <a:p>
            <a:pPr algn="just"/>
            <a:endParaRPr lang="pt-BR" dirty="0"/>
          </a:p>
          <a:p>
            <a:endParaRPr lang="pt-BR" dirty="0"/>
          </a:p>
        </p:txBody>
      </p:sp>
      <p:pic>
        <p:nvPicPr>
          <p:cNvPr id="4" name="Imagem 3">
            <a:extLst>
              <a:ext uri="{FF2B5EF4-FFF2-40B4-BE49-F238E27FC236}">
                <a16:creationId xmlns:a16="http://schemas.microsoft.com/office/drawing/2014/main" id="{B85A4234-7CF1-442F-94FB-9A853233DF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6153" y="1337821"/>
            <a:ext cx="2271713" cy="1705806"/>
          </a:xfrm>
          <a:prstGeom prst="rect">
            <a:avLst/>
          </a:prstGeom>
          <a:noFill/>
          <a:ln>
            <a:noFill/>
          </a:ln>
        </p:spPr>
      </p:pic>
      <p:pic>
        <p:nvPicPr>
          <p:cNvPr id="5" name="Imagem 4">
            <a:extLst>
              <a:ext uri="{FF2B5EF4-FFF2-40B4-BE49-F238E27FC236}">
                <a16:creationId xmlns:a16="http://schemas.microsoft.com/office/drawing/2014/main" id="{B312F09B-EFAA-40A1-B740-49C1DCA88A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6153" y="3133211"/>
            <a:ext cx="2271713" cy="1705806"/>
          </a:xfrm>
          <a:prstGeom prst="rect">
            <a:avLst/>
          </a:prstGeom>
          <a:noFill/>
          <a:ln>
            <a:noFill/>
          </a:ln>
        </p:spPr>
      </p:pic>
      <p:pic>
        <p:nvPicPr>
          <p:cNvPr id="6" name="Imagem 5">
            <a:extLst>
              <a:ext uri="{FF2B5EF4-FFF2-40B4-BE49-F238E27FC236}">
                <a16:creationId xmlns:a16="http://schemas.microsoft.com/office/drawing/2014/main" id="{06D41AD2-B8AC-4742-A78A-499944EB5E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3381" y="4872796"/>
            <a:ext cx="3077256" cy="1791216"/>
          </a:xfrm>
          <a:prstGeom prst="rect">
            <a:avLst/>
          </a:prstGeom>
          <a:noFill/>
          <a:ln>
            <a:noFill/>
          </a:ln>
        </p:spPr>
      </p:pic>
    </p:spTree>
    <p:extLst>
      <p:ext uri="{BB962C8B-B14F-4D97-AF65-F5344CB8AC3E}">
        <p14:creationId xmlns:p14="http://schemas.microsoft.com/office/powerpoint/2010/main" val="750484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54C47F-2F95-4E84-A4B6-ADCEA1FD0E87}"/>
              </a:ext>
            </a:extLst>
          </p:cNvPr>
          <p:cNvSpPr>
            <a:spLocks noGrp="1"/>
          </p:cNvSpPr>
          <p:nvPr>
            <p:ph type="title"/>
          </p:nvPr>
        </p:nvSpPr>
        <p:spPr/>
        <p:txBody>
          <a:bodyPr/>
          <a:lstStyle/>
          <a:p>
            <a:r>
              <a:rPr lang="pt-BR" dirty="0"/>
              <a:t>ENCAMINHAMENTOS PARA 2023</a:t>
            </a:r>
          </a:p>
        </p:txBody>
      </p:sp>
      <p:sp>
        <p:nvSpPr>
          <p:cNvPr id="3" name="Espaço Reservado para Conteúdo 2">
            <a:extLst>
              <a:ext uri="{FF2B5EF4-FFF2-40B4-BE49-F238E27FC236}">
                <a16:creationId xmlns:a16="http://schemas.microsoft.com/office/drawing/2014/main" id="{E154E751-CC3C-4082-B600-C2D2825800E8}"/>
              </a:ext>
            </a:extLst>
          </p:cNvPr>
          <p:cNvSpPr>
            <a:spLocks noGrp="1"/>
          </p:cNvSpPr>
          <p:nvPr>
            <p:ph idx="1"/>
          </p:nvPr>
        </p:nvSpPr>
        <p:spPr>
          <a:xfrm>
            <a:off x="838200" y="1476375"/>
            <a:ext cx="10535816" cy="4645025"/>
          </a:xfrm>
        </p:spPr>
        <p:txBody>
          <a:bodyPr>
            <a:normAutofit fontScale="77500" lnSpcReduction="20000"/>
          </a:bodyPr>
          <a:lstStyle/>
          <a:p>
            <a:pPr marL="514350" indent="-514350" algn="just">
              <a:buFont typeface="+mj-lt"/>
              <a:buAutoNum type="arabicPeriod"/>
            </a:pPr>
            <a:r>
              <a:rPr lang="pt-BR" dirty="0"/>
              <a:t>Atualização do e-social em atraso</a:t>
            </a:r>
          </a:p>
          <a:p>
            <a:pPr marL="514350" indent="-514350" algn="just">
              <a:buFont typeface="+mj-lt"/>
              <a:buAutoNum type="arabicPeriod"/>
            </a:pPr>
            <a:r>
              <a:rPr lang="pt-BR" dirty="0"/>
              <a:t>Atualização do custeio finalístico de R$ 700.000 para R$ 10.500.000</a:t>
            </a:r>
          </a:p>
          <a:p>
            <a:pPr marL="514350" indent="-514350" algn="just">
              <a:buFont typeface="+mj-lt"/>
              <a:buAutoNum type="arabicPeriod"/>
            </a:pPr>
            <a:r>
              <a:rPr lang="pt-BR" dirty="0"/>
              <a:t>Atualização do custeio de manutenção de R$ 5.000.000 para R$ 7.500,000</a:t>
            </a:r>
          </a:p>
          <a:p>
            <a:pPr marL="514350" indent="-514350" algn="just">
              <a:buFont typeface="+mj-lt"/>
              <a:buAutoNum type="arabicPeriod"/>
            </a:pPr>
            <a:r>
              <a:rPr lang="pt-BR" dirty="0"/>
              <a:t>Política de elaboração e contratação de custeio para os agricultores melhorarem sua produção com melhores níveis de produtividade</a:t>
            </a:r>
          </a:p>
          <a:p>
            <a:pPr marL="514350" indent="-514350" algn="just">
              <a:buFont typeface="+mj-lt"/>
              <a:buAutoNum type="arabicPeriod"/>
            </a:pPr>
            <a:r>
              <a:rPr lang="pt-BR" dirty="0"/>
              <a:t>Política de elaboração de projeto de investimento para os agricultores aprimorarem suas atividades agropecuária e estruturarem suas unidades de produção </a:t>
            </a:r>
          </a:p>
          <a:p>
            <a:pPr marL="514350" indent="-514350" algn="just">
              <a:buFont typeface="+mj-lt"/>
              <a:buAutoNum type="arabicPeriod"/>
            </a:pPr>
            <a:r>
              <a:rPr lang="pt-BR" dirty="0"/>
              <a:t>Governo do estado definir uma política de alcance dos agricultores para terem analise de solos de suas áreas de cultivos, para analise técnico e orientação para reposição dos nutrientes  do solos, estruturando e ou fazendo parceria com laboratórios  de solos e agua para se ter efetiva melhorias nos índices de produtividades</a:t>
            </a:r>
          </a:p>
          <a:p>
            <a:pPr marL="514350" indent="-514350" algn="just">
              <a:buFont typeface="+mj-lt"/>
              <a:buAutoNum type="arabicPeriod"/>
            </a:pPr>
            <a:r>
              <a:rPr lang="pt-BR" dirty="0"/>
              <a:t>Estruturar um laboratório em cada regional da Ematerce para diagnostico animal, brucelose, tuberculose, </a:t>
            </a:r>
            <a:r>
              <a:rPr lang="pt-BR" dirty="0" err="1"/>
              <a:t>anaplasmose</a:t>
            </a:r>
            <a:r>
              <a:rPr lang="pt-BR" dirty="0"/>
              <a:t>, </a:t>
            </a:r>
            <a:r>
              <a:rPr lang="pt-BR" dirty="0" err="1"/>
              <a:t>babesiose</a:t>
            </a:r>
            <a:r>
              <a:rPr lang="pt-BR" dirty="0"/>
              <a:t>, </a:t>
            </a:r>
            <a:r>
              <a:rPr lang="pt-BR" dirty="0" err="1"/>
              <a:t>tripanosomose</a:t>
            </a:r>
            <a:r>
              <a:rPr lang="pt-BR" dirty="0"/>
              <a:t> e exames de OPG teste de parasitários </a:t>
            </a:r>
          </a:p>
          <a:p>
            <a:pPr algn="just"/>
            <a:endParaRPr lang="pt-BR" dirty="0"/>
          </a:p>
        </p:txBody>
      </p:sp>
    </p:spTree>
    <p:extLst>
      <p:ext uri="{BB962C8B-B14F-4D97-AF65-F5344CB8AC3E}">
        <p14:creationId xmlns:p14="http://schemas.microsoft.com/office/powerpoint/2010/main" val="9545402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54C47F-2F95-4E84-A4B6-ADCEA1FD0E87}"/>
              </a:ext>
            </a:extLst>
          </p:cNvPr>
          <p:cNvSpPr>
            <a:spLocks noGrp="1"/>
          </p:cNvSpPr>
          <p:nvPr>
            <p:ph type="title"/>
          </p:nvPr>
        </p:nvSpPr>
        <p:spPr/>
        <p:txBody>
          <a:bodyPr/>
          <a:lstStyle/>
          <a:p>
            <a:r>
              <a:rPr lang="pt-BR" dirty="0"/>
              <a:t>ENCAMINHAMENTOS PARA 2023</a:t>
            </a:r>
          </a:p>
        </p:txBody>
      </p:sp>
      <p:sp>
        <p:nvSpPr>
          <p:cNvPr id="3" name="Espaço Reservado para Conteúdo 2">
            <a:extLst>
              <a:ext uri="{FF2B5EF4-FFF2-40B4-BE49-F238E27FC236}">
                <a16:creationId xmlns:a16="http://schemas.microsoft.com/office/drawing/2014/main" id="{E154E751-CC3C-4082-B600-C2D2825800E8}"/>
              </a:ext>
            </a:extLst>
          </p:cNvPr>
          <p:cNvSpPr>
            <a:spLocks noGrp="1"/>
          </p:cNvSpPr>
          <p:nvPr>
            <p:ph idx="1"/>
          </p:nvPr>
        </p:nvSpPr>
        <p:spPr>
          <a:xfrm>
            <a:off x="838200" y="1106487"/>
            <a:ext cx="10515600" cy="5182346"/>
          </a:xfrm>
        </p:spPr>
        <p:txBody>
          <a:bodyPr>
            <a:noAutofit/>
          </a:bodyPr>
          <a:lstStyle/>
          <a:p>
            <a:pPr marL="514350" indent="-514350" algn="just">
              <a:buFont typeface="+mj-lt"/>
              <a:buAutoNum type="arabicPeriod" startAt="8"/>
            </a:pPr>
            <a:r>
              <a:rPr lang="pt-BR" sz="1800" dirty="0"/>
              <a:t>Aprimorar o programa hora de plantar acompanhando a distribuição de sementes de qualidades com as analises de solos e o uso de adubação convencional e ou orgânico para  obtenção de bons resultados  produtivos e valorização do programa hora de plantar </a:t>
            </a:r>
          </a:p>
          <a:p>
            <a:pPr marL="514350" indent="-514350" algn="just">
              <a:buFont typeface="+mj-lt"/>
              <a:buAutoNum type="arabicPeriod" startAt="8"/>
            </a:pPr>
            <a:r>
              <a:rPr lang="pt-BR" sz="1800" dirty="0"/>
              <a:t>Prioridade nosso trabalho com o credito fundiário para o alcance dos pequenos produtores sem-terra ou com pouca terra, para um reestruturação das unidades de produção dos pequenos agricultores. </a:t>
            </a:r>
          </a:p>
          <a:p>
            <a:pPr marL="514350" indent="-514350" algn="just">
              <a:buFont typeface="+mj-lt"/>
              <a:buAutoNum type="arabicPeriod" startAt="8"/>
            </a:pPr>
            <a:r>
              <a:rPr lang="pt-BR" sz="1800" dirty="0"/>
              <a:t>A acessibilidade ao credito dos programas Pronaf em especial o Pronaf B  para ampliar a participação dos pequenos agricultores no credito rural. ( acabar com a exclusividade com agro amigo do BNB para um único instituto)</a:t>
            </a:r>
          </a:p>
          <a:p>
            <a:pPr marL="514350" indent="-514350" algn="just">
              <a:buFont typeface="+mj-lt"/>
              <a:buAutoNum type="arabicPeriod" startAt="8"/>
            </a:pPr>
            <a:r>
              <a:rPr lang="pt-BR" sz="1800" dirty="0"/>
              <a:t>A realização de um PDV para a Ematerce e a complementação dessas vagas com os aprovados no concurso. (o concurso se vence em setembro de 23 e pode ser prorrogado por mais 2 anos) </a:t>
            </a:r>
          </a:p>
          <a:p>
            <a:pPr marL="514350" indent="-514350" algn="just">
              <a:buFont typeface="+mj-lt"/>
              <a:buAutoNum type="arabicPeriod" startAt="8"/>
            </a:pPr>
            <a:r>
              <a:rPr lang="pt-BR" sz="1800" dirty="0"/>
              <a:t>Ter como política de credito a  estruturação  das unidades de produção dos pequenos agricultores com implemento de acessibilidades aos pequenos agricultores com a aquisição de maquinas e implemento agrícolas de sua capacidade de uso (usufruindo  do PRONAF de pequeno porte e PRONAF variável quando couber) </a:t>
            </a:r>
          </a:p>
          <a:p>
            <a:pPr marL="514350" indent="-514350" algn="just">
              <a:buFont typeface="+mj-lt"/>
              <a:buAutoNum type="arabicPeriod" startAt="8"/>
            </a:pPr>
            <a:r>
              <a:rPr lang="pt-BR" sz="1800" dirty="0"/>
              <a:t>Acompanhar as tendencias do melhoramento dos processos produtivo, com a produção orgânica da fruticultura com elemento da alimentação saudável e negócios para indústria de alimentos </a:t>
            </a:r>
          </a:p>
        </p:txBody>
      </p:sp>
    </p:spTree>
    <p:extLst>
      <p:ext uri="{BB962C8B-B14F-4D97-AF65-F5344CB8AC3E}">
        <p14:creationId xmlns:p14="http://schemas.microsoft.com/office/powerpoint/2010/main" val="731968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54C47F-2F95-4E84-A4B6-ADCEA1FD0E87}"/>
              </a:ext>
            </a:extLst>
          </p:cNvPr>
          <p:cNvSpPr>
            <a:spLocks noGrp="1"/>
          </p:cNvSpPr>
          <p:nvPr>
            <p:ph type="title"/>
          </p:nvPr>
        </p:nvSpPr>
        <p:spPr/>
        <p:txBody>
          <a:bodyPr/>
          <a:lstStyle/>
          <a:p>
            <a:r>
              <a:rPr lang="pt-BR" dirty="0"/>
              <a:t>ENCAMINHAMENTOS PARA 2023</a:t>
            </a:r>
          </a:p>
        </p:txBody>
      </p:sp>
      <p:sp>
        <p:nvSpPr>
          <p:cNvPr id="3" name="Espaço Reservado para Conteúdo 2">
            <a:extLst>
              <a:ext uri="{FF2B5EF4-FFF2-40B4-BE49-F238E27FC236}">
                <a16:creationId xmlns:a16="http://schemas.microsoft.com/office/drawing/2014/main" id="{E154E751-CC3C-4082-B600-C2D2825800E8}"/>
              </a:ext>
            </a:extLst>
          </p:cNvPr>
          <p:cNvSpPr>
            <a:spLocks noGrp="1"/>
          </p:cNvSpPr>
          <p:nvPr>
            <p:ph idx="1"/>
          </p:nvPr>
        </p:nvSpPr>
        <p:spPr>
          <a:xfrm>
            <a:off x="838200" y="1446245"/>
            <a:ext cx="10515600" cy="4842588"/>
          </a:xfrm>
        </p:spPr>
        <p:txBody>
          <a:bodyPr>
            <a:noAutofit/>
          </a:bodyPr>
          <a:lstStyle/>
          <a:p>
            <a:pPr marL="514350" indent="-514350" algn="just">
              <a:buFont typeface="+mj-lt"/>
              <a:buAutoNum type="arabicPeriod" startAt="14"/>
            </a:pPr>
            <a:r>
              <a:rPr lang="pt-BR" sz="1800" dirty="0"/>
              <a:t>Na parceria com governo reformar os escritórios da Ematerce em todo Estado para o bom atendimento aos agricultores </a:t>
            </a:r>
          </a:p>
          <a:p>
            <a:pPr marL="514350" indent="-514350" algn="just">
              <a:buFont typeface="+mj-lt"/>
              <a:buAutoNum type="arabicPeriod" startAt="14"/>
            </a:pPr>
            <a:r>
              <a:rPr lang="pt-BR" sz="1800" dirty="0"/>
              <a:t>Fazer correções de CAR e PRA - Plano de Recuperação de Áreas</a:t>
            </a:r>
          </a:p>
          <a:p>
            <a:pPr marL="514350" indent="-514350" algn="just">
              <a:buFont typeface="+mj-lt"/>
              <a:buAutoNum type="arabicPeriod" startAt="14"/>
            </a:pPr>
            <a:r>
              <a:rPr lang="pt-BR" sz="1800" dirty="0"/>
              <a:t>Fazer em convênios com o governo federal a reestruturação da frota de veículos para efetivar o trabalho técnicos nas propriedades e unidades de produção  dos agricultores.</a:t>
            </a:r>
          </a:p>
          <a:p>
            <a:pPr marL="514350" indent="-514350" algn="just">
              <a:buFont typeface="+mj-lt"/>
              <a:buAutoNum type="arabicPeriod" startAt="14"/>
            </a:pPr>
            <a:r>
              <a:rPr lang="pt-BR" sz="1800" dirty="0"/>
              <a:t>Efetivar com apoio do governo e do legislativo a nova lei de restruturação da empresa</a:t>
            </a:r>
          </a:p>
          <a:p>
            <a:pPr marL="514350" indent="-514350" algn="just">
              <a:buFont typeface="+mj-lt"/>
              <a:buAutoNum type="arabicPeriod" startAt="14"/>
            </a:pPr>
            <a:r>
              <a:rPr lang="pt-BR" sz="1800" dirty="0"/>
              <a:t>Implantar processo de restruturação da TI, com objetivo de atender em massa os agricultores com ferramentas de TI , plataforma Digital para atendimento, acompanhamento, e efetivação dos trabalhos dos especialistas da Ematerce </a:t>
            </a:r>
          </a:p>
          <a:p>
            <a:pPr marL="514350" indent="-514350" algn="just">
              <a:buFont typeface="+mj-lt"/>
              <a:buAutoNum type="arabicPeriod" startAt="14"/>
            </a:pPr>
            <a:r>
              <a:rPr lang="pt-BR" sz="1800" dirty="0"/>
              <a:t>Coordenação de Projetos</a:t>
            </a:r>
          </a:p>
          <a:p>
            <a:pPr marL="514350" indent="-514350" algn="just">
              <a:buFont typeface="+mj-lt"/>
              <a:buAutoNum type="arabicPeriod" startAt="14"/>
            </a:pPr>
            <a:r>
              <a:rPr lang="pt-BR" sz="1800" dirty="0"/>
              <a:t>Unificar o Plano de Emprego, Cargo e Salário na Ematerce, promovendo uma descompressão na tabela </a:t>
            </a:r>
            <a:r>
              <a:rPr lang="pt-BR" sz="1800"/>
              <a:t>dos salários vigentes</a:t>
            </a:r>
            <a:endParaRPr lang="pt-BR" sz="1800" dirty="0"/>
          </a:p>
        </p:txBody>
      </p:sp>
    </p:spTree>
    <p:extLst>
      <p:ext uri="{BB962C8B-B14F-4D97-AF65-F5344CB8AC3E}">
        <p14:creationId xmlns:p14="http://schemas.microsoft.com/office/powerpoint/2010/main" val="14732777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1646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96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781A8B0-1074-42D2-B094-E8F5AE445AE2}"/>
              </a:ext>
            </a:extLst>
          </p:cNvPr>
          <p:cNvSpPr>
            <a:spLocks noGrp="1"/>
          </p:cNvSpPr>
          <p:nvPr>
            <p:ph type="title"/>
          </p:nvPr>
        </p:nvSpPr>
        <p:spPr/>
        <p:txBody>
          <a:bodyPr/>
          <a:lstStyle/>
          <a:p>
            <a:r>
              <a:rPr lang="pt-BR" dirty="0"/>
              <a:t>Projeto São José Jovem</a:t>
            </a:r>
          </a:p>
        </p:txBody>
      </p:sp>
      <p:sp>
        <p:nvSpPr>
          <p:cNvPr id="5" name="Espaço Reservado para Conteúdo 4">
            <a:extLst>
              <a:ext uri="{FF2B5EF4-FFF2-40B4-BE49-F238E27FC236}">
                <a16:creationId xmlns:a16="http://schemas.microsoft.com/office/drawing/2014/main" id="{FE9D51BD-B6B8-47F0-8184-D9C3ED3BC53D}"/>
              </a:ext>
            </a:extLst>
          </p:cNvPr>
          <p:cNvSpPr>
            <a:spLocks noGrp="1"/>
          </p:cNvSpPr>
          <p:nvPr>
            <p:ph idx="1"/>
          </p:nvPr>
        </p:nvSpPr>
        <p:spPr>
          <a:xfrm>
            <a:off x="838200" y="1476375"/>
            <a:ext cx="9582150" cy="1983179"/>
          </a:xfrm>
        </p:spPr>
        <p:txBody>
          <a:bodyPr>
            <a:normAutofit/>
          </a:bodyPr>
          <a:lstStyle/>
          <a:p>
            <a:pPr algn="just"/>
            <a:r>
              <a:rPr lang="pt-BR" dirty="0"/>
              <a:t>A Ematerce com 52 técnicos supervisionou a viabilidade técnica de 280 projetos destinados aos jovens das diversas cadeias produtivas. Capacitará dos projetos selecionados os jovens beneficiários nas cadeias produtivas contempladas.</a:t>
            </a:r>
          </a:p>
        </p:txBody>
      </p:sp>
      <p:pic>
        <p:nvPicPr>
          <p:cNvPr id="3" name="Imagem 2">
            <a:extLst>
              <a:ext uri="{FF2B5EF4-FFF2-40B4-BE49-F238E27FC236}">
                <a16:creationId xmlns:a16="http://schemas.microsoft.com/office/drawing/2014/main" id="{89BA1249-447B-4778-8D80-2722B58B0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459554"/>
            <a:ext cx="5036863" cy="2833236"/>
          </a:xfrm>
          <a:prstGeom prst="rect">
            <a:avLst/>
          </a:prstGeom>
        </p:spPr>
      </p:pic>
      <p:pic>
        <p:nvPicPr>
          <p:cNvPr id="7" name="Imagem 6">
            <a:extLst>
              <a:ext uri="{FF2B5EF4-FFF2-40B4-BE49-F238E27FC236}">
                <a16:creationId xmlns:a16="http://schemas.microsoft.com/office/drawing/2014/main" id="{1A3E98DF-C8AC-4260-A4C1-3AA0D767F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094" y="3459554"/>
            <a:ext cx="4982547" cy="2802682"/>
          </a:xfrm>
          <a:prstGeom prst="rect">
            <a:avLst/>
          </a:prstGeom>
        </p:spPr>
      </p:pic>
    </p:spTree>
    <p:extLst>
      <p:ext uri="{BB962C8B-B14F-4D97-AF65-F5344CB8AC3E}">
        <p14:creationId xmlns:p14="http://schemas.microsoft.com/office/powerpoint/2010/main" val="11436891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92AA6-9FFC-4A16-8AB6-1DE30AD96FFE}"/>
              </a:ext>
            </a:extLst>
          </p:cNvPr>
          <p:cNvSpPr>
            <a:spLocks noGrp="1"/>
          </p:cNvSpPr>
          <p:nvPr>
            <p:ph type="title"/>
          </p:nvPr>
        </p:nvSpPr>
        <p:spPr/>
        <p:txBody>
          <a:bodyPr/>
          <a:lstStyle/>
          <a:p>
            <a:r>
              <a:rPr lang="pt-BR" dirty="0"/>
              <a:t>Cadeia Produtiva: Bovino de leite – Período 2015 a 2022</a:t>
            </a:r>
          </a:p>
        </p:txBody>
      </p:sp>
      <p:sp>
        <p:nvSpPr>
          <p:cNvPr id="3" name="Espaço Reservado para Conteúdo 2">
            <a:extLst>
              <a:ext uri="{FF2B5EF4-FFF2-40B4-BE49-F238E27FC236}">
                <a16:creationId xmlns:a16="http://schemas.microsoft.com/office/drawing/2014/main" id="{51F01B4B-A7F0-4910-A2B3-3EE0186D8B8F}"/>
              </a:ext>
            </a:extLst>
          </p:cNvPr>
          <p:cNvSpPr>
            <a:spLocks noGrp="1"/>
          </p:cNvSpPr>
          <p:nvPr>
            <p:ph idx="1"/>
          </p:nvPr>
        </p:nvSpPr>
        <p:spPr>
          <a:xfrm>
            <a:off x="838200" y="1476375"/>
            <a:ext cx="8529735" cy="4645025"/>
          </a:xfrm>
        </p:spPr>
        <p:txBody>
          <a:bodyPr>
            <a:normAutofit/>
          </a:bodyPr>
          <a:lstStyle/>
          <a:p>
            <a:pPr algn="just"/>
            <a:r>
              <a:rPr lang="pt-BR" dirty="0"/>
              <a:t>Ações: </a:t>
            </a:r>
          </a:p>
          <a:p>
            <a:pPr marL="625475" indent="-354013" algn="just">
              <a:buFont typeface="Wingdings" panose="05000000000000000000" pitchFamily="2" charset="2"/>
              <a:buChar char="Ø"/>
            </a:pPr>
            <a:r>
              <a:rPr lang="pt-BR" sz="2400" dirty="0"/>
              <a:t>Adoção de tecnologias agropecuária e gerenciais visando o aumento da geração de ocupação e renda bem como a segurança alimentar das famílias beneficiadas. Destaca-se a política de convivência com o semiárido através de práticas de reservas estratégicas, destacando: palma forrageira, silagem, fenação, entre outros.</a:t>
            </a:r>
          </a:p>
          <a:p>
            <a:pPr algn="just"/>
            <a:r>
              <a:rPr lang="pt-BR" dirty="0"/>
              <a:t>Resultados:</a:t>
            </a:r>
          </a:p>
          <a:p>
            <a:pPr marL="625475" indent="-354013" algn="just">
              <a:buFont typeface="Wingdings" panose="05000000000000000000" pitchFamily="2" charset="2"/>
              <a:buChar char="Ø"/>
            </a:pPr>
            <a:r>
              <a:rPr lang="pt-BR" sz="2400" dirty="0"/>
              <a:t>65.868 produtores de bovino de leite com um rebanho de 1.225.661 cabeças, foram produzidos 293.551.861 kg de leite.</a:t>
            </a:r>
          </a:p>
        </p:txBody>
      </p:sp>
      <p:pic>
        <p:nvPicPr>
          <p:cNvPr id="2052" name="Picture 4">
            <a:extLst>
              <a:ext uri="{FF2B5EF4-FFF2-40B4-BE49-F238E27FC236}">
                <a16:creationId xmlns:a16="http://schemas.microsoft.com/office/drawing/2014/main" id="{C520CC10-9694-44E8-B98D-3051404E9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3764" y="1322418"/>
            <a:ext cx="2408172" cy="18193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5CB40C1-73B7-4CD2-B13D-74769455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271" y="4836323"/>
            <a:ext cx="2484946" cy="186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326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92AA6-9FFC-4A16-8AB6-1DE30AD96FFE}"/>
              </a:ext>
            </a:extLst>
          </p:cNvPr>
          <p:cNvSpPr>
            <a:spLocks noGrp="1"/>
          </p:cNvSpPr>
          <p:nvPr>
            <p:ph type="title"/>
          </p:nvPr>
        </p:nvSpPr>
        <p:spPr/>
        <p:txBody>
          <a:bodyPr/>
          <a:lstStyle/>
          <a:p>
            <a:r>
              <a:rPr lang="pt-BR" dirty="0"/>
              <a:t>Cadeia Produtiva: </a:t>
            </a:r>
            <a:r>
              <a:rPr lang="pt-BR" dirty="0" err="1"/>
              <a:t>Ovinocaprino</a:t>
            </a:r>
            <a:r>
              <a:rPr lang="pt-BR" dirty="0"/>
              <a:t> – Período 2015 a 2022</a:t>
            </a:r>
          </a:p>
        </p:txBody>
      </p:sp>
      <p:sp>
        <p:nvSpPr>
          <p:cNvPr id="3" name="Espaço Reservado para Conteúdo 2">
            <a:extLst>
              <a:ext uri="{FF2B5EF4-FFF2-40B4-BE49-F238E27FC236}">
                <a16:creationId xmlns:a16="http://schemas.microsoft.com/office/drawing/2014/main" id="{51F01B4B-A7F0-4910-A2B3-3EE0186D8B8F}"/>
              </a:ext>
            </a:extLst>
          </p:cNvPr>
          <p:cNvSpPr>
            <a:spLocks noGrp="1"/>
          </p:cNvSpPr>
          <p:nvPr>
            <p:ph idx="1"/>
          </p:nvPr>
        </p:nvSpPr>
        <p:spPr>
          <a:xfrm>
            <a:off x="838200" y="1476375"/>
            <a:ext cx="8529735" cy="4645025"/>
          </a:xfrm>
        </p:spPr>
        <p:txBody>
          <a:bodyPr>
            <a:normAutofit/>
          </a:bodyPr>
          <a:lstStyle/>
          <a:p>
            <a:pPr algn="just"/>
            <a:r>
              <a:rPr lang="pt-BR" dirty="0"/>
              <a:t>Ações: </a:t>
            </a:r>
          </a:p>
          <a:p>
            <a:pPr marL="625475" indent="-354013" algn="just">
              <a:buFont typeface="Wingdings" panose="05000000000000000000" pitchFamily="2" charset="2"/>
              <a:buChar char="Ø"/>
            </a:pPr>
            <a:r>
              <a:rPr lang="pt-BR" sz="2400" dirty="0"/>
              <a:t>Adoção de tecnologias agropecuária e gerenciais visando o aumento da geração de ocupação e renda bem como a segurança alimentar das famílias beneficiadas. Destaca-se a política de convivência com o semiárido através de práticas de reservas estratégicas, destacando: palma forrageira, silagem, fenação, entre outros.</a:t>
            </a:r>
          </a:p>
          <a:p>
            <a:pPr marL="625475" indent="-354013" algn="just">
              <a:buFont typeface="Wingdings" panose="05000000000000000000" pitchFamily="2" charset="2"/>
              <a:buChar char="Ø"/>
            </a:pPr>
            <a:r>
              <a:rPr lang="pt-BR" sz="2400" dirty="0"/>
              <a:t>45.653 ovinocultores com 964.588 cabeças, foram vendidos 192.855 cabeças.</a:t>
            </a:r>
          </a:p>
          <a:p>
            <a:pPr marL="625475" indent="-354013" algn="just">
              <a:buFont typeface="Wingdings" panose="05000000000000000000" pitchFamily="2" charset="2"/>
              <a:buChar char="Ø"/>
            </a:pPr>
            <a:r>
              <a:rPr lang="pt-BR" sz="2400" dirty="0"/>
              <a:t>22.965 caprinocultores com 488.160 cabeças, foram vendidos 102.702 caprinos, produzidos 240.501 litros de leite</a:t>
            </a:r>
          </a:p>
        </p:txBody>
      </p:sp>
      <p:pic>
        <p:nvPicPr>
          <p:cNvPr id="2052" name="Picture 4">
            <a:extLst>
              <a:ext uri="{FF2B5EF4-FFF2-40B4-BE49-F238E27FC236}">
                <a16:creationId xmlns:a16="http://schemas.microsoft.com/office/drawing/2014/main" id="{C520CC10-9694-44E8-B98D-3051404E9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417" y="2889189"/>
            <a:ext cx="2408172" cy="18193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E3F8E925-7870-49FF-9CF5-D61406993D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2729" y="4808849"/>
            <a:ext cx="2425860" cy="1819395"/>
          </a:xfrm>
          <a:prstGeom prst="rect">
            <a:avLst/>
          </a:prstGeom>
        </p:spPr>
      </p:pic>
      <p:pic>
        <p:nvPicPr>
          <p:cNvPr id="5" name="Imagem 4">
            <a:extLst>
              <a:ext uri="{FF2B5EF4-FFF2-40B4-BE49-F238E27FC236}">
                <a16:creationId xmlns:a16="http://schemas.microsoft.com/office/drawing/2014/main" id="{637E724C-2EC3-4EA5-9F49-5DF54BE68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2326" y="1309940"/>
            <a:ext cx="2886949" cy="1321735"/>
          </a:xfrm>
          <a:prstGeom prst="rect">
            <a:avLst/>
          </a:prstGeom>
        </p:spPr>
      </p:pic>
    </p:spTree>
    <p:extLst>
      <p:ext uri="{BB962C8B-B14F-4D97-AF65-F5344CB8AC3E}">
        <p14:creationId xmlns:p14="http://schemas.microsoft.com/office/powerpoint/2010/main" val="1493785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92AA6-9FFC-4A16-8AB6-1DE30AD96FFE}"/>
              </a:ext>
            </a:extLst>
          </p:cNvPr>
          <p:cNvSpPr>
            <a:spLocks noGrp="1"/>
          </p:cNvSpPr>
          <p:nvPr>
            <p:ph type="title"/>
          </p:nvPr>
        </p:nvSpPr>
        <p:spPr/>
        <p:txBody>
          <a:bodyPr/>
          <a:lstStyle/>
          <a:p>
            <a:r>
              <a:rPr lang="pt-BR" dirty="0"/>
              <a:t>Cadeia Produtiva: Suíno – Período 2015 a 2022</a:t>
            </a:r>
          </a:p>
        </p:txBody>
      </p:sp>
      <p:sp>
        <p:nvSpPr>
          <p:cNvPr id="3" name="Espaço Reservado para Conteúdo 2">
            <a:extLst>
              <a:ext uri="{FF2B5EF4-FFF2-40B4-BE49-F238E27FC236}">
                <a16:creationId xmlns:a16="http://schemas.microsoft.com/office/drawing/2014/main" id="{51F01B4B-A7F0-4910-A2B3-3EE0186D8B8F}"/>
              </a:ext>
            </a:extLst>
          </p:cNvPr>
          <p:cNvSpPr>
            <a:spLocks noGrp="1"/>
          </p:cNvSpPr>
          <p:nvPr>
            <p:ph idx="1"/>
          </p:nvPr>
        </p:nvSpPr>
        <p:spPr>
          <a:xfrm>
            <a:off x="838200" y="1476375"/>
            <a:ext cx="8529735" cy="4645025"/>
          </a:xfrm>
        </p:spPr>
        <p:txBody>
          <a:bodyPr>
            <a:normAutofit/>
          </a:bodyPr>
          <a:lstStyle/>
          <a:p>
            <a:pPr algn="just"/>
            <a:r>
              <a:rPr lang="pt-BR" dirty="0"/>
              <a:t>Ações: </a:t>
            </a:r>
          </a:p>
          <a:p>
            <a:pPr marL="625475" indent="-354013" algn="just">
              <a:buFont typeface="Wingdings" panose="05000000000000000000" pitchFamily="2" charset="2"/>
              <a:buChar char="Ø"/>
            </a:pPr>
            <a:r>
              <a:rPr lang="pt-BR" sz="2400" dirty="0"/>
              <a:t>Adoção de tecnologias agropecuária e gerenciais visando o aumento da geração de ocupação e renda bem como a segurança alimentar das famílias beneficiadas. </a:t>
            </a:r>
          </a:p>
          <a:p>
            <a:pPr marL="625475" indent="-354013" algn="just">
              <a:buFont typeface="Wingdings" panose="05000000000000000000" pitchFamily="2" charset="2"/>
              <a:buChar char="Ø"/>
            </a:pPr>
            <a:r>
              <a:rPr lang="pt-BR" sz="2400" dirty="0"/>
              <a:t>39.960 suinocultores com 382.153 cabeças e vendidos 178.273 cabeças.</a:t>
            </a:r>
          </a:p>
        </p:txBody>
      </p:sp>
      <p:pic>
        <p:nvPicPr>
          <p:cNvPr id="5" name="Imagem 4">
            <a:extLst>
              <a:ext uri="{FF2B5EF4-FFF2-40B4-BE49-F238E27FC236}">
                <a16:creationId xmlns:a16="http://schemas.microsoft.com/office/drawing/2014/main" id="{3DBCC676-5AA7-4B55-BA91-D40AE1802C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0019" y="4255279"/>
            <a:ext cx="3646413" cy="1727586"/>
          </a:xfrm>
          <a:prstGeom prst="rect">
            <a:avLst/>
          </a:prstGeom>
        </p:spPr>
      </p:pic>
      <p:pic>
        <p:nvPicPr>
          <p:cNvPr id="6" name="Espaço Reservado para Conteúdo 8">
            <a:extLst>
              <a:ext uri="{FF2B5EF4-FFF2-40B4-BE49-F238E27FC236}">
                <a16:creationId xmlns:a16="http://schemas.microsoft.com/office/drawing/2014/main" id="{C161E345-C37C-4113-BC2A-153E3AAF7A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3089" y="4255279"/>
            <a:ext cx="3357500" cy="1727586"/>
          </a:xfrm>
          <a:prstGeom prst="rect">
            <a:avLst/>
          </a:prstGeom>
        </p:spPr>
      </p:pic>
    </p:spTree>
    <p:extLst>
      <p:ext uri="{BB962C8B-B14F-4D97-AF65-F5344CB8AC3E}">
        <p14:creationId xmlns:p14="http://schemas.microsoft.com/office/powerpoint/2010/main" val="35904923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Tema mestre Ematerce">
  <a:themeElements>
    <a:clrScheme name="Ematerce">
      <a:dk1>
        <a:srgbClr val="465564"/>
      </a:dk1>
      <a:lt1>
        <a:srgbClr val="FFFFFF"/>
      </a:lt1>
      <a:dk2>
        <a:srgbClr val="DCDCDC"/>
      </a:dk2>
      <a:lt2>
        <a:srgbClr val="E7E6E6"/>
      </a:lt2>
      <a:accent1>
        <a:srgbClr val="87D1E6"/>
      </a:accent1>
      <a:accent2>
        <a:srgbClr val="FFC805"/>
      </a:accent2>
      <a:accent3>
        <a:srgbClr val="008241"/>
      </a:accent3>
      <a:accent4>
        <a:srgbClr val="FFB77E"/>
      </a:accent4>
      <a:accent5>
        <a:srgbClr val="56A7B2"/>
      </a:accent5>
      <a:accent6>
        <a:srgbClr val="2A7050"/>
      </a:accent6>
      <a:hlink>
        <a:srgbClr val="0563C1"/>
      </a:hlink>
      <a:folHlink>
        <a:srgbClr val="954F72"/>
      </a:folHlink>
    </a:clrScheme>
    <a:fontScheme name="Ematerce">
      <a:majorFont>
        <a:latin typeface="Soleto"/>
        <a:ea typeface=""/>
        <a:cs typeface=""/>
      </a:majorFont>
      <a:minorFont>
        <a:latin typeface="Sole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mestre Ematerce">
  <a:themeElements>
    <a:clrScheme name="Ematerce">
      <a:dk1>
        <a:srgbClr val="465564"/>
      </a:dk1>
      <a:lt1>
        <a:srgbClr val="FFFFFF"/>
      </a:lt1>
      <a:dk2>
        <a:srgbClr val="DCDCDC"/>
      </a:dk2>
      <a:lt2>
        <a:srgbClr val="E7E6E6"/>
      </a:lt2>
      <a:accent1>
        <a:srgbClr val="87D1E6"/>
      </a:accent1>
      <a:accent2>
        <a:srgbClr val="FFC805"/>
      </a:accent2>
      <a:accent3>
        <a:srgbClr val="008241"/>
      </a:accent3>
      <a:accent4>
        <a:srgbClr val="FFB77E"/>
      </a:accent4>
      <a:accent5>
        <a:srgbClr val="56A7B2"/>
      </a:accent5>
      <a:accent6>
        <a:srgbClr val="2A7050"/>
      </a:accent6>
      <a:hlink>
        <a:srgbClr val="0563C1"/>
      </a:hlink>
      <a:folHlink>
        <a:srgbClr val="954F72"/>
      </a:folHlink>
    </a:clrScheme>
    <a:fontScheme name="Ematerce">
      <a:majorFont>
        <a:latin typeface="Soleto"/>
        <a:ea typeface=""/>
        <a:cs typeface=""/>
      </a:majorFont>
      <a:minorFont>
        <a:latin typeface="Sole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3841</TotalTime>
  <Words>4931</Words>
  <Application>Microsoft Office PowerPoint</Application>
  <PresentationFormat>Widescreen</PresentationFormat>
  <Paragraphs>468</Paragraphs>
  <Slides>58</Slides>
  <Notes>0</Notes>
  <HiddenSlides>0</HiddenSlides>
  <MMClips>0</MMClips>
  <ScaleCrop>false</ScaleCrop>
  <HeadingPairs>
    <vt:vector size="6" baseType="variant">
      <vt:variant>
        <vt:lpstr>Fontes usadas</vt:lpstr>
      </vt:variant>
      <vt:variant>
        <vt:i4>11</vt:i4>
      </vt:variant>
      <vt:variant>
        <vt:lpstr>Tema</vt:lpstr>
      </vt:variant>
      <vt:variant>
        <vt:i4>2</vt:i4>
      </vt:variant>
      <vt:variant>
        <vt:lpstr>Títulos de slides</vt:lpstr>
      </vt:variant>
      <vt:variant>
        <vt:i4>58</vt:i4>
      </vt:variant>
    </vt:vector>
  </HeadingPairs>
  <TitlesOfParts>
    <vt:vector size="71" baseType="lpstr">
      <vt:lpstr>Arial</vt:lpstr>
      <vt:lpstr>Calibri</vt:lpstr>
      <vt:lpstr>Geomanist Black</vt:lpstr>
      <vt:lpstr>Isidora Bold</vt:lpstr>
      <vt:lpstr>Isidora SemiBold</vt:lpstr>
      <vt:lpstr>Liberation Serif</vt:lpstr>
      <vt:lpstr>Open Sans</vt:lpstr>
      <vt:lpstr>Open Sans </vt:lpstr>
      <vt:lpstr>Open Sans Extrabold</vt:lpstr>
      <vt:lpstr>Soleto</vt:lpstr>
      <vt:lpstr>Wingdings</vt:lpstr>
      <vt:lpstr>Tema mestre Ematerce</vt:lpstr>
      <vt:lpstr>1_Tema mestre Ematerce</vt:lpstr>
      <vt:lpstr>Apresentação do PowerPoint</vt:lpstr>
      <vt:lpstr>RELATÓRIO DE RESULTADOS DA EMATERCE 2022</vt:lpstr>
      <vt:lpstr>Projeto Dom Hélder Câmara</vt:lpstr>
      <vt:lpstr>Projeto Dom Hélder Câmara</vt:lpstr>
      <vt:lpstr>Projeto São José III – 1ª ETAPA</vt:lpstr>
      <vt:lpstr>Projeto São José Jovem</vt:lpstr>
      <vt:lpstr>Cadeia Produtiva: Bovino de leite – Período 2015 a 2022</vt:lpstr>
      <vt:lpstr>Cadeia Produtiva: Ovinocaprino – Período 2015 a 2022</vt:lpstr>
      <vt:lpstr>Cadeia Produtiva: Suíno – Período 2015 a 2022</vt:lpstr>
      <vt:lpstr>Cadeia Produtiva: Avicultura – Período 2015 a 2022</vt:lpstr>
      <vt:lpstr>Cadeia Produtiva: Apicultura – Período 2015 a 2022</vt:lpstr>
      <vt:lpstr>Cadeia Produtiva: Apicultura – Período 2015 a 2022</vt:lpstr>
      <vt:lpstr>Cadeia Produtiva: Apicultura – Período 2015 a 2022</vt:lpstr>
      <vt:lpstr>Cadeia Produtiva: Aquicultura e Piscicultura – Período 2015 a 2022</vt:lpstr>
      <vt:lpstr>Cadeia Produtiva: Cajucultura – Período 2015 a 2022</vt:lpstr>
      <vt:lpstr>Cadeia Produtiva: Bananicultura – Período 2015 a 2022</vt:lpstr>
      <vt:lpstr>Cadeia Produtiva: Milho – Período 2015 a 2022</vt:lpstr>
      <vt:lpstr>Cadeia Produtiva: Mandiocultura – Período 2015 a 2022</vt:lpstr>
      <vt:lpstr>Projeto Hora de plantar – Período 2015 a 2022</vt:lpstr>
      <vt:lpstr>Projeto Hora de plantar – Período 2015 a 2022</vt:lpstr>
      <vt:lpstr>Projeto Hora de plantar – Período 2015 a 2022</vt:lpstr>
      <vt:lpstr>Projeto Hora de plantar – Período 2015 a 2022</vt:lpstr>
      <vt:lpstr>Agroecologia – Período 2015 a 2022</vt:lpstr>
      <vt:lpstr>Cadeia Produtiva: Olericultura – Período 2015 a 2022</vt:lpstr>
      <vt:lpstr>Cadeia Produtiva: Fruticultura – Período 2015 a 2022</vt:lpstr>
      <vt:lpstr>Recaatingamento</vt:lpstr>
      <vt:lpstr>Irrigação – Período 2015 a 2022</vt:lpstr>
      <vt:lpstr>Implementação de práticas conservacionistas de manejo de solo e água, mitigando os processos erosivos e de degradação dos recursos naturais, especialmente solo e água – Período 2015 a 2022</vt:lpstr>
      <vt:lpstr>Apoiar a certificação e selos de produtos da agricultura familiar e PCT  - Período 2015 a 2022</vt:lpstr>
      <vt:lpstr>Atividades turísticas e artesanato no meio rural na agricultura familiar – Período 2015 a 2022</vt:lpstr>
      <vt:lpstr>Atividades turísticas e artesanato no meio rural na agricultura familiar – Período 2015 a 2022</vt:lpstr>
      <vt:lpstr>Atividades turísticas e artesanato no meio rural na agricultura familiar – Período 2015 a 2022</vt:lpstr>
      <vt:lpstr>Apoiar a organização social e produtiva fomentando o cooperativismo</vt:lpstr>
      <vt:lpstr>Apoiar a organização social e produtiva fomentando o cooperativismo</vt:lpstr>
      <vt:lpstr>Projeto Ater Mais Gestão – Período 2018 a 2022</vt:lpstr>
      <vt:lpstr>Projeto Ater Mais Gestão – Período 2018 a 2022</vt:lpstr>
      <vt:lpstr>Projeto Ater Mais Gestão – Período 2018 a 2022</vt:lpstr>
      <vt:lpstr>Formular e implementar a Política Fundiária Rural do Estado – Período 2015 a 2022</vt:lpstr>
      <vt:lpstr>Incentivar o desenvolvimento de competências (capacitação tecnológica, gerencial) geração de conhecimento e a educação no campo.</vt:lpstr>
      <vt:lpstr>Incentivar o desenvolvimento de competências (capacitação tecnológica, gerencial) geração de conhecimento e a educação no campo.</vt:lpstr>
      <vt:lpstr>Formular e implementar financiamento para a agricultura familiar – Período 2015 a 2022</vt:lpstr>
      <vt:lpstr>Facilitar o acesso às políticas de crédito e seguridade – Período 2015 a 2022</vt:lpstr>
      <vt:lpstr>Crédito Fundiário</vt:lpstr>
      <vt:lpstr>LOCALIZAÇÃO DOS LOTES DOS CANDIDATOS</vt:lpstr>
      <vt:lpstr>PASSO A PASSO DO CREDITO FUNDIÁRIO ... </vt:lpstr>
      <vt:lpstr>PASSO A PASSO DO CREDITO FUNDIÁRIO ... </vt:lpstr>
      <vt:lpstr>INSTRUMENTOS DE ATER</vt:lpstr>
      <vt:lpstr>FAZENDA URUNAN – GRUPO GRAÇA E PAZ</vt:lpstr>
      <vt:lpstr>ATIVIDADES AGROPECUARIAS </vt:lpstr>
      <vt:lpstr>Financiamento - PNCF</vt:lpstr>
      <vt:lpstr>Crédito Rural – PRONAF A</vt:lpstr>
      <vt:lpstr>Retorno Financeiro para EMATERCE – 90 UFPAs</vt:lpstr>
      <vt:lpstr>PROJETO: PLANO DE CONSERVAÇÃO DA MICROBACIA E SANEAMEN-TO ECOLÓGICO DO RIO GERERAÚ</vt:lpstr>
      <vt:lpstr>ENCAMINHAMENTOS PARA 2023</vt:lpstr>
      <vt:lpstr>ENCAMINHAMENTOS PARA 2023</vt:lpstr>
      <vt:lpstr>ENCAMINHAMENTOS PARA 2023</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Ematerce</dc:creator>
  <cp:lastModifiedBy>Elvis Cavalcante</cp:lastModifiedBy>
  <cp:revision>306</cp:revision>
  <dcterms:created xsi:type="dcterms:W3CDTF">2021-04-16T14:00:44Z</dcterms:created>
  <dcterms:modified xsi:type="dcterms:W3CDTF">2022-12-20T15:15:10Z</dcterms:modified>
</cp:coreProperties>
</file>